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98" r:id="rId1"/>
  </p:sldMasterIdLst>
  <p:notesMasterIdLst>
    <p:notesMasterId r:id="rId26"/>
  </p:notesMasterIdLst>
  <p:sldIdLst>
    <p:sldId id="262" r:id="rId2"/>
    <p:sldId id="272" r:id="rId3"/>
    <p:sldId id="339" r:id="rId4"/>
    <p:sldId id="340" r:id="rId5"/>
    <p:sldId id="341" r:id="rId6"/>
    <p:sldId id="342" r:id="rId7"/>
    <p:sldId id="343" r:id="rId8"/>
    <p:sldId id="344" r:id="rId9"/>
    <p:sldId id="348" r:id="rId10"/>
    <p:sldId id="346" r:id="rId11"/>
    <p:sldId id="347" r:id="rId12"/>
    <p:sldId id="350" r:id="rId13"/>
    <p:sldId id="349" r:id="rId14"/>
    <p:sldId id="352" r:id="rId15"/>
    <p:sldId id="353" r:id="rId16"/>
    <p:sldId id="351" r:id="rId17"/>
    <p:sldId id="354" r:id="rId18"/>
    <p:sldId id="356" r:id="rId19"/>
    <p:sldId id="355" r:id="rId20"/>
    <p:sldId id="361" r:id="rId21"/>
    <p:sldId id="357" r:id="rId22"/>
    <p:sldId id="358" r:id="rId23"/>
    <p:sldId id="359" r:id="rId24"/>
    <p:sldId id="360" r:id="rId25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D5E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37"/>
    <p:restoredTop sz="76425"/>
  </p:normalViewPr>
  <p:slideViewPr>
    <p:cSldViewPr snapToGrid="0">
      <p:cViewPr varScale="1">
        <p:scale>
          <a:sx n="97" d="100"/>
          <a:sy n="97" d="100"/>
        </p:scale>
        <p:origin x="2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55" d="100"/>
          <a:sy n="155" d="100"/>
        </p:scale>
        <p:origin x="335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EC837-E4C3-4172-AC7A-2FD72B319B90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098C4A4F-4CC7-431B-B6BB-64F7A5527693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2800" b="1" dirty="0"/>
            <a:t>Evaluate agents across RCA stages</a:t>
          </a:r>
          <a:endParaRPr lang="en-US" sz="2800" dirty="0"/>
        </a:p>
      </dgm:t>
    </dgm:pt>
    <dgm:pt modelId="{CBB2E857-E50F-4574-8B57-2D0EF3385926}" type="parTrans" cxnId="{00567D0E-FE57-4D68-9B64-0D26C3DCDC3D}">
      <dgm:prSet/>
      <dgm:spPr/>
      <dgm:t>
        <a:bodyPr/>
        <a:lstStyle/>
        <a:p>
          <a:endParaRPr lang="en-US"/>
        </a:p>
      </dgm:t>
    </dgm:pt>
    <dgm:pt modelId="{8D58EEAA-127A-4242-9CC9-39F5D64CA091}" type="sibTrans" cxnId="{00567D0E-FE57-4D68-9B64-0D26C3DCDC3D}">
      <dgm:prSet/>
      <dgm:spPr/>
      <dgm:t>
        <a:bodyPr/>
        <a:lstStyle/>
        <a:p>
          <a:endParaRPr lang="en-US"/>
        </a:p>
      </dgm:t>
    </dgm:pt>
    <dgm:pt modelId="{8E129A94-D403-4185-B46D-5BDC9741AB6A}">
      <dgm:prSet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en-US" sz="2400" dirty="0"/>
            <a:t>can agents reason about microservices dependencies?</a:t>
          </a:r>
        </a:p>
      </dgm:t>
    </dgm:pt>
    <dgm:pt modelId="{158A8036-0656-478E-9611-D149F05FB43D}" type="sibTrans" cxnId="{685B21A5-C164-40CF-90EC-6DA992B07206}">
      <dgm:prSet/>
      <dgm:spPr/>
      <dgm:t>
        <a:bodyPr/>
        <a:lstStyle/>
        <a:p>
          <a:endParaRPr lang="en-US"/>
        </a:p>
      </dgm:t>
    </dgm:pt>
    <dgm:pt modelId="{8618FAA5-2EBC-4002-902B-49DC182320B5}" type="parTrans" cxnId="{685B21A5-C164-40CF-90EC-6DA992B07206}">
      <dgm:prSet/>
      <dgm:spPr/>
      <dgm:t>
        <a:bodyPr/>
        <a:lstStyle/>
        <a:p>
          <a:endParaRPr lang="en-US"/>
        </a:p>
      </dgm:t>
    </dgm:pt>
    <dgm:pt modelId="{687319B9-055C-4CA7-B9A2-9D5F048F5263}">
      <dgm:prSet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en-US" sz="2400" dirty="0"/>
            <a:t>navigate observability data + decision making?</a:t>
          </a:r>
        </a:p>
      </dgm:t>
    </dgm:pt>
    <dgm:pt modelId="{83700EA1-2F71-4D2A-87F8-09034DF79282}" type="sibTrans" cxnId="{D698B2CF-D020-4B43-A1C3-913A0A91C362}">
      <dgm:prSet/>
      <dgm:spPr/>
      <dgm:t>
        <a:bodyPr/>
        <a:lstStyle/>
        <a:p>
          <a:endParaRPr lang="en-US"/>
        </a:p>
      </dgm:t>
    </dgm:pt>
    <dgm:pt modelId="{72E30C18-47DB-4EF5-BA24-2AD8F6B1B76E}" type="parTrans" cxnId="{D698B2CF-D020-4B43-A1C3-913A0A91C362}">
      <dgm:prSet/>
      <dgm:spPr/>
      <dgm:t>
        <a:bodyPr/>
        <a:lstStyle/>
        <a:p>
          <a:endParaRPr lang="en-US"/>
        </a:p>
      </dgm:t>
    </dgm:pt>
    <dgm:pt modelId="{CDE19318-C8A7-4987-A438-831CCB7CF098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GB" sz="2400" dirty="0"/>
            <a:t>impact of tool usage on accuracy and reasoning quality</a:t>
          </a:r>
          <a:endParaRPr lang="en-US" sz="2400" dirty="0"/>
        </a:p>
      </dgm:t>
    </dgm:pt>
    <dgm:pt modelId="{DB339F39-BA84-4CDA-9303-88378DC0A909}" type="sibTrans" cxnId="{58052650-1294-429C-980D-8EE286551F68}">
      <dgm:prSet/>
      <dgm:spPr/>
      <dgm:t>
        <a:bodyPr/>
        <a:lstStyle/>
        <a:p>
          <a:endParaRPr lang="en-US"/>
        </a:p>
      </dgm:t>
    </dgm:pt>
    <dgm:pt modelId="{49DB6321-69F6-4B60-B452-B663C1DCC295}" type="parTrans" cxnId="{58052650-1294-429C-980D-8EE286551F68}">
      <dgm:prSet/>
      <dgm:spPr/>
      <dgm:t>
        <a:bodyPr/>
        <a:lstStyle/>
        <a:p>
          <a:endParaRPr lang="en-US"/>
        </a:p>
      </dgm:t>
    </dgm:pt>
    <dgm:pt modelId="{603E670D-5D50-4A5F-AF03-4BC96D6AA79D}" type="pres">
      <dgm:prSet presAssocID="{69AEC837-E4C3-4172-AC7A-2FD72B319B90}" presName="root" presStyleCnt="0">
        <dgm:presLayoutVars>
          <dgm:dir/>
          <dgm:resizeHandles val="exact"/>
        </dgm:presLayoutVars>
      </dgm:prSet>
      <dgm:spPr/>
    </dgm:pt>
    <dgm:pt modelId="{531BD6CD-0C56-418E-8841-7DA361A80B30}" type="pres">
      <dgm:prSet presAssocID="{098C4A4F-4CC7-431B-B6BB-64F7A5527693}" presName="compNode" presStyleCnt="0"/>
      <dgm:spPr/>
    </dgm:pt>
    <dgm:pt modelId="{0564C8DE-3E24-4F01-BEF6-0C654A5760D5}" type="pres">
      <dgm:prSet presAssocID="{098C4A4F-4CC7-431B-B6BB-64F7A5527693}" presName="iconRect" presStyleLbl="node1" presStyleIdx="0" presStyleCnt="1" custLinFactNeighborX="-101" custLinFactNeighborY="-3140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450C4698-ABC5-4D61-9DE6-26E0BB8D080C}" type="pres">
      <dgm:prSet presAssocID="{098C4A4F-4CC7-431B-B6BB-64F7A5527693}" presName="iconSpace" presStyleCnt="0"/>
      <dgm:spPr/>
    </dgm:pt>
    <dgm:pt modelId="{25CB65F6-D09A-4033-AABA-415BED24CB29}" type="pres">
      <dgm:prSet presAssocID="{098C4A4F-4CC7-431B-B6BB-64F7A5527693}" presName="parTx" presStyleLbl="revTx" presStyleIdx="0" presStyleCnt="2" custLinFactNeighborX="-35" custLinFactNeighborY="-57769">
        <dgm:presLayoutVars>
          <dgm:chMax val="0"/>
          <dgm:chPref val="0"/>
        </dgm:presLayoutVars>
      </dgm:prSet>
      <dgm:spPr/>
    </dgm:pt>
    <dgm:pt modelId="{CBE10C6F-7DBF-42D1-BF20-BE2CF9C4EAD2}" type="pres">
      <dgm:prSet presAssocID="{098C4A4F-4CC7-431B-B6BB-64F7A5527693}" presName="txSpace" presStyleCnt="0"/>
      <dgm:spPr/>
    </dgm:pt>
    <dgm:pt modelId="{40734476-0CDB-4218-B2D3-76E8D567995D}" type="pres">
      <dgm:prSet presAssocID="{098C4A4F-4CC7-431B-B6BB-64F7A5527693}" presName="desTx" presStyleLbl="revTx" presStyleIdx="1" presStyleCnt="2" custScaleX="172156" custScaleY="2000000">
        <dgm:presLayoutVars/>
      </dgm:prSet>
      <dgm:spPr/>
    </dgm:pt>
  </dgm:ptLst>
  <dgm:cxnLst>
    <dgm:cxn modelId="{00567D0E-FE57-4D68-9B64-0D26C3DCDC3D}" srcId="{69AEC837-E4C3-4172-AC7A-2FD72B319B90}" destId="{098C4A4F-4CC7-431B-B6BB-64F7A5527693}" srcOrd="0" destOrd="0" parTransId="{CBB2E857-E50F-4574-8B57-2D0EF3385926}" sibTransId="{8D58EEAA-127A-4242-9CC9-39F5D64CA091}"/>
    <dgm:cxn modelId="{B9331445-6512-E24C-9B95-6460E4C67043}" type="presOf" srcId="{8E129A94-D403-4185-B46D-5BDC9741AB6A}" destId="{40734476-0CDB-4218-B2D3-76E8D567995D}" srcOrd="0" destOrd="0" presId="urn:microsoft.com/office/officeart/2018/5/layout/CenteredIconLabelDescriptionList"/>
    <dgm:cxn modelId="{58052650-1294-429C-980D-8EE286551F68}" srcId="{098C4A4F-4CC7-431B-B6BB-64F7A5527693}" destId="{CDE19318-C8A7-4987-A438-831CCB7CF098}" srcOrd="2" destOrd="0" parTransId="{49DB6321-69F6-4B60-B452-B663C1DCC295}" sibTransId="{DB339F39-BA84-4CDA-9303-88378DC0A909}"/>
    <dgm:cxn modelId="{8762B453-DA83-FB48-B2DE-1EB37954731E}" type="presOf" srcId="{098C4A4F-4CC7-431B-B6BB-64F7A5527693}" destId="{25CB65F6-D09A-4033-AABA-415BED24CB29}" srcOrd="0" destOrd="0" presId="urn:microsoft.com/office/officeart/2018/5/layout/CenteredIconLabelDescriptionList"/>
    <dgm:cxn modelId="{37B4786C-C7D6-4840-BE56-0EB799D3841F}" type="presOf" srcId="{69AEC837-E4C3-4172-AC7A-2FD72B319B90}" destId="{603E670D-5D50-4A5F-AF03-4BC96D6AA79D}" srcOrd="0" destOrd="0" presId="urn:microsoft.com/office/officeart/2018/5/layout/CenteredIconLabelDescriptionList"/>
    <dgm:cxn modelId="{51791677-7A14-E84C-BA15-98D16CC17C58}" type="presOf" srcId="{CDE19318-C8A7-4987-A438-831CCB7CF098}" destId="{40734476-0CDB-4218-B2D3-76E8D567995D}" srcOrd="0" destOrd="2" presId="urn:microsoft.com/office/officeart/2018/5/layout/CenteredIconLabelDescriptionList"/>
    <dgm:cxn modelId="{685B21A5-C164-40CF-90EC-6DA992B07206}" srcId="{098C4A4F-4CC7-431B-B6BB-64F7A5527693}" destId="{8E129A94-D403-4185-B46D-5BDC9741AB6A}" srcOrd="0" destOrd="0" parTransId="{8618FAA5-2EBC-4002-902B-49DC182320B5}" sibTransId="{158A8036-0656-478E-9611-D149F05FB43D}"/>
    <dgm:cxn modelId="{D698B2CF-D020-4B43-A1C3-913A0A91C362}" srcId="{098C4A4F-4CC7-431B-B6BB-64F7A5527693}" destId="{687319B9-055C-4CA7-B9A2-9D5F048F5263}" srcOrd="1" destOrd="0" parTransId="{72E30C18-47DB-4EF5-BA24-2AD8F6B1B76E}" sibTransId="{83700EA1-2F71-4D2A-87F8-09034DF79282}"/>
    <dgm:cxn modelId="{B71B2FEE-DFFE-9B42-A015-65FB0526A77A}" type="presOf" srcId="{687319B9-055C-4CA7-B9A2-9D5F048F5263}" destId="{40734476-0CDB-4218-B2D3-76E8D567995D}" srcOrd="0" destOrd="1" presId="urn:microsoft.com/office/officeart/2018/5/layout/CenteredIconLabelDescriptionList"/>
    <dgm:cxn modelId="{19C32A80-52A2-2D41-83AC-24DA22CFB715}" type="presParOf" srcId="{603E670D-5D50-4A5F-AF03-4BC96D6AA79D}" destId="{531BD6CD-0C56-418E-8841-7DA361A80B30}" srcOrd="0" destOrd="0" presId="urn:microsoft.com/office/officeart/2018/5/layout/CenteredIconLabelDescriptionList"/>
    <dgm:cxn modelId="{5EDC38D4-AE9A-0240-8141-34912133C4F8}" type="presParOf" srcId="{531BD6CD-0C56-418E-8841-7DA361A80B30}" destId="{0564C8DE-3E24-4F01-BEF6-0C654A5760D5}" srcOrd="0" destOrd="0" presId="urn:microsoft.com/office/officeart/2018/5/layout/CenteredIconLabelDescriptionList"/>
    <dgm:cxn modelId="{EBE890A6-2EE5-B249-A1CC-F823BC3CEBAF}" type="presParOf" srcId="{531BD6CD-0C56-418E-8841-7DA361A80B30}" destId="{450C4698-ABC5-4D61-9DE6-26E0BB8D080C}" srcOrd="1" destOrd="0" presId="urn:microsoft.com/office/officeart/2018/5/layout/CenteredIconLabelDescriptionList"/>
    <dgm:cxn modelId="{4BD83C01-8F2B-564C-95CC-8E177FF3DBCE}" type="presParOf" srcId="{531BD6CD-0C56-418E-8841-7DA361A80B30}" destId="{25CB65F6-D09A-4033-AABA-415BED24CB29}" srcOrd="2" destOrd="0" presId="urn:microsoft.com/office/officeart/2018/5/layout/CenteredIconLabelDescriptionList"/>
    <dgm:cxn modelId="{A2DB76D8-B7BA-E14C-9F59-D70FB9824B3F}" type="presParOf" srcId="{531BD6CD-0C56-418E-8841-7DA361A80B30}" destId="{CBE10C6F-7DBF-42D1-BF20-BE2CF9C4EAD2}" srcOrd="3" destOrd="0" presId="urn:microsoft.com/office/officeart/2018/5/layout/CenteredIconLabelDescriptionList"/>
    <dgm:cxn modelId="{DC30845D-F573-D34B-A9D4-D2EF2C43202C}" type="presParOf" srcId="{531BD6CD-0C56-418E-8841-7DA361A80B30}" destId="{40734476-0CDB-4218-B2D3-76E8D567995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AEC837-E4C3-4172-AC7A-2FD72B319B90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7D293DB5-2907-4C47-9E66-2CF645F3EA2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2800" b="1" dirty="0"/>
            <a:t>Understand failure modes and reasoning gaps </a:t>
          </a:r>
          <a:endParaRPr lang="en-US" sz="2800" dirty="0"/>
        </a:p>
      </dgm:t>
    </dgm:pt>
    <dgm:pt modelId="{D4046B3E-4494-4A9F-B57F-B959BA55A5CB}" type="parTrans" cxnId="{C2492384-75CB-47F2-AB0E-EB5F6427E88E}">
      <dgm:prSet/>
      <dgm:spPr/>
      <dgm:t>
        <a:bodyPr/>
        <a:lstStyle/>
        <a:p>
          <a:endParaRPr lang="en-US"/>
        </a:p>
      </dgm:t>
    </dgm:pt>
    <dgm:pt modelId="{2C07585F-6AEA-4A0E-84F5-58C08362F09B}" type="sibTrans" cxnId="{C2492384-75CB-47F2-AB0E-EB5F6427E88E}">
      <dgm:prSet/>
      <dgm:spPr/>
      <dgm:t>
        <a:bodyPr/>
        <a:lstStyle/>
        <a:p>
          <a:endParaRPr lang="en-US"/>
        </a:p>
      </dgm:t>
    </dgm:pt>
    <dgm:pt modelId="{098C4A4F-4CC7-431B-B6BB-64F7A5527693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2800" b="1" dirty="0"/>
            <a:t>Evaluate agent across </a:t>
          </a:r>
        </a:p>
        <a:p>
          <a:pPr>
            <a:lnSpc>
              <a:spcPct val="100000"/>
            </a:lnSpc>
            <a:defRPr b="1"/>
          </a:pPr>
          <a:r>
            <a:rPr lang="en-GB" sz="2800" b="1" dirty="0"/>
            <a:t>RCA stages</a:t>
          </a:r>
          <a:endParaRPr lang="en-US" sz="2800" dirty="0"/>
        </a:p>
      </dgm:t>
    </dgm:pt>
    <dgm:pt modelId="{8D58EEAA-127A-4242-9CC9-39F5D64CA091}" type="sibTrans" cxnId="{00567D0E-FE57-4D68-9B64-0D26C3DCDC3D}">
      <dgm:prSet/>
      <dgm:spPr/>
      <dgm:t>
        <a:bodyPr/>
        <a:lstStyle/>
        <a:p>
          <a:endParaRPr lang="en-US"/>
        </a:p>
      </dgm:t>
    </dgm:pt>
    <dgm:pt modelId="{CBB2E857-E50F-4574-8B57-2D0EF3385926}" type="parTrans" cxnId="{00567D0E-FE57-4D68-9B64-0D26C3DCDC3D}">
      <dgm:prSet/>
      <dgm:spPr/>
      <dgm:t>
        <a:bodyPr/>
        <a:lstStyle/>
        <a:p>
          <a:endParaRPr lang="en-US"/>
        </a:p>
      </dgm:t>
    </dgm:pt>
    <dgm:pt modelId="{603E670D-5D50-4A5F-AF03-4BC96D6AA79D}" type="pres">
      <dgm:prSet presAssocID="{69AEC837-E4C3-4172-AC7A-2FD72B319B90}" presName="root" presStyleCnt="0">
        <dgm:presLayoutVars>
          <dgm:dir/>
          <dgm:resizeHandles val="exact"/>
        </dgm:presLayoutVars>
      </dgm:prSet>
      <dgm:spPr/>
    </dgm:pt>
    <dgm:pt modelId="{531BD6CD-0C56-418E-8841-7DA361A80B30}" type="pres">
      <dgm:prSet presAssocID="{098C4A4F-4CC7-431B-B6BB-64F7A5527693}" presName="compNode" presStyleCnt="0"/>
      <dgm:spPr/>
    </dgm:pt>
    <dgm:pt modelId="{0564C8DE-3E24-4F01-BEF6-0C654A5760D5}" type="pres">
      <dgm:prSet presAssocID="{098C4A4F-4CC7-431B-B6BB-64F7A552769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450C4698-ABC5-4D61-9DE6-26E0BB8D080C}" type="pres">
      <dgm:prSet presAssocID="{098C4A4F-4CC7-431B-B6BB-64F7A5527693}" presName="iconSpace" presStyleCnt="0"/>
      <dgm:spPr/>
    </dgm:pt>
    <dgm:pt modelId="{25CB65F6-D09A-4033-AABA-415BED24CB29}" type="pres">
      <dgm:prSet presAssocID="{098C4A4F-4CC7-431B-B6BB-64F7A5527693}" presName="parTx" presStyleLbl="revTx" presStyleIdx="0" presStyleCnt="4">
        <dgm:presLayoutVars>
          <dgm:chMax val="0"/>
          <dgm:chPref val="0"/>
        </dgm:presLayoutVars>
      </dgm:prSet>
      <dgm:spPr/>
    </dgm:pt>
    <dgm:pt modelId="{CBE10C6F-7DBF-42D1-BF20-BE2CF9C4EAD2}" type="pres">
      <dgm:prSet presAssocID="{098C4A4F-4CC7-431B-B6BB-64F7A5527693}" presName="txSpace" presStyleCnt="0"/>
      <dgm:spPr/>
    </dgm:pt>
    <dgm:pt modelId="{40734476-0CDB-4218-B2D3-76E8D567995D}" type="pres">
      <dgm:prSet presAssocID="{098C4A4F-4CC7-431B-B6BB-64F7A5527693}" presName="desTx" presStyleLbl="revTx" presStyleIdx="1" presStyleCnt="4">
        <dgm:presLayoutVars/>
      </dgm:prSet>
      <dgm:spPr/>
    </dgm:pt>
    <dgm:pt modelId="{0C0F61BD-C2F7-40EE-9BEA-8EDD46F528AD}" type="pres">
      <dgm:prSet presAssocID="{8D58EEAA-127A-4242-9CC9-39F5D64CA091}" presName="sibTrans" presStyleCnt="0"/>
      <dgm:spPr/>
    </dgm:pt>
    <dgm:pt modelId="{0B5F0242-79EC-4B88-8BD6-F08FAE716F57}" type="pres">
      <dgm:prSet presAssocID="{7D293DB5-2907-4C47-9E66-2CF645F3EA2C}" presName="compNode" presStyleCnt="0"/>
      <dgm:spPr/>
    </dgm:pt>
    <dgm:pt modelId="{9EA66E10-1208-428F-B0BA-441218412DAD}" type="pres">
      <dgm:prSet presAssocID="{7D293DB5-2907-4C47-9E66-2CF645F3EA2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055B600-6B22-4FAF-94DD-68134ACC9B91}" type="pres">
      <dgm:prSet presAssocID="{7D293DB5-2907-4C47-9E66-2CF645F3EA2C}" presName="iconSpace" presStyleCnt="0"/>
      <dgm:spPr/>
    </dgm:pt>
    <dgm:pt modelId="{BF61A244-3E1D-4F48-95AC-969E7F4B9B67}" type="pres">
      <dgm:prSet presAssocID="{7D293DB5-2907-4C47-9E66-2CF645F3EA2C}" presName="parTx" presStyleLbl="revTx" presStyleIdx="2" presStyleCnt="4">
        <dgm:presLayoutVars>
          <dgm:chMax val="0"/>
          <dgm:chPref val="0"/>
        </dgm:presLayoutVars>
      </dgm:prSet>
      <dgm:spPr/>
    </dgm:pt>
    <dgm:pt modelId="{3AE3BC6A-2E38-43CB-933F-9084D65A15A7}" type="pres">
      <dgm:prSet presAssocID="{7D293DB5-2907-4C47-9E66-2CF645F3EA2C}" presName="txSpace" presStyleCnt="0"/>
      <dgm:spPr/>
    </dgm:pt>
    <dgm:pt modelId="{8A229388-78B3-48FF-8057-73F18091EA98}" type="pres">
      <dgm:prSet presAssocID="{7D293DB5-2907-4C47-9E66-2CF645F3EA2C}" presName="desTx" presStyleLbl="revTx" presStyleIdx="3" presStyleCnt="4">
        <dgm:presLayoutVars/>
      </dgm:prSet>
      <dgm:spPr/>
    </dgm:pt>
  </dgm:ptLst>
  <dgm:cxnLst>
    <dgm:cxn modelId="{00567D0E-FE57-4D68-9B64-0D26C3DCDC3D}" srcId="{69AEC837-E4C3-4172-AC7A-2FD72B319B90}" destId="{098C4A4F-4CC7-431B-B6BB-64F7A5527693}" srcOrd="0" destOrd="0" parTransId="{CBB2E857-E50F-4574-8B57-2D0EF3385926}" sibTransId="{8D58EEAA-127A-4242-9CC9-39F5D64CA091}"/>
    <dgm:cxn modelId="{8762B453-DA83-FB48-B2DE-1EB37954731E}" type="presOf" srcId="{098C4A4F-4CC7-431B-B6BB-64F7A5527693}" destId="{25CB65F6-D09A-4033-AABA-415BED24CB29}" srcOrd="0" destOrd="0" presId="urn:microsoft.com/office/officeart/2018/5/layout/CenteredIconLabelDescriptionList"/>
    <dgm:cxn modelId="{37B4786C-C7D6-4840-BE56-0EB799D3841F}" type="presOf" srcId="{69AEC837-E4C3-4172-AC7A-2FD72B319B90}" destId="{603E670D-5D50-4A5F-AF03-4BC96D6AA79D}" srcOrd="0" destOrd="0" presId="urn:microsoft.com/office/officeart/2018/5/layout/CenteredIconLabelDescriptionList"/>
    <dgm:cxn modelId="{C2492384-75CB-47F2-AB0E-EB5F6427E88E}" srcId="{69AEC837-E4C3-4172-AC7A-2FD72B319B90}" destId="{7D293DB5-2907-4C47-9E66-2CF645F3EA2C}" srcOrd="1" destOrd="0" parTransId="{D4046B3E-4494-4A9F-B57F-B959BA55A5CB}" sibTransId="{2C07585F-6AEA-4A0E-84F5-58C08362F09B}"/>
    <dgm:cxn modelId="{B3626CF9-DF00-8F4E-A456-25DE615AEE48}" type="presOf" srcId="{7D293DB5-2907-4C47-9E66-2CF645F3EA2C}" destId="{BF61A244-3E1D-4F48-95AC-969E7F4B9B67}" srcOrd="0" destOrd="0" presId="urn:microsoft.com/office/officeart/2018/5/layout/CenteredIconLabelDescriptionList"/>
    <dgm:cxn modelId="{19C32A80-52A2-2D41-83AC-24DA22CFB715}" type="presParOf" srcId="{603E670D-5D50-4A5F-AF03-4BC96D6AA79D}" destId="{531BD6CD-0C56-418E-8841-7DA361A80B30}" srcOrd="0" destOrd="0" presId="urn:microsoft.com/office/officeart/2018/5/layout/CenteredIconLabelDescriptionList"/>
    <dgm:cxn modelId="{5EDC38D4-AE9A-0240-8141-34912133C4F8}" type="presParOf" srcId="{531BD6CD-0C56-418E-8841-7DA361A80B30}" destId="{0564C8DE-3E24-4F01-BEF6-0C654A5760D5}" srcOrd="0" destOrd="0" presId="urn:microsoft.com/office/officeart/2018/5/layout/CenteredIconLabelDescriptionList"/>
    <dgm:cxn modelId="{EBE890A6-2EE5-B249-A1CC-F823BC3CEBAF}" type="presParOf" srcId="{531BD6CD-0C56-418E-8841-7DA361A80B30}" destId="{450C4698-ABC5-4D61-9DE6-26E0BB8D080C}" srcOrd="1" destOrd="0" presId="urn:microsoft.com/office/officeart/2018/5/layout/CenteredIconLabelDescriptionList"/>
    <dgm:cxn modelId="{4BD83C01-8F2B-564C-95CC-8E177FF3DBCE}" type="presParOf" srcId="{531BD6CD-0C56-418E-8841-7DA361A80B30}" destId="{25CB65F6-D09A-4033-AABA-415BED24CB29}" srcOrd="2" destOrd="0" presId="urn:microsoft.com/office/officeart/2018/5/layout/CenteredIconLabelDescriptionList"/>
    <dgm:cxn modelId="{A2DB76D8-B7BA-E14C-9F59-D70FB9824B3F}" type="presParOf" srcId="{531BD6CD-0C56-418E-8841-7DA361A80B30}" destId="{CBE10C6F-7DBF-42D1-BF20-BE2CF9C4EAD2}" srcOrd="3" destOrd="0" presId="urn:microsoft.com/office/officeart/2018/5/layout/CenteredIconLabelDescriptionList"/>
    <dgm:cxn modelId="{DC30845D-F573-D34B-A9D4-D2EF2C43202C}" type="presParOf" srcId="{531BD6CD-0C56-418E-8841-7DA361A80B30}" destId="{40734476-0CDB-4218-B2D3-76E8D567995D}" srcOrd="4" destOrd="0" presId="urn:microsoft.com/office/officeart/2018/5/layout/CenteredIconLabelDescriptionList"/>
    <dgm:cxn modelId="{7545C781-4B6F-2C46-B9C6-B7DA1FCF6657}" type="presParOf" srcId="{603E670D-5D50-4A5F-AF03-4BC96D6AA79D}" destId="{0C0F61BD-C2F7-40EE-9BEA-8EDD46F528AD}" srcOrd="1" destOrd="0" presId="urn:microsoft.com/office/officeart/2018/5/layout/CenteredIconLabelDescriptionList"/>
    <dgm:cxn modelId="{08224E70-88F6-DF41-BBD0-9185BB3ACD7C}" type="presParOf" srcId="{603E670D-5D50-4A5F-AF03-4BC96D6AA79D}" destId="{0B5F0242-79EC-4B88-8BD6-F08FAE716F57}" srcOrd="2" destOrd="0" presId="urn:microsoft.com/office/officeart/2018/5/layout/CenteredIconLabelDescriptionList"/>
    <dgm:cxn modelId="{9FFB8D6D-E4F1-164B-BAA8-1A1CFA201E3A}" type="presParOf" srcId="{0B5F0242-79EC-4B88-8BD6-F08FAE716F57}" destId="{9EA66E10-1208-428F-B0BA-441218412DAD}" srcOrd="0" destOrd="0" presId="urn:microsoft.com/office/officeart/2018/5/layout/CenteredIconLabelDescriptionList"/>
    <dgm:cxn modelId="{5E812AB4-3BA0-AD4C-B6A3-4CCD4663B6E7}" type="presParOf" srcId="{0B5F0242-79EC-4B88-8BD6-F08FAE716F57}" destId="{9055B600-6B22-4FAF-94DD-68134ACC9B91}" srcOrd="1" destOrd="0" presId="urn:microsoft.com/office/officeart/2018/5/layout/CenteredIconLabelDescriptionList"/>
    <dgm:cxn modelId="{9D4D8CF1-7D96-1443-9CF2-866B391A6BA7}" type="presParOf" srcId="{0B5F0242-79EC-4B88-8BD6-F08FAE716F57}" destId="{BF61A244-3E1D-4F48-95AC-969E7F4B9B67}" srcOrd="2" destOrd="0" presId="urn:microsoft.com/office/officeart/2018/5/layout/CenteredIconLabelDescriptionList"/>
    <dgm:cxn modelId="{9E781E34-0091-0B44-8A4B-41BD5EBB9B4D}" type="presParOf" srcId="{0B5F0242-79EC-4B88-8BD6-F08FAE716F57}" destId="{3AE3BC6A-2E38-43CB-933F-9084D65A15A7}" srcOrd="3" destOrd="0" presId="urn:microsoft.com/office/officeart/2018/5/layout/CenteredIconLabelDescriptionList"/>
    <dgm:cxn modelId="{20B286F9-A7FF-BF4C-A616-22B2F0E56E31}" type="presParOf" srcId="{0B5F0242-79EC-4B88-8BD6-F08FAE716F57}" destId="{8A229388-78B3-48FF-8057-73F18091EA9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AEC837-E4C3-4172-AC7A-2FD72B319B90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098C4A4F-4CC7-431B-B6BB-64F7A5527693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2800" b="1" dirty="0"/>
            <a:t>Evaluate agent across RCA stages</a:t>
          </a:r>
          <a:endParaRPr lang="en-US" sz="2800" dirty="0"/>
        </a:p>
      </dgm:t>
    </dgm:pt>
    <dgm:pt modelId="{CBB2E857-E50F-4574-8B57-2D0EF3385926}" type="parTrans" cxnId="{00567D0E-FE57-4D68-9B64-0D26C3DCDC3D}">
      <dgm:prSet/>
      <dgm:spPr/>
      <dgm:t>
        <a:bodyPr/>
        <a:lstStyle/>
        <a:p>
          <a:endParaRPr lang="en-US"/>
        </a:p>
      </dgm:t>
    </dgm:pt>
    <dgm:pt modelId="{8D58EEAA-127A-4242-9CC9-39F5D64CA091}" type="sibTrans" cxnId="{00567D0E-FE57-4D68-9B64-0D26C3DCDC3D}">
      <dgm:prSet/>
      <dgm:spPr/>
      <dgm:t>
        <a:bodyPr/>
        <a:lstStyle/>
        <a:p>
          <a:endParaRPr lang="en-US"/>
        </a:p>
      </dgm:t>
    </dgm:pt>
    <dgm:pt modelId="{7D293DB5-2907-4C47-9E66-2CF645F3EA2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2800" b="1" dirty="0"/>
            <a:t>Understand failure modes and reasoning gaps </a:t>
          </a:r>
          <a:endParaRPr lang="en-US" sz="2800" dirty="0"/>
        </a:p>
      </dgm:t>
    </dgm:pt>
    <dgm:pt modelId="{D4046B3E-4494-4A9F-B57F-B959BA55A5CB}" type="parTrans" cxnId="{C2492384-75CB-47F2-AB0E-EB5F6427E88E}">
      <dgm:prSet/>
      <dgm:spPr/>
      <dgm:t>
        <a:bodyPr/>
        <a:lstStyle/>
        <a:p>
          <a:endParaRPr lang="en-US"/>
        </a:p>
      </dgm:t>
    </dgm:pt>
    <dgm:pt modelId="{2C07585F-6AEA-4A0E-84F5-58C08362F09B}" type="sibTrans" cxnId="{C2492384-75CB-47F2-AB0E-EB5F6427E88E}">
      <dgm:prSet/>
      <dgm:spPr/>
      <dgm:t>
        <a:bodyPr/>
        <a:lstStyle/>
        <a:p>
          <a:endParaRPr lang="en-US"/>
        </a:p>
      </dgm:t>
    </dgm:pt>
    <dgm:pt modelId="{17F3BBF2-FC0B-49F1-90B7-D77E65DF8917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2800" b="1" dirty="0"/>
            <a:t>Identify opportunities for improvement</a:t>
          </a:r>
          <a:endParaRPr lang="en-US" sz="2800" dirty="0"/>
        </a:p>
      </dgm:t>
    </dgm:pt>
    <dgm:pt modelId="{A02AFF5F-9791-42E5-83F8-9E2FBA637AFC}" type="parTrans" cxnId="{499A0224-FFBF-4456-BCDC-9298A84FD332}">
      <dgm:prSet/>
      <dgm:spPr/>
      <dgm:t>
        <a:bodyPr/>
        <a:lstStyle/>
        <a:p>
          <a:endParaRPr lang="en-US"/>
        </a:p>
      </dgm:t>
    </dgm:pt>
    <dgm:pt modelId="{9FA3962A-3C5A-4FCB-B1AC-CD7B14672E86}" type="sibTrans" cxnId="{499A0224-FFBF-4456-BCDC-9298A84FD332}">
      <dgm:prSet/>
      <dgm:spPr/>
      <dgm:t>
        <a:bodyPr/>
        <a:lstStyle/>
        <a:p>
          <a:endParaRPr lang="en-US"/>
        </a:p>
      </dgm:t>
    </dgm:pt>
    <dgm:pt modelId="{603E670D-5D50-4A5F-AF03-4BC96D6AA79D}" type="pres">
      <dgm:prSet presAssocID="{69AEC837-E4C3-4172-AC7A-2FD72B319B90}" presName="root" presStyleCnt="0">
        <dgm:presLayoutVars>
          <dgm:dir/>
          <dgm:resizeHandles val="exact"/>
        </dgm:presLayoutVars>
      </dgm:prSet>
      <dgm:spPr/>
    </dgm:pt>
    <dgm:pt modelId="{531BD6CD-0C56-418E-8841-7DA361A80B30}" type="pres">
      <dgm:prSet presAssocID="{098C4A4F-4CC7-431B-B6BB-64F7A5527693}" presName="compNode" presStyleCnt="0"/>
      <dgm:spPr/>
    </dgm:pt>
    <dgm:pt modelId="{0564C8DE-3E24-4F01-BEF6-0C654A5760D5}" type="pres">
      <dgm:prSet presAssocID="{098C4A4F-4CC7-431B-B6BB-64F7A552769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450C4698-ABC5-4D61-9DE6-26E0BB8D080C}" type="pres">
      <dgm:prSet presAssocID="{098C4A4F-4CC7-431B-B6BB-64F7A5527693}" presName="iconSpace" presStyleCnt="0"/>
      <dgm:spPr/>
    </dgm:pt>
    <dgm:pt modelId="{25CB65F6-D09A-4033-AABA-415BED24CB29}" type="pres">
      <dgm:prSet presAssocID="{098C4A4F-4CC7-431B-B6BB-64F7A5527693}" presName="parTx" presStyleLbl="revTx" presStyleIdx="0" presStyleCnt="6">
        <dgm:presLayoutVars>
          <dgm:chMax val="0"/>
          <dgm:chPref val="0"/>
        </dgm:presLayoutVars>
      </dgm:prSet>
      <dgm:spPr/>
    </dgm:pt>
    <dgm:pt modelId="{CBE10C6F-7DBF-42D1-BF20-BE2CF9C4EAD2}" type="pres">
      <dgm:prSet presAssocID="{098C4A4F-4CC7-431B-B6BB-64F7A5527693}" presName="txSpace" presStyleCnt="0"/>
      <dgm:spPr/>
    </dgm:pt>
    <dgm:pt modelId="{40734476-0CDB-4218-B2D3-76E8D567995D}" type="pres">
      <dgm:prSet presAssocID="{098C4A4F-4CC7-431B-B6BB-64F7A5527693}" presName="desTx" presStyleLbl="revTx" presStyleIdx="1" presStyleCnt="6">
        <dgm:presLayoutVars/>
      </dgm:prSet>
      <dgm:spPr/>
    </dgm:pt>
    <dgm:pt modelId="{0C0F61BD-C2F7-40EE-9BEA-8EDD46F528AD}" type="pres">
      <dgm:prSet presAssocID="{8D58EEAA-127A-4242-9CC9-39F5D64CA091}" presName="sibTrans" presStyleCnt="0"/>
      <dgm:spPr/>
    </dgm:pt>
    <dgm:pt modelId="{0B5F0242-79EC-4B88-8BD6-F08FAE716F57}" type="pres">
      <dgm:prSet presAssocID="{7D293DB5-2907-4C47-9E66-2CF645F3EA2C}" presName="compNode" presStyleCnt="0"/>
      <dgm:spPr/>
    </dgm:pt>
    <dgm:pt modelId="{9EA66E10-1208-428F-B0BA-441218412DAD}" type="pres">
      <dgm:prSet presAssocID="{7D293DB5-2907-4C47-9E66-2CF645F3EA2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055B600-6B22-4FAF-94DD-68134ACC9B91}" type="pres">
      <dgm:prSet presAssocID="{7D293DB5-2907-4C47-9E66-2CF645F3EA2C}" presName="iconSpace" presStyleCnt="0"/>
      <dgm:spPr/>
    </dgm:pt>
    <dgm:pt modelId="{BF61A244-3E1D-4F48-95AC-969E7F4B9B67}" type="pres">
      <dgm:prSet presAssocID="{7D293DB5-2907-4C47-9E66-2CF645F3EA2C}" presName="parTx" presStyleLbl="revTx" presStyleIdx="2" presStyleCnt="6">
        <dgm:presLayoutVars>
          <dgm:chMax val="0"/>
          <dgm:chPref val="0"/>
        </dgm:presLayoutVars>
      </dgm:prSet>
      <dgm:spPr/>
    </dgm:pt>
    <dgm:pt modelId="{3AE3BC6A-2E38-43CB-933F-9084D65A15A7}" type="pres">
      <dgm:prSet presAssocID="{7D293DB5-2907-4C47-9E66-2CF645F3EA2C}" presName="txSpace" presStyleCnt="0"/>
      <dgm:spPr/>
    </dgm:pt>
    <dgm:pt modelId="{8A229388-78B3-48FF-8057-73F18091EA98}" type="pres">
      <dgm:prSet presAssocID="{7D293DB5-2907-4C47-9E66-2CF645F3EA2C}" presName="desTx" presStyleLbl="revTx" presStyleIdx="3" presStyleCnt="6">
        <dgm:presLayoutVars/>
      </dgm:prSet>
      <dgm:spPr/>
    </dgm:pt>
    <dgm:pt modelId="{DDADDF4A-792E-41A3-9888-8133C2E11909}" type="pres">
      <dgm:prSet presAssocID="{2C07585F-6AEA-4A0E-84F5-58C08362F09B}" presName="sibTrans" presStyleCnt="0"/>
      <dgm:spPr/>
    </dgm:pt>
    <dgm:pt modelId="{497BDB03-3567-44D0-B901-9ABE7E5CD088}" type="pres">
      <dgm:prSet presAssocID="{17F3BBF2-FC0B-49F1-90B7-D77E65DF8917}" presName="compNode" presStyleCnt="0"/>
      <dgm:spPr/>
    </dgm:pt>
    <dgm:pt modelId="{CEA08AC1-F47A-4F7D-A677-E686198C8C22}" type="pres">
      <dgm:prSet presAssocID="{17F3BBF2-FC0B-49F1-90B7-D77E65DF891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305FC175-C04E-4B22-8AA6-4F92C13E525D}" type="pres">
      <dgm:prSet presAssocID="{17F3BBF2-FC0B-49F1-90B7-D77E65DF8917}" presName="iconSpace" presStyleCnt="0"/>
      <dgm:spPr/>
    </dgm:pt>
    <dgm:pt modelId="{E37D7EC0-F71A-45E1-A552-8357534F2045}" type="pres">
      <dgm:prSet presAssocID="{17F3BBF2-FC0B-49F1-90B7-D77E65DF8917}" presName="parTx" presStyleLbl="revTx" presStyleIdx="4" presStyleCnt="6">
        <dgm:presLayoutVars>
          <dgm:chMax val="0"/>
          <dgm:chPref val="0"/>
        </dgm:presLayoutVars>
      </dgm:prSet>
      <dgm:spPr/>
    </dgm:pt>
    <dgm:pt modelId="{8E75B8D2-F1EC-47A2-9CEF-7B3E298B95E5}" type="pres">
      <dgm:prSet presAssocID="{17F3BBF2-FC0B-49F1-90B7-D77E65DF8917}" presName="txSpace" presStyleCnt="0"/>
      <dgm:spPr/>
    </dgm:pt>
    <dgm:pt modelId="{ACF6875D-FCD8-402E-8030-D5EF4D5B7010}" type="pres">
      <dgm:prSet presAssocID="{17F3BBF2-FC0B-49F1-90B7-D77E65DF8917}" presName="desTx" presStyleLbl="revTx" presStyleIdx="5" presStyleCnt="6">
        <dgm:presLayoutVars/>
      </dgm:prSet>
      <dgm:spPr/>
    </dgm:pt>
  </dgm:ptLst>
  <dgm:cxnLst>
    <dgm:cxn modelId="{00567D0E-FE57-4D68-9B64-0D26C3DCDC3D}" srcId="{69AEC837-E4C3-4172-AC7A-2FD72B319B90}" destId="{098C4A4F-4CC7-431B-B6BB-64F7A5527693}" srcOrd="0" destOrd="0" parTransId="{CBB2E857-E50F-4574-8B57-2D0EF3385926}" sibTransId="{8D58EEAA-127A-4242-9CC9-39F5D64CA091}"/>
    <dgm:cxn modelId="{0CC4E517-BF2C-734C-809F-77FEC5994F19}" type="presOf" srcId="{17F3BBF2-FC0B-49F1-90B7-D77E65DF8917}" destId="{E37D7EC0-F71A-45E1-A552-8357534F2045}" srcOrd="0" destOrd="0" presId="urn:microsoft.com/office/officeart/2018/5/layout/CenteredIconLabelDescriptionList"/>
    <dgm:cxn modelId="{499A0224-FFBF-4456-BCDC-9298A84FD332}" srcId="{69AEC837-E4C3-4172-AC7A-2FD72B319B90}" destId="{17F3BBF2-FC0B-49F1-90B7-D77E65DF8917}" srcOrd="2" destOrd="0" parTransId="{A02AFF5F-9791-42E5-83F8-9E2FBA637AFC}" sibTransId="{9FA3962A-3C5A-4FCB-B1AC-CD7B14672E86}"/>
    <dgm:cxn modelId="{8762B453-DA83-FB48-B2DE-1EB37954731E}" type="presOf" srcId="{098C4A4F-4CC7-431B-B6BB-64F7A5527693}" destId="{25CB65F6-D09A-4033-AABA-415BED24CB29}" srcOrd="0" destOrd="0" presId="urn:microsoft.com/office/officeart/2018/5/layout/CenteredIconLabelDescriptionList"/>
    <dgm:cxn modelId="{37B4786C-C7D6-4840-BE56-0EB799D3841F}" type="presOf" srcId="{69AEC837-E4C3-4172-AC7A-2FD72B319B90}" destId="{603E670D-5D50-4A5F-AF03-4BC96D6AA79D}" srcOrd="0" destOrd="0" presId="urn:microsoft.com/office/officeart/2018/5/layout/CenteredIconLabelDescriptionList"/>
    <dgm:cxn modelId="{C2492384-75CB-47F2-AB0E-EB5F6427E88E}" srcId="{69AEC837-E4C3-4172-AC7A-2FD72B319B90}" destId="{7D293DB5-2907-4C47-9E66-2CF645F3EA2C}" srcOrd="1" destOrd="0" parTransId="{D4046B3E-4494-4A9F-B57F-B959BA55A5CB}" sibTransId="{2C07585F-6AEA-4A0E-84F5-58C08362F09B}"/>
    <dgm:cxn modelId="{B3626CF9-DF00-8F4E-A456-25DE615AEE48}" type="presOf" srcId="{7D293DB5-2907-4C47-9E66-2CF645F3EA2C}" destId="{BF61A244-3E1D-4F48-95AC-969E7F4B9B67}" srcOrd="0" destOrd="0" presId="urn:microsoft.com/office/officeart/2018/5/layout/CenteredIconLabelDescriptionList"/>
    <dgm:cxn modelId="{19C32A80-52A2-2D41-83AC-24DA22CFB715}" type="presParOf" srcId="{603E670D-5D50-4A5F-AF03-4BC96D6AA79D}" destId="{531BD6CD-0C56-418E-8841-7DA361A80B30}" srcOrd="0" destOrd="0" presId="urn:microsoft.com/office/officeart/2018/5/layout/CenteredIconLabelDescriptionList"/>
    <dgm:cxn modelId="{5EDC38D4-AE9A-0240-8141-34912133C4F8}" type="presParOf" srcId="{531BD6CD-0C56-418E-8841-7DA361A80B30}" destId="{0564C8DE-3E24-4F01-BEF6-0C654A5760D5}" srcOrd="0" destOrd="0" presId="urn:microsoft.com/office/officeart/2018/5/layout/CenteredIconLabelDescriptionList"/>
    <dgm:cxn modelId="{EBE890A6-2EE5-B249-A1CC-F823BC3CEBAF}" type="presParOf" srcId="{531BD6CD-0C56-418E-8841-7DA361A80B30}" destId="{450C4698-ABC5-4D61-9DE6-26E0BB8D080C}" srcOrd="1" destOrd="0" presId="urn:microsoft.com/office/officeart/2018/5/layout/CenteredIconLabelDescriptionList"/>
    <dgm:cxn modelId="{4BD83C01-8F2B-564C-95CC-8E177FF3DBCE}" type="presParOf" srcId="{531BD6CD-0C56-418E-8841-7DA361A80B30}" destId="{25CB65F6-D09A-4033-AABA-415BED24CB29}" srcOrd="2" destOrd="0" presId="urn:microsoft.com/office/officeart/2018/5/layout/CenteredIconLabelDescriptionList"/>
    <dgm:cxn modelId="{A2DB76D8-B7BA-E14C-9F59-D70FB9824B3F}" type="presParOf" srcId="{531BD6CD-0C56-418E-8841-7DA361A80B30}" destId="{CBE10C6F-7DBF-42D1-BF20-BE2CF9C4EAD2}" srcOrd="3" destOrd="0" presId="urn:microsoft.com/office/officeart/2018/5/layout/CenteredIconLabelDescriptionList"/>
    <dgm:cxn modelId="{DC30845D-F573-D34B-A9D4-D2EF2C43202C}" type="presParOf" srcId="{531BD6CD-0C56-418E-8841-7DA361A80B30}" destId="{40734476-0CDB-4218-B2D3-76E8D567995D}" srcOrd="4" destOrd="0" presId="urn:microsoft.com/office/officeart/2018/5/layout/CenteredIconLabelDescriptionList"/>
    <dgm:cxn modelId="{7545C781-4B6F-2C46-B9C6-B7DA1FCF6657}" type="presParOf" srcId="{603E670D-5D50-4A5F-AF03-4BC96D6AA79D}" destId="{0C0F61BD-C2F7-40EE-9BEA-8EDD46F528AD}" srcOrd="1" destOrd="0" presId="urn:microsoft.com/office/officeart/2018/5/layout/CenteredIconLabelDescriptionList"/>
    <dgm:cxn modelId="{08224E70-88F6-DF41-BBD0-9185BB3ACD7C}" type="presParOf" srcId="{603E670D-5D50-4A5F-AF03-4BC96D6AA79D}" destId="{0B5F0242-79EC-4B88-8BD6-F08FAE716F57}" srcOrd="2" destOrd="0" presId="urn:microsoft.com/office/officeart/2018/5/layout/CenteredIconLabelDescriptionList"/>
    <dgm:cxn modelId="{9FFB8D6D-E4F1-164B-BAA8-1A1CFA201E3A}" type="presParOf" srcId="{0B5F0242-79EC-4B88-8BD6-F08FAE716F57}" destId="{9EA66E10-1208-428F-B0BA-441218412DAD}" srcOrd="0" destOrd="0" presId="urn:microsoft.com/office/officeart/2018/5/layout/CenteredIconLabelDescriptionList"/>
    <dgm:cxn modelId="{5E812AB4-3BA0-AD4C-B6A3-4CCD4663B6E7}" type="presParOf" srcId="{0B5F0242-79EC-4B88-8BD6-F08FAE716F57}" destId="{9055B600-6B22-4FAF-94DD-68134ACC9B91}" srcOrd="1" destOrd="0" presId="urn:microsoft.com/office/officeart/2018/5/layout/CenteredIconLabelDescriptionList"/>
    <dgm:cxn modelId="{9D4D8CF1-7D96-1443-9CF2-866B391A6BA7}" type="presParOf" srcId="{0B5F0242-79EC-4B88-8BD6-F08FAE716F57}" destId="{BF61A244-3E1D-4F48-95AC-969E7F4B9B67}" srcOrd="2" destOrd="0" presId="urn:microsoft.com/office/officeart/2018/5/layout/CenteredIconLabelDescriptionList"/>
    <dgm:cxn modelId="{9E781E34-0091-0B44-8A4B-41BD5EBB9B4D}" type="presParOf" srcId="{0B5F0242-79EC-4B88-8BD6-F08FAE716F57}" destId="{3AE3BC6A-2E38-43CB-933F-9084D65A15A7}" srcOrd="3" destOrd="0" presId="urn:microsoft.com/office/officeart/2018/5/layout/CenteredIconLabelDescriptionList"/>
    <dgm:cxn modelId="{20B286F9-A7FF-BF4C-A616-22B2F0E56E31}" type="presParOf" srcId="{0B5F0242-79EC-4B88-8BD6-F08FAE716F57}" destId="{8A229388-78B3-48FF-8057-73F18091EA98}" srcOrd="4" destOrd="0" presId="urn:microsoft.com/office/officeart/2018/5/layout/CenteredIconLabelDescriptionList"/>
    <dgm:cxn modelId="{1BB559E4-0FA8-E640-BB1F-FE10D2DA5049}" type="presParOf" srcId="{603E670D-5D50-4A5F-AF03-4BC96D6AA79D}" destId="{DDADDF4A-792E-41A3-9888-8133C2E11909}" srcOrd="3" destOrd="0" presId="urn:microsoft.com/office/officeart/2018/5/layout/CenteredIconLabelDescriptionList"/>
    <dgm:cxn modelId="{5D0BD62C-2D09-7B4E-AE76-AA9421FE618B}" type="presParOf" srcId="{603E670D-5D50-4A5F-AF03-4BC96D6AA79D}" destId="{497BDB03-3567-44D0-B901-9ABE7E5CD088}" srcOrd="4" destOrd="0" presId="urn:microsoft.com/office/officeart/2018/5/layout/CenteredIconLabelDescriptionList"/>
    <dgm:cxn modelId="{F137D56D-01CB-F445-AAB1-B773AB248639}" type="presParOf" srcId="{497BDB03-3567-44D0-B901-9ABE7E5CD088}" destId="{CEA08AC1-F47A-4F7D-A677-E686198C8C22}" srcOrd="0" destOrd="0" presId="urn:microsoft.com/office/officeart/2018/5/layout/CenteredIconLabelDescriptionList"/>
    <dgm:cxn modelId="{0DE5A5A2-CB98-E24C-AF83-0995A8BDCEE8}" type="presParOf" srcId="{497BDB03-3567-44D0-B901-9ABE7E5CD088}" destId="{305FC175-C04E-4B22-8AA6-4F92C13E525D}" srcOrd="1" destOrd="0" presId="urn:microsoft.com/office/officeart/2018/5/layout/CenteredIconLabelDescriptionList"/>
    <dgm:cxn modelId="{0721F0C2-BBC8-C044-802E-370F5722C500}" type="presParOf" srcId="{497BDB03-3567-44D0-B901-9ABE7E5CD088}" destId="{E37D7EC0-F71A-45E1-A552-8357534F2045}" srcOrd="2" destOrd="0" presId="urn:microsoft.com/office/officeart/2018/5/layout/CenteredIconLabelDescriptionList"/>
    <dgm:cxn modelId="{970729A1-9095-BE44-8E02-536357D3DCC3}" type="presParOf" srcId="{497BDB03-3567-44D0-B901-9ABE7E5CD088}" destId="{8E75B8D2-F1EC-47A2-9CEF-7B3E298B95E5}" srcOrd="3" destOrd="0" presId="urn:microsoft.com/office/officeart/2018/5/layout/CenteredIconLabelDescriptionList"/>
    <dgm:cxn modelId="{B64D1E71-2D13-2947-8ED7-5183218BE0F9}" type="presParOf" srcId="{497BDB03-3567-44D0-B901-9ABE7E5CD088}" destId="{ACF6875D-FCD8-402E-8030-D5EF4D5B7010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4C8DE-3E24-4F01-BEF6-0C654A5760D5}">
      <dsp:nvSpPr>
        <dsp:cNvPr id="0" name=""/>
        <dsp:cNvSpPr/>
      </dsp:nvSpPr>
      <dsp:spPr>
        <a:xfrm>
          <a:off x="4501012" y="618902"/>
          <a:ext cx="1510523" cy="15105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B65F6-D09A-4033-AABA-415BED24CB29}">
      <dsp:nvSpPr>
        <dsp:cNvPr id="0" name=""/>
        <dsp:cNvSpPr/>
      </dsp:nvSpPr>
      <dsp:spPr>
        <a:xfrm>
          <a:off x="3098398" y="2210575"/>
          <a:ext cx="4315781" cy="869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800" b="1" kern="1200" dirty="0"/>
            <a:t>Evaluate agents across RCA stages</a:t>
          </a:r>
          <a:endParaRPr lang="en-US" sz="2800" kern="1200" dirty="0"/>
        </a:p>
      </dsp:txBody>
      <dsp:txXfrm>
        <a:off x="3098398" y="2210575"/>
        <a:ext cx="4315781" cy="869899"/>
      </dsp:txXfrm>
    </dsp:sp>
    <dsp:sp modelId="{40734476-0CDB-4218-B2D3-76E8D567995D}">
      <dsp:nvSpPr>
        <dsp:cNvPr id="0" name=""/>
        <dsp:cNvSpPr/>
      </dsp:nvSpPr>
      <dsp:spPr>
        <a:xfrm>
          <a:off x="1542861" y="3602941"/>
          <a:ext cx="7429876" cy="61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can agents reason about microservices dependencies?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navigate observability data + decision making?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400" kern="1200" dirty="0"/>
            <a:t>impact of tool usage on accuracy and reasoning quality</a:t>
          </a:r>
          <a:endParaRPr lang="en-US" sz="2400" kern="1200" dirty="0"/>
        </a:p>
      </dsp:txBody>
      <dsp:txXfrm>
        <a:off x="1542861" y="3602941"/>
        <a:ext cx="7429876" cy="617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4C8DE-3E24-4F01-BEF6-0C654A5760D5}">
      <dsp:nvSpPr>
        <dsp:cNvPr id="0" name=""/>
        <dsp:cNvSpPr/>
      </dsp:nvSpPr>
      <dsp:spPr>
        <a:xfrm>
          <a:off x="1963800" y="438427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B65F6-D09A-4033-AABA-415BED24CB29}">
      <dsp:nvSpPr>
        <dsp:cNvPr id="0" name=""/>
        <dsp:cNvSpPr/>
      </dsp:nvSpPr>
      <dsp:spPr>
        <a:xfrm>
          <a:off x="559800" y="2099829"/>
          <a:ext cx="4320000" cy="1032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800" b="1" kern="1200" dirty="0"/>
            <a:t>Evaluate agent across 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800" b="1" kern="1200" dirty="0"/>
            <a:t>RCA stages</a:t>
          </a:r>
          <a:endParaRPr lang="en-US" sz="2800" kern="1200" dirty="0"/>
        </a:p>
      </dsp:txBody>
      <dsp:txXfrm>
        <a:off x="559800" y="2099829"/>
        <a:ext cx="4320000" cy="1032750"/>
      </dsp:txXfrm>
    </dsp:sp>
    <dsp:sp modelId="{40734476-0CDB-4218-B2D3-76E8D567995D}">
      <dsp:nvSpPr>
        <dsp:cNvPr id="0" name=""/>
        <dsp:cNvSpPr/>
      </dsp:nvSpPr>
      <dsp:spPr>
        <a:xfrm>
          <a:off x="559800" y="3202069"/>
          <a:ext cx="4320000" cy="710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66E10-1208-428F-B0BA-441218412DAD}">
      <dsp:nvSpPr>
        <dsp:cNvPr id="0" name=""/>
        <dsp:cNvSpPr/>
      </dsp:nvSpPr>
      <dsp:spPr>
        <a:xfrm>
          <a:off x="7039800" y="438427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1A244-3E1D-4F48-95AC-969E7F4B9B67}">
      <dsp:nvSpPr>
        <dsp:cNvPr id="0" name=""/>
        <dsp:cNvSpPr/>
      </dsp:nvSpPr>
      <dsp:spPr>
        <a:xfrm>
          <a:off x="5635800" y="2099829"/>
          <a:ext cx="4320000" cy="1032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800" b="1" kern="1200" dirty="0"/>
            <a:t>Understand failure modes and reasoning gaps </a:t>
          </a:r>
          <a:endParaRPr lang="en-US" sz="2800" kern="1200" dirty="0"/>
        </a:p>
      </dsp:txBody>
      <dsp:txXfrm>
        <a:off x="5635800" y="2099829"/>
        <a:ext cx="4320000" cy="1032750"/>
      </dsp:txXfrm>
    </dsp:sp>
    <dsp:sp modelId="{8A229388-78B3-48FF-8057-73F18091EA98}">
      <dsp:nvSpPr>
        <dsp:cNvPr id="0" name=""/>
        <dsp:cNvSpPr/>
      </dsp:nvSpPr>
      <dsp:spPr>
        <a:xfrm>
          <a:off x="5635800" y="3202069"/>
          <a:ext cx="4320000" cy="710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4C8DE-3E24-4F01-BEF6-0C654A5760D5}">
      <dsp:nvSpPr>
        <dsp:cNvPr id="0" name=""/>
        <dsp:cNvSpPr/>
      </dsp:nvSpPr>
      <dsp:spPr>
        <a:xfrm>
          <a:off x="1020487" y="744918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B65F6-D09A-4033-AABA-415BED24CB29}">
      <dsp:nvSpPr>
        <dsp:cNvPr id="0" name=""/>
        <dsp:cNvSpPr/>
      </dsp:nvSpPr>
      <dsp:spPr>
        <a:xfrm>
          <a:off x="393" y="1966525"/>
          <a:ext cx="3138750" cy="1306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800" b="1" kern="1200" dirty="0"/>
            <a:t>Evaluate agent across RCA stages</a:t>
          </a:r>
          <a:endParaRPr lang="en-US" sz="2800" kern="1200" dirty="0"/>
        </a:p>
      </dsp:txBody>
      <dsp:txXfrm>
        <a:off x="393" y="1966525"/>
        <a:ext cx="3138750" cy="1306125"/>
      </dsp:txXfrm>
    </dsp:sp>
    <dsp:sp modelId="{40734476-0CDB-4218-B2D3-76E8D567995D}">
      <dsp:nvSpPr>
        <dsp:cNvPr id="0" name=""/>
        <dsp:cNvSpPr/>
      </dsp:nvSpPr>
      <dsp:spPr>
        <a:xfrm>
          <a:off x="393" y="3329880"/>
          <a:ext cx="3138750" cy="276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66E10-1208-428F-B0BA-441218412DAD}">
      <dsp:nvSpPr>
        <dsp:cNvPr id="0" name=""/>
        <dsp:cNvSpPr/>
      </dsp:nvSpPr>
      <dsp:spPr>
        <a:xfrm>
          <a:off x="4708518" y="744918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1A244-3E1D-4F48-95AC-969E7F4B9B67}">
      <dsp:nvSpPr>
        <dsp:cNvPr id="0" name=""/>
        <dsp:cNvSpPr/>
      </dsp:nvSpPr>
      <dsp:spPr>
        <a:xfrm>
          <a:off x="3688425" y="1966525"/>
          <a:ext cx="3138750" cy="1306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800" b="1" kern="1200" dirty="0"/>
            <a:t>Understand failure modes and reasoning gaps </a:t>
          </a:r>
          <a:endParaRPr lang="en-US" sz="2800" kern="1200" dirty="0"/>
        </a:p>
      </dsp:txBody>
      <dsp:txXfrm>
        <a:off x="3688425" y="1966525"/>
        <a:ext cx="3138750" cy="1306125"/>
      </dsp:txXfrm>
    </dsp:sp>
    <dsp:sp modelId="{8A229388-78B3-48FF-8057-73F18091EA98}">
      <dsp:nvSpPr>
        <dsp:cNvPr id="0" name=""/>
        <dsp:cNvSpPr/>
      </dsp:nvSpPr>
      <dsp:spPr>
        <a:xfrm>
          <a:off x="3688425" y="3329880"/>
          <a:ext cx="3138750" cy="276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08AC1-F47A-4F7D-A677-E686198C8C22}">
      <dsp:nvSpPr>
        <dsp:cNvPr id="0" name=""/>
        <dsp:cNvSpPr/>
      </dsp:nvSpPr>
      <dsp:spPr>
        <a:xfrm>
          <a:off x="8396550" y="744918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D7EC0-F71A-45E1-A552-8357534F2045}">
      <dsp:nvSpPr>
        <dsp:cNvPr id="0" name=""/>
        <dsp:cNvSpPr/>
      </dsp:nvSpPr>
      <dsp:spPr>
        <a:xfrm>
          <a:off x="7376456" y="1966525"/>
          <a:ext cx="3138750" cy="1306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800" b="1" kern="1200" dirty="0"/>
            <a:t>Identify opportunities for improvement</a:t>
          </a:r>
          <a:endParaRPr lang="en-US" sz="2800" kern="1200" dirty="0"/>
        </a:p>
      </dsp:txBody>
      <dsp:txXfrm>
        <a:off x="7376456" y="1966525"/>
        <a:ext cx="3138750" cy="1306125"/>
      </dsp:txXfrm>
    </dsp:sp>
    <dsp:sp modelId="{ACF6875D-FCD8-402E-8030-D5EF4D5B7010}">
      <dsp:nvSpPr>
        <dsp:cNvPr id="0" name=""/>
        <dsp:cNvSpPr/>
      </dsp:nvSpPr>
      <dsp:spPr>
        <a:xfrm>
          <a:off x="7376456" y="3329880"/>
          <a:ext cx="3138750" cy="276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77905-73B1-3B4A-8D99-1A59BD0455EE}" type="datetimeFigureOut">
              <a:rPr lang="en-IT" smtClean="0"/>
              <a:t>12/10/25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A2355-C87E-C242-92E7-72B8F549439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77447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Microservices applications represent a paradigm shift in software design and deployment. These applications break down into single-concern, loosely-coupled, independent binaries, commonly referred to as microservices. This decomposition has two key characteristics: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1: There are a multitude microservices: these are typically implemented as Linux containers, ensuring lightweight, portable execution.</a:t>
            </a:r>
          </a:p>
          <a:p>
            <a:endParaRPr lang="en-US" dirty="0"/>
          </a:p>
          <a:p>
            <a:r>
              <a:rPr lang="en-US" dirty="0"/>
              <a:t>2. They involve Network-based Communication: Microservices interact with one another using Remote Procedure Call (RPC) APIs or similar protocols.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Now, because microservices </a:t>
            </a:r>
            <a:r>
              <a:rPr lang="en-US" dirty="0"/>
              <a:t>operate on a complex stack of software abstractions, they are inherently prone to complex failure modes, with many potential points of failure across the stack. This includes...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Consequently, engineers need to go through complex RCA procedures, where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theytry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correlate and finding causality relations across diverse observability data and components</a:t>
            </a:r>
          </a:p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A2355-C87E-C242-92E7-72B8F5494399}" type="slidenum">
              <a:rPr lang="en-IT" smtClean="0"/>
              <a:t>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93632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In terms of absolute performance, we evaluate the following dimensions: (1) Accuracy, where Acc@3 measures whether the correct root-cause appears in the top-3 candidates, while acc@1 if the root-cause coincides with the agent’s first choice. Second, we evaluate reasoning efficiency , evaluated through the number of reasoning steps and total number of input/output tokens.</a:t>
            </a:r>
          </a:p>
          <a:p>
            <a:r>
              <a:rPr lang="en-IT" dirty="0"/>
              <a:t>The table shows the results across performance related problems. The takeways are similar for configuration-related problems (see the paper for full details).</a:t>
            </a:r>
          </a:p>
          <a:p>
            <a:endParaRPr lang="en-IT" dirty="0"/>
          </a:p>
          <a:p>
            <a:r>
              <a:rPr lang="en-IT" dirty="0"/>
              <a:t>The gray rows .. </a:t>
            </a:r>
          </a:p>
          <a:p>
            <a:r>
              <a:rPr lang="en-IT" dirty="0"/>
              <a:t>The results indicate significant improvements when the agent is augmented with our tools to summarize telemetry data, both </a:t>
            </a:r>
            <a:r>
              <a:rPr lang="en-GB" dirty="0"/>
              <a:t>in terms of improved accuracy and reduced costs.</a:t>
            </a:r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A2355-C87E-C242-92E7-72B8F5494399}" type="slidenum">
              <a:rPr lang="en-IT" smtClean="0"/>
              <a:t>15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59794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The second type of failure that we identified is what we call a soft type of failure, 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A2355-C87E-C242-92E7-72B8F5494399}" type="slidenum">
              <a:rPr lang="en-IT" smtClean="0"/>
              <a:t>18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80986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A2355-C87E-C242-92E7-72B8F5494399}" type="slidenum">
              <a:rPr lang="en-IT" smtClean="0"/>
              <a:t>21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17691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Nowadays, we ended up with a plethora of tools in the cloud-native ecosystems, each of those requiring specialized skills.</a:t>
            </a:r>
          </a:p>
          <a:p>
            <a:r>
              <a:rPr lang="en-IT" dirty="0"/>
              <a:t>The reality is that they outpace human professionals.</a:t>
            </a:r>
          </a:p>
          <a:p>
            <a:endParaRPr lang="en-IT" dirty="0"/>
          </a:p>
          <a:p>
            <a:r>
              <a:rPr lang="en-IT" dirty="0"/>
              <a:t>Moreover, t</a:t>
            </a:r>
          </a:p>
          <a:p>
            <a:r>
              <a:rPr lang="en-IT" dirty="0"/>
              <a:t>he paradox is ...</a:t>
            </a:r>
          </a:p>
          <a:p>
            <a:endParaRPr lang="en-IT" dirty="0"/>
          </a:p>
          <a:p>
            <a:r>
              <a:rPr lang="en-IT" dirty="0"/>
              <a:t>[CLICK] Ultimately, this ends up catching lot of noisy, unwanted data that slow down the RCA procedures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A2355-C87E-C242-92E7-72B8F5494399}" type="slidenum">
              <a:rPr lang="en-IT" smtClean="0"/>
              <a:t>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36205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B4BAB-25BE-A4D7-89BB-B3CBAB3CC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ACEF86-ECB4-7A7E-9397-139FBD4F1E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0B9265-2AA7-1CB2-693F-28C6C316F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in this paper we ask whether Large language model can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humans for this task.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believe this is promising because LLMs can already excel in several tedious subtasks that engineers perform every day, such as crafting API invocations, querying metric, reasoning about time-series, logs and distributed traces.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Partially the community is already gravitating toward exploring their use to automate RCA operations at large, with commercial cloud vendors already integrating LLM-driven tools.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work, we offer a systematic study the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AI agents in root-cause analysis tasks.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D1937-BA45-07DA-3027-80ADE1A3AF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A2355-C87E-C242-92E7-72B8F5494399}" type="slidenum">
              <a:rPr lang="en-IT" smtClean="0"/>
              <a:t>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02215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A8D11-A621-B921-3FB8-834CAF787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40AD1B-3772-9C34-B089-DA4DF77282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BE6A28-E092-2BCA-1852-1363C8B6A7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Specifically, our work is guided by three core objectives</a:t>
            </a:r>
            <a:endParaRPr lang="en-IT" dirty="0"/>
          </a:p>
          <a:p>
            <a:endParaRPr lang="en-IT" dirty="0"/>
          </a:p>
          <a:p>
            <a:r>
              <a:rPr lang="en-IT" dirty="0"/>
              <a:t>First,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D2486-E7C1-58E4-9055-F6F1D8A824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A2355-C87E-C242-92E7-72B8F5494399}" type="slidenum">
              <a:rPr lang="en-IT" smtClean="0"/>
              <a:t>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97623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27A75-9A70-DA45-B4DB-5A80EB0D0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982FD5-0708-06A0-BB10-1005522F86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74909F-8C2A-58CB-241D-A382A01A2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Second, as a side product of the first objective, we want to</a:t>
            </a:r>
          </a:p>
          <a:p>
            <a:endParaRPr lang="en-IT" dirty="0"/>
          </a:p>
          <a:p>
            <a:r>
              <a:rPr lang="en-IT" dirty="0"/>
              <a:t>This is particularly relevant now that there is evidence that agentic systems can be automatically improved by learning from anontated logs of past, uncessful executions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71E49-5E05-C102-F1E8-F56DAFAE12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A2355-C87E-C242-92E7-72B8F5494399}" type="slidenum">
              <a:rPr lang="en-IT" smtClean="0"/>
              <a:t>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03621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A8A6C-C8CD-BFCF-F9DC-9F459B2AF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1B54EE-12C1-3C9F-C0A9-434BC53AE2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585C6A-A99C-438C-ABD0-853A9AAC5F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Finally,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69C19-1227-42CB-9C5E-8525EDF5BF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A2355-C87E-C242-92E7-72B8F5494399}" type="slidenum">
              <a:rPr lang="en-IT" smtClean="0"/>
              <a:t>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9019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We ran our experiments on the AIOpsLab platform. This is a Microsoft project, 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A2355-C87E-C242-92E7-72B8F5494399}" type="slidenum">
              <a:rPr lang="en-IT" smtClean="0"/>
              <a:t>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42890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believe the very first step should be to determine whether language model can reason about microservices applications.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fact, retrieving and reasoning on artifacts, in addition to telemetry data, is crucial for diagnostics in microservice applications.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because identifying root causes often requires deeper code analysis, such as understanding invocation patterns or asynchronous call orders.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this end, we curate..</a:t>
            </a:r>
          </a:p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A2355-C87E-C242-92E7-72B8F5494399}" type="slidenum">
              <a:rPr lang="en-IT" smtClean="0"/>
              <a:t>10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81901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A2355-C87E-C242-92E7-72B8F5494399}" type="slidenum">
              <a:rPr lang="en-IT" smtClean="0"/>
              <a:t>12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82875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C2A3D-4B88-2F47-B4E6-2291D0370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C3077-5BC8-3F37-C255-D148C9896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AF42C-E64C-A164-C61E-E12D6C0DA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F9DF-2C0C-E94D-8ADF-EE393FA03C50}" type="datetime1">
              <a:rPr lang="it-IT" smtClean="0"/>
              <a:t>12/10/25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FA47E-ECEA-9474-04FE-AE985BEF0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81F7D-C99F-8AB7-B722-260A6639A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55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7B250-545F-9064-B06C-EA62BBBF2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677D8-F13B-30BE-B0DF-C4788B042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5D0BC-2636-CCD9-244E-BB6D7EE0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1CAE-EF23-9F47-81DE-EC6401F42406}" type="datetime1">
              <a:rPr lang="it-IT" smtClean="0"/>
              <a:t>12/10/25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DEB52-5EB4-8BC3-6729-92055F687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DB5D0-977D-19F3-4227-9879A8793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8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2AD897-5E79-BA80-A01E-369EB1E193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133D43-6B0D-41A0-1136-F31654617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6EE0C-557B-3CC9-242C-65E7DF565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A114-2EFC-D043-87CD-130A71A8DC84}" type="datetime1">
              <a:rPr lang="it-IT" smtClean="0"/>
              <a:t>12/10/25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D8B6D-84A3-C563-AAFE-0FC5699D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C8C11-9A07-2AE4-6F1E-73AB70DCF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3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08802-775E-9DA8-77DE-8BD3FDE87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52F3F-239A-4693-0640-6ED2369F2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4AA6E-75AA-CBA1-AC7F-22948D83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ADC4-6684-3143-ACBA-385C3849A6E6}" type="datetime1">
              <a:rPr lang="it-IT" smtClean="0"/>
              <a:t>12/10/25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F8C7B-601B-ACDD-2E4F-30D282BA5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D4245-1238-15A7-EE12-A8ED26BF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6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8B504-513A-5A39-FAF3-AECD9A997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2CF42-4678-9DD5-6C8B-97E1A3C7B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43C47-E566-4673-A4FB-F5661CDF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B409-059F-8E48-A7D5-58107DAE6AE4}" type="datetime1">
              <a:rPr lang="it-IT" smtClean="0"/>
              <a:t>12/10/25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63418-3A70-E4C2-AB28-14653A719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6A125-80CA-13EF-DE71-83FD4B12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4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70EBF-FC56-2070-E55F-395342870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CB804-9135-C6F5-73EF-0DB153094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20AB9-04BD-38DB-5607-6A8871568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E851A-7325-9756-69A7-B6C0B79E4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871B-E0E7-2C45-A629-C042415A87E2}" type="datetime1">
              <a:rPr lang="it-IT" smtClean="0"/>
              <a:t>12/10/25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C28C2-DBD1-108E-44E6-1034D3700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653DC-B3C1-67B9-AFBF-229BE4F3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4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756A-692B-A298-5D44-DF1F70AD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14CD8-014C-9C3D-DD50-F4A91E18A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519D7B-5392-4DAC-32F6-89333AC9C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EDA4C3-894B-D093-BE25-0A56C3645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C6C591-68EF-6CB8-31F9-AEE245A78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2D5ECC-5C83-826F-ADC4-E92C84330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0D2B-F774-5F42-B0D2-B27C6A5DA258}" type="datetime1">
              <a:rPr lang="it-IT" smtClean="0"/>
              <a:t>12/10/25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EBF762-5225-6B71-489B-749ED08A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6F2922-0627-CCFD-7C01-0EF3693E0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9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9A76-A3A5-A8DF-16F6-31D9433A0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C7DE1C-E910-13A8-0610-4CC076D56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1D35-5D25-FD49-A5FE-F3E630F37203}" type="datetime1">
              <a:rPr lang="it-IT" smtClean="0"/>
              <a:t>12/10/25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1FF03-DDFF-82F1-5107-9316BC8B0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851CF8-B880-656C-9764-C8F5CA60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0014DB-4A9D-DCCD-DDD9-3C9D33243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D487-0E00-0547-96DE-74C1B6F2E50A}" type="datetime1">
              <a:rPr lang="it-IT" smtClean="0"/>
              <a:t>12/10/25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EACD78-B5D9-1E32-644D-0879531AE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C9CBA-81ED-2B7E-668F-44EEF67A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5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F29A1-919F-4120-BBCA-8C22740D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B529F-3587-7B36-3C2C-AEC44EB37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FE982-3DA5-DCB8-1F6E-195E78C0F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41A27-2AC8-942E-0C8D-01FEBD9B0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8F6CA-60D3-354B-B78A-6EE62DE57420}" type="datetime1">
              <a:rPr lang="it-IT" smtClean="0"/>
              <a:t>12/10/25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41A20-DAA3-7C9E-8338-A1BF1239C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9DE3B-8FE6-073B-4A57-464A238BE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3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D15E8-BCC8-6828-8DE4-1D0E6D7E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B74480-5B65-0E36-C084-72C39C7644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4FAD9-BE91-B1EE-79C8-F68EA25AF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512BE-9FC4-0E8C-B583-601988257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78EB-5413-AD4C-BF28-49344511EF35}" type="datetime1">
              <a:rPr lang="it-IT" smtClean="0"/>
              <a:t>12/10/25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407E7-0B05-00CE-8B28-7F24CE6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2F0EA-4A8A-63D3-9D8A-BDC8EAFD7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1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10B0BD-CD4F-5DB5-B7F8-27EAD66E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A3A57-9D97-0120-5CA9-88F3A7B75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6B3AB-050C-BE9C-DF77-FDAE6757D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A5A3D-7E2E-9D45-97CB-5C58AF7F1023}" type="datetime1">
              <a:rPr lang="it-IT" smtClean="0"/>
              <a:t>12/10/25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C19AB-540C-029E-9621-1F786CA9E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32416-56E0-2874-17E5-9240D5DDF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3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andscape.cncf.i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431E7-3F27-B951-B684-6A987D6A0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A170D0B-E45E-C649-F3C9-B84FEB3B31DB}"/>
              </a:ext>
            </a:extLst>
          </p:cNvPr>
          <p:cNvGrpSpPr/>
          <p:nvPr/>
        </p:nvGrpSpPr>
        <p:grpSpPr>
          <a:xfrm>
            <a:off x="8421162" y="5607729"/>
            <a:ext cx="3255252" cy="1135929"/>
            <a:chOff x="4203055" y="7002770"/>
            <a:chExt cx="3255252" cy="113592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7F5CE83-440D-2AB7-4B9B-99A25E23E8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683"/>
            <a:stretch/>
          </p:blipFill>
          <p:spPr>
            <a:xfrm>
              <a:off x="4203055" y="7002770"/>
              <a:ext cx="1187789" cy="1135929"/>
            </a:xfrm>
            <a:prstGeom prst="rect">
              <a:avLst/>
            </a:prstGeom>
          </p:spPr>
        </p:pic>
        <p:pic>
          <p:nvPicPr>
            <p:cNvPr id="17" name="Picture 2" descr="McLaren Racing - Pushing the boundaries of science on track">
              <a:extLst>
                <a:ext uri="{FF2B5EF4-FFF2-40B4-BE49-F238E27FC236}">
                  <a16:creationId xmlns:a16="http://schemas.microsoft.com/office/drawing/2014/main" id="{24C72765-240A-FE3A-1399-25DA5EE4B0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03"/>
            <a:stretch/>
          </p:blipFill>
          <p:spPr bwMode="auto">
            <a:xfrm>
              <a:off x="5555136" y="7194059"/>
              <a:ext cx="1903171" cy="719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2EAFE1C3-E8AB-9896-6ED8-BB02ADC39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4375" y="4324027"/>
            <a:ext cx="9384818" cy="2022527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GB" u="sng" dirty="0">
                <a:solidFill>
                  <a:schemeClr val="bg2">
                    <a:lumMod val="50000"/>
                  </a:schemeClr>
                </a:solidFill>
              </a:rPr>
              <a:t>Alessandro Cornacchia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, Iliyas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Alabdulaal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, Ibraheem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Saghier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, Albaraa Mirdad, Omar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Fayoumi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, Marco Canini</a:t>
            </a:r>
          </a:p>
        </p:txBody>
      </p:sp>
      <p:pic>
        <p:nvPicPr>
          <p:cNvPr id="20" name="Picture 19" descr="A magnifying glass with gears and a light bulb&#10;&#10;AI-generated content may be incorrect.">
            <a:extLst>
              <a:ext uri="{FF2B5EF4-FFF2-40B4-BE49-F238E27FC236}">
                <a16:creationId xmlns:a16="http://schemas.microsoft.com/office/drawing/2014/main" id="{B6C4CF96-4C12-6570-537C-D3D8134A8B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5318"/>
          <a:stretch>
            <a:fillRect/>
          </a:stretch>
        </p:blipFill>
        <p:spPr>
          <a:xfrm>
            <a:off x="-9892" y="2850606"/>
            <a:ext cx="1978178" cy="4007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5F01BF-A2B4-E222-E47D-7FFEB9CCD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375" y="480449"/>
            <a:ext cx="8689879" cy="3583198"/>
          </a:xfrm>
        </p:spPr>
        <p:txBody>
          <a:bodyPr>
            <a:noAutofit/>
          </a:bodyPr>
          <a:lstStyle/>
          <a:p>
            <a:pPr algn="l"/>
            <a:r>
              <a:rPr lang="en-GB" sz="4800" b="1" dirty="0"/>
              <a:t>Between Promise &amp; Pain: </a:t>
            </a:r>
            <a:br>
              <a:rPr lang="en-GB" sz="4800" b="1" dirty="0"/>
            </a:br>
            <a:r>
              <a:rPr lang="en-GB" sz="4800" b="1" dirty="0"/>
              <a:t>The Reality of </a:t>
            </a:r>
            <a:br>
              <a:rPr lang="en-GB" sz="4800" b="1" dirty="0"/>
            </a:br>
            <a:r>
              <a:rPr lang="en-GB" sz="4800" b="1" dirty="0"/>
              <a:t>Automating Failure Analysis </a:t>
            </a:r>
            <a:br>
              <a:rPr lang="en-GB" sz="4800" b="1" dirty="0"/>
            </a:br>
            <a:r>
              <a:rPr lang="en-GB" sz="4800" b="1" dirty="0"/>
              <a:t>in Microservices </a:t>
            </a:r>
            <a:br>
              <a:rPr lang="en-GB" sz="4800" b="1" dirty="0"/>
            </a:br>
            <a:r>
              <a:rPr lang="en-GB" sz="4800" b="1" dirty="0"/>
              <a:t>with LLMs</a:t>
            </a:r>
            <a:endParaRPr lang="en-IT" sz="4800" b="1" dirty="0"/>
          </a:p>
        </p:txBody>
      </p:sp>
      <p:pic>
        <p:nvPicPr>
          <p:cNvPr id="28" name="Picture 2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54FE3FE-813F-4A4B-69DC-3271477E471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9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r="74801"/>
          <a:stretch>
            <a:fillRect/>
          </a:stretch>
        </p:blipFill>
        <p:spPr>
          <a:xfrm>
            <a:off x="1286558" y="5418680"/>
            <a:ext cx="526744" cy="449364"/>
          </a:xfrm>
          <a:prstGeom prst="rect">
            <a:avLst/>
          </a:prstGeom>
        </p:spPr>
      </p:pic>
      <p:pic>
        <p:nvPicPr>
          <p:cNvPr id="29" name="Picture 2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13AC17F-A7D2-EBCF-81FF-3A91C97123F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9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r="74801"/>
          <a:stretch>
            <a:fillRect/>
          </a:stretch>
        </p:blipFill>
        <p:spPr>
          <a:xfrm>
            <a:off x="1333153" y="3909961"/>
            <a:ext cx="526744" cy="449364"/>
          </a:xfrm>
          <a:prstGeom prst="rect">
            <a:avLst/>
          </a:prstGeom>
        </p:spPr>
      </p:pic>
      <p:pic>
        <p:nvPicPr>
          <p:cNvPr id="31" name="Picture 3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36BEC5A-0D6C-4930-5CE6-2AFD6CDA5EB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9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r="74801"/>
          <a:stretch>
            <a:fillRect/>
          </a:stretch>
        </p:blipFill>
        <p:spPr>
          <a:xfrm>
            <a:off x="1859897" y="6081170"/>
            <a:ext cx="526744" cy="44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33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38BB8-2C0D-9DBA-1ECA-E93C97F1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The Good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384B8-863E-11C2-F336-2751EF5E7A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Successful incident localization and effective tool usage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49EA0-43D3-5DC7-366B-D6A689514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04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D4A5B-E203-06CD-8821-D73F4394E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1. Can LLMs reason about microservices?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91120D-F856-DD4B-3831-8CA46DA6C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48204"/>
          </a:xfrm>
        </p:spPr>
        <p:txBody>
          <a:bodyPr/>
          <a:lstStyle/>
          <a:p>
            <a:r>
              <a:rPr lang="en-IT" dirty="0"/>
              <a:t>dependencies, invocation patterns, async calls order</a:t>
            </a:r>
          </a:p>
          <a:p>
            <a:r>
              <a:rPr lang="en-IT" b="1" dirty="0"/>
              <a:t>MSACausalBench: </a:t>
            </a:r>
            <a:r>
              <a:rPr lang="en-IT" dirty="0"/>
              <a:t>we curate 112 open-ended questions:</a:t>
            </a:r>
            <a:endParaRPr lang="en-IT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C4112-1A79-8104-BC72-B82188F8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DB40DA-7AEA-6B0B-2A3C-52A0FD57A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761" y="3174274"/>
            <a:ext cx="9393960" cy="30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05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94BBD-39B8-B190-C856-31E283AF3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6D5E11-F8CB-E73D-4F5D-99F0BAC9F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1. Can LLMs reason about microservices?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5467EC-C4BA-49A9-995D-D356B1074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dependencies, invocation patterns, async calls order</a:t>
            </a:r>
          </a:p>
          <a:p>
            <a:r>
              <a:rPr lang="en-IT" b="1" dirty="0"/>
              <a:t>MSACausalBench: </a:t>
            </a:r>
            <a:r>
              <a:rPr lang="en-IT" dirty="0"/>
              <a:t>we curate 112 open-ended questions:</a:t>
            </a:r>
            <a:endParaRPr lang="en-IT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78AF6-8236-B3A9-0C6D-DAEE3FC0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0A3230-5284-1D81-577B-6E29CD69916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</a:blip>
          <a:stretch>
            <a:fillRect/>
          </a:stretch>
        </p:blipFill>
        <p:spPr>
          <a:xfrm>
            <a:off x="838200" y="4119155"/>
            <a:ext cx="4812185" cy="15725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BE9194-E5DF-7130-A989-3EFF2CBB4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436" y="3324890"/>
            <a:ext cx="4060370" cy="28520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C47822-B3F7-81BC-BA4C-2C5B39AD4CAB}"/>
              </a:ext>
            </a:extLst>
          </p:cNvPr>
          <p:cNvSpPr/>
          <p:nvPr/>
        </p:nvSpPr>
        <p:spPr>
          <a:xfrm>
            <a:off x="8865326" y="4905421"/>
            <a:ext cx="1837508" cy="450350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0C677-045A-7E66-34DC-AE408AE06623}"/>
              </a:ext>
            </a:extLst>
          </p:cNvPr>
          <p:cNvSpPr txBox="1"/>
          <p:nvPr/>
        </p:nvSpPr>
        <p:spPr>
          <a:xfrm>
            <a:off x="531223" y="5943491"/>
            <a:ext cx="596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chemeClr val="accent2"/>
                </a:solidFill>
              </a:rPr>
              <a:t>Yes</a:t>
            </a:r>
            <a:r>
              <a:rPr lang="en-IT" b="1" dirty="0">
                <a:solidFill>
                  <a:schemeClr val="accent2"/>
                </a:solidFill>
              </a:rPr>
              <a:t>, but natural language descriptions not always help</a:t>
            </a:r>
          </a:p>
        </p:txBody>
      </p:sp>
    </p:spTree>
    <p:extLst>
      <p:ext uri="{BB962C8B-B14F-4D97-AF65-F5344CB8AC3E}">
        <p14:creationId xmlns:p14="http://schemas.microsoft.com/office/powerpoint/2010/main" val="1092103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A4B73-5232-D223-E436-9D55D7CCD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77" y="365125"/>
            <a:ext cx="11730446" cy="1325563"/>
          </a:xfrm>
        </p:spPr>
        <p:txBody>
          <a:bodyPr/>
          <a:lstStyle/>
          <a:p>
            <a:r>
              <a:rPr lang="en-IT" dirty="0"/>
              <a:t>2. With great Tools comes better performance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73606-1524-F32E-8CDE-FCAEE96EC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863" y="2004685"/>
            <a:ext cx="10515600" cy="699861"/>
          </a:xfrm>
        </p:spPr>
        <p:txBody>
          <a:bodyPr>
            <a:normAutofit fontScale="92500"/>
          </a:bodyPr>
          <a:lstStyle/>
          <a:p>
            <a:r>
              <a:rPr lang="en-IT" dirty="0"/>
              <a:t>AIOpsLab provides tools to access </a:t>
            </a:r>
            <a:r>
              <a:rPr lang="en-IT" u="sng" dirty="0"/>
              <a:t>raw</a:t>
            </a:r>
            <a:r>
              <a:rPr lang="en-IT" dirty="0"/>
              <a:t> telemetry, we extend it with: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28A51-6933-FDC1-8228-16A777FC7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2D6371-8000-9FF8-0140-6212510CA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01" y="3157232"/>
            <a:ext cx="11874222" cy="299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15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BD77F-FC74-5EDC-EBE5-505EDF3E8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08B9E-B245-78EF-774F-CF606FB0B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5x runs on AIOpsLab benchmark – Social Network and Hotel Reservation apps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CDDD8-97C3-F213-EA35-C598DC05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C1725-3100-A4DB-9A24-299D4D8A66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2360"/>
          <a:stretch>
            <a:fillRect/>
          </a:stretch>
        </p:blipFill>
        <p:spPr>
          <a:xfrm>
            <a:off x="-3414819" y="3072201"/>
            <a:ext cx="15021170" cy="50702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C121D86-AC07-4BF4-0C08-3359C2C6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77" y="365125"/>
            <a:ext cx="11730446" cy="1325563"/>
          </a:xfrm>
        </p:spPr>
        <p:txBody>
          <a:bodyPr/>
          <a:lstStyle/>
          <a:p>
            <a:r>
              <a:rPr lang="en-IT" dirty="0"/>
              <a:t>2. With great Tools comes better performance </a:t>
            </a:r>
          </a:p>
        </p:txBody>
      </p:sp>
    </p:spTree>
    <p:extLst>
      <p:ext uri="{BB962C8B-B14F-4D97-AF65-F5344CB8AC3E}">
        <p14:creationId xmlns:p14="http://schemas.microsoft.com/office/powerpoint/2010/main" val="136111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EAB28-F3A7-76FB-AF35-DD5F5286F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88B1E-CB26-81DF-AEEE-9115002C3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5x runs on AIOpsLab benchmark – Social Network and Hotel Reservation apps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E6BA4-09FC-9C47-8DAE-D1B4513D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9811A5-14FD-11B1-60A1-3AF89F3D3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951" y="3255081"/>
            <a:ext cx="5152571" cy="227645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35FBB7E-52F0-A650-C252-37FD57892798}"/>
              </a:ext>
            </a:extLst>
          </p:cNvPr>
          <p:cNvSpPr/>
          <p:nvPr/>
        </p:nvSpPr>
        <p:spPr>
          <a:xfrm>
            <a:off x="4197531" y="3449785"/>
            <a:ext cx="856705" cy="76635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364F8E-D585-A373-311C-F450B839D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77" y="365125"/>
            <a:ext cx="11730446" cy="1325563"/>
          </a:xfrm>
        </p:spPr>
        <p:txBody>
          <a:bodyPr/>
          <a:lstStyle/>
          <a:p>
            <a:r>
              <a:rPr lang="en-IT" dirty="0"/>
              <a:t>2. With great Tools comes better performance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89F9FD-19C2-32BA-15B9-313076A86FC7}"/>
              </a:ext>
            </a:extLst>
          </p:cNvPr>
          <p:cNvSpPr txBox="1"/>
          <p:nvPr/>
        </p:nvSpPr>
        <p:spPr>
          <a:xfrm>
            <a:off x="7811588" y="3648296"/>
            <a:ext cx="163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solidFill>
                  <a:schemeClr val="accent2"/>
                </a:solidFill>
              </a:rPr>
              <a:t>Our new tools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D183650-F55C-A971-2DE1-3A17900EF779}"/>
              </a:ext>
            </a:extLst>
          </p:cNvPr>
          <p:cNvSpPr/>
          <p:nvPr/>
        </p:nvSpPr>
        <p:spPr>
          <a:xfrm>
            <a:off x="5896608" y="3423658"/>
            <a:ext cx="856705" cy="766354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4DD0EE7-A4B3-AD6C-7FFB-F935AB03E828}"/>
              </a:ext>
            </a:extLst>
          </p:cNvPr>
          <p:cNvCxnSpPr>
            <a:cxnSpLocks/>
          </p:cNvCxnSpPr>
          <p:nvPr/>
        </p:nvCxnSpPr>
        <p:spPr>
          <a:xfrm flipV="1">
            <a:off x="4920343" y="3759513"/>
            <a:ext cx="0" cy="25811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9816E79-EEEF-D229-64BF-3DEE529D8EAB}"/>
              </a:ext>
            </a:extLst>
          </p:cNvPr>
          <p:cNvSpPr/>
          <p:nvPr/>
        </p:nvSpPr>
        <p:spPr>
          <a:xfrm>
            <a:off x="4228093" y="4807131"/>
            <a:ext cx="631289" cy="25376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8C5AFFE-4A6A-E288-C5C7-29C5F1D720C7}"/>
              </a:ext>
            </a:extLst>
          </p:cNvPr>
          <p:cNvSpPr/>
          <p:nvPr/>
        </p:nvSpPr>
        <p:spPr>
          <a:xfrm>
            <a:off x="5900961" y="4869281"/>
            <a:ext cx="569506" cy="15240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A9EC4A-0F59-B40E-2DFC-49E961791F8E}"/>
              </a:ext>
            </a:extLst>
          </p:cNvPr>
          <p:cNvSpPr txBox="1"/>
          <p:nvPr/>
        </p:nvSpPr>
        <p:spPr>
          <a:xfrm>
            <a:off x="3251560" y="6081991"/>
            <a:ext cx="535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>
                <a:solidFill>
                  <a:schemeClr val="accent5"/>
                </a:solidFill>
              </a:rPr>
              <a:t>Usage of our tools correlates with successful RCA</a:t>
            </a:r>
          </a:p>
        </p:txBody>
      </p:sp>
    </p:spTree>
    <p:extLst>
      <p:ext uri="{BB962C8B-B14F-4D97-AF65-F5344CB8AC3E}">
        <p14:creationId xmlns:p14="http://schemas.microsoft.com/office/powerpoint/2010/main" val="2652140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983A1-5510-52C4-369F-BF9831F3C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5x runs of RCA on AIOpsLab benchmark</a:t>
            </a:r>
          </a:p>
          <a:p>
            <a:r>
              <a:rPr lang="en-IT" dirty="0">
                <a:highlight>
                  <a:srgbClr val="C0C0C0"/>
                </a:highlight>
              </a:rPr>
              <a:t>gray</a:t>
            </a:r>
            <a:r>
              <a:rPr lang="en-IT" dirty="0"/>
              <a:t>  rows: </a:t>
            </a:r>
            <a:r>
              <a:rPr lang="en-IT" i="1" dirty="0"/>
              <a:t>agent + our tools</a:t>
            </a:r>
            <a:r>
              <a:rPr lang="en-IT" dirty="0"/>
              <a:t>	|  white rows: </a:t>
            </a:r>
            <a:r>
              <a:rPr lang="en-IT" i="1" dirty="0"/>
              <a:t>baseline</a:t>
            </a:r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30C8B-6F0E-4820-B2E8-819FA602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3F32F1-C7CC-6720-7A64-A42FE5B14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583" y="3429000"/>
            <a:ext cx="5854700" cy="22733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41AC622-7903-F33C-281D-E1AF30E78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77" y="365125"/>
            <a:ext cx="11730446" cy="1325563"/>
          </a:xfrm>
        </p:spPr>
        <p:txBody>
          <a:bodyPr/>
          <a:lstStyle/>
          <a:p>
            <a:r>
              <a:rPr lang="en-IT" dirty="0"/>
              <a:t> 2. With great Tools comes better performance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DA8D99-CA11-42CD-4C1F-0FD47864BBC0}"/>
              </a:ext>
            </a:extLst>
          </p:cNvPr>
          <p:cNvSpPr/>
          <p:nvPr/>
        </p:nvSpPr>
        <p:spPr>
          <a:xfrm>
            <a:off x="0" y="4885509"/>
            <a:ext cx="12192000" cy="19724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2400" dirty="0">
                <a:solidFill>
                  <a:schemeClr val="accent4">
                    <a:lumMod val="75000"/>
                  </a:schemeClr>
                </a:solidFill>
              </a:rPr>
              <a:t>Tools to process observability data</a:t>
            </a:r>
            <a:r>
              <a:rPr lang="en-IT" sz="2400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   </a:t>
            </a:r>
            <a:r>
              <a:rPr lang="en-IT" sz="2400" dirty="0">
                <a:solidFill>
                  <a:schemeClr val="accent4">
                    <a:lumMod val="75000"/>
                  </a:schemeClr>
                </a:solidFill>
              </a:rPr>
              <a:t>avoid context overload</a:t>
            </a:r>
          </a:p>
          <a:p>
            <a:pPr algn="ctr"/>
            <a:r>
              <a:rPr lang="en-IT" sz="2400" b="1" dirty="0">
                <a:solidFill>
                  <a:schemeClr val="accent4">
                    <a:lumMod val="75000"/>
                  </a:schemeClr>
                </a:solidFill>
              </a:rPr>
              <a:t>Takeway: do not rely on LLMs when 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when simpler, purpose-built solutions exist</a:t>
            </a:r>
            <a:endParaRPr lang="en-IT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7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16B76-635E-53E0-D914-DB0504498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58FE-2B6F-8402-0968-B6641AC4A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The Bad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255D2-11C8-3D63-70D0-9B71CB3796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Failing (with overconfidence)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42DAB-DC25-51E1-0910-3C8A1B9D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11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3671-DA04-8CF6-CA5C-BE8355E88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Erroneous or inconsistent use of APIs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46ABE-D7B0-5D2B-432A-3EE8B59A8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sz="2400" dirty="0"/>
              <a:t>invented tools</a:t>
            </a:r>
          </a:p>
          <a:p>
            <a:r>
              <a:rPr lang="en-IT" sz="2400" dirty="0"/>
              <a:t>incorrect parameter handling</a:t>
            </a:r>
          </a:p>
          <a:p>
            <a:r>
              <a:rPr lang="en-IT" sz="2400" dirty="0"/>
              <a:t>repeated occur</a:t>
            </a:r>
            <a:r>
              <a:rPr lang="en-GB" sz="2400" dirty="0"/>
              <a:t>r</a:t>
            </a:r>
            <a:r>
              <a:rPr lang="en-IT" sz="2400" dirty="0"/>
              <a:t>ences in the same execution </a:t>
            </a:r>
            <a:r>
              <a:rPr lang="en-IT" sz="2400" dirty="0">
                <a:sym typeface="Wingdings" pitchFamily="2" charset="2"/>
              </a:rPr>
              <a:t> lack of error-awareness</a:t>
            </a:r>
          </a:p>
          <a:p>
            <a:pPr lvl="1"/>
            <a:endParaRPr lang="en-IT" dirty="0">
              <a:sym typeface="Wingdings" pitchFamily="2" charset="2"/>
            </a:endParaRPr>
          </a:p>
          <a:p>
            <a:pPr marL="0" indent="0">
              <a:buNone/>
            </a:pPr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11144-59E6-7B2C-1F08-F94657273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17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35FC02-B8B2-26C0-E4B9-9D14F37FACBF}"/>
              </a:ext>
            </a:extLst>
          </p:cNvPr>
          <p:cNvGrpSpPr/>
          <p:nvPr/>
        </p:nvGrpSpPr>
        <p:grpSpPr>
          <a:xfrm>
            <a:off x="2638697" y="3900504"/>
            <a:ext cx="5534660" cy="2276459"/>
            <a:chOff x="2638697" y="3900504"/>
            <a:chExt cx="5534660" cy="227645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8828F09-20FA-0A8A-3D9E-E08A92B95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6625" y="3900504"/>
              <a:ext cx="5152571" cy="227645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F8D2D2D-61F9-06B0-C6F4-F1349131E8AE}"/>
                </a:ext>
              </a:extLst>
            </p:cNvPr>
            <p:cNvSpPr/>
            <p:nvPr/>
          </p:nvSpPr>
          <p:spPr>
            <a:xfrm>
              <a:off x="2638697" y="4084319"/>
              <a:ext cx="5416732" cy="989402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88D17B-408D-79D2-5AFD-8AA51D738C5E}"/>
                </a:ext>
              </a:extLst>
            </p:cNvPr>
            <p:cNvSpPr/>
            <p:nvPr/>
          </p:nvSpPr>
          <p:spPr>
            <a:xfrm>
              <a:off x="2756625" y="5234785"/>
              <a:ext cx="5416732" cy="695752"/>
            </a:xfrm>
            <a:prstGeom prst="rect">
              <a:avLst/>
            </a:prstGeom>
            <a:solidFill>
              <a:schemeClr val="bg1">
                <a:alpha val="9573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F0D7FB3-3C48-E726-7E14-D98C5BCBAC3C}"/>
              </a:ext>
            </a:extLst>
          </p:cNvPr>
          <p:cNvSpPr txBox="1"/>
          <p:nvPr/>
        </p:nvSpPr>
        <p:spPr>
          <a:xfrm>
            <a:off x="9457508" y="1257422"/>
            <a:ext cx="24035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T" sz="2000" b="1" dirty="0">
                <a:solidFill>
                  <a:schemeClr val="accent2"/>
                </a:solidFill>
              </a:rPr>
              <a:t>[ Hard failure type]</a:t>
            </a:r>
          </a:p>
        </p:txBody>
      </p:sp>
    </p:spTree>
    <p:extLst>
      <p:ext uri="{BB962C8B-B14F-4D97-AF65-F5344CB8AC3E}">
        <p14:creationId xmlns:p14="http://schemas.microsoft.com/office/powerpoint/2010/main" val="373574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BBFCF-6AC0-A4FF-7504-08CEDB9D2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Overconfidence on shallow initial fixes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3D830-850B-0CB7-67C1-48C81D919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T" sz="2400" dirty="0"/>
              <a:t>Failure: </a:t>
            </a:r>
            <a:r>
              <a:rPr lang="en-IT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user-service</a:t>
            </a:r>
            <a:r>
              <a:rPr lang="en-IT" sz="2400" dirty="0"/>
              <a:t> not reachable </a:t>
            </a:r>
          </a:p>
          <a:p>
            <a:r>
              <a:rPr lang="en-IT" sz="2400" dirty="0"/>
              <a:t>root-cause </a:t>
            </a:r>
            <a:r>
              <a:rPr lang="en-IT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replicas: 0</a:t>
            </a:r>
            <a:r>
              <a:rPr lang="en-IT" sz="2400" dirty="0"/>
              <a:t> in k8s configuration manifest</a:t>
            </a:r>
            <a:endParaRPr lang="en-IT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577D6-5752-4AA0-64DC-C79AFC7F6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18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43B96E-011C-4E67-C0C9-4694DD4CB202}"/>
              </a:ext>
            </a:extLst>
          </p:cNvPr>
          <p:cNvSpPr txBox="1"/>
          <p:nvPr/>
        </p:nvSpPr>
        <p:spPr>
          <a:xfrm>
            <a:off x="9457508" y="1257422"/>
            <a:ext cx="24035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T" sz="2000" b="1" dirty="0">
                <a:solidFill>
                  <a:schemeClr val="accent2"/>
                </a:solidFill>
              </a:rPr>
              <a:t>[ Soft failure type ]</a:t>
            </a:r>
          </a:p>
        </p:txBody>
      </p:sp>
    </p:spTree>
    <p:extLst>
      <p:ext uri="{BB962C8B-B14F-4D97-AF65-F5344CB8AC3E}">
        <p14:creationId xmlns:p14="http://schemas.microsoft.com/office/powerpoint/2010/main" val="1234561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FF84-44CE-4005-2304-BB3402D54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Microservices suffer complex failures</a:t>
            </a:r>
            <a:endParaRPr lang="en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68713-F985-061C-2ACE-9C0A4BB3E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83906"/>
            <a:ext cx="10642601" cy="1110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T" sz="2400" dirty="0"/>
              <a:t>Failures: mis-configuration, runtime crash, </a:t>
            </a:r>
            <a:r>
              <a:rPr lang="en-IT" sz="2400" i="1" dirty="0"/>
              <a:t>gray </a:t>
            </a:r>
            <a:r>
              <a:rPr lang="en-IT" sz="2400" dirty="0"/>
              <a:t>performance degradation, ..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C45C3-3056-9E84-C781-65D25F68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</a:t>
            </a:fld>
            <a:endParaRPr lang="en-US"/>
          </a:p>
        </p:txBody>
      </p:sp>
      <p:pic>
        <p:nvPicPr>
          <p:cNvPr id="5" name="Google Shape;63;p14">
            <a:extLst>
              <a:ext uri="{FF2B5EF4-FFF2-40B4-BE49-F238E27FC236}">
                <a16:creationId xmlns:a16="http://schemas.microsoft.com/office/drawing/2014/main" id="{ED583B53-D8DC-E548-30F1-D4FF3236F34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8077" y="2619860"/>
            <a:ext cx="6122737" cy="34133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64;p14">
            <a:extLst>
              <a:ext uri="{FF2B5EF4-FFF2-40B4-BE49-F238E27FC236}">
                <a16:creationId xmlns:a16="http://schemas.microsoft.com/office/drawing/2014/main" id="{5F5C147A-436A-32A5-B189-C10A0A1F39FE}"/>
              </a:ext>
            </a:extLst>
          </p:cNvPr>
          <p:cNvSpPr txBox="1"/>
          <p:nvPr/>
        </p:nvSpPr>
        <p:spPr>
          <a:xfrm>
            <a:off x="5294020" y="6033215"/>
            <a:ext cx="2646556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[Gan Yu et Al, ASPLOS 2019]</a:t>
            </a:r>
            <a:endParaRPr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Google Shape;97;p16">
            <a:extLst>
              <a:ext uri="{FF2B5EF4-FFF2-40B4-BE49-F238E27FC236}">
                <a16:creationId xmlns:a16="http://schemas.microsoft.com/office/drawing/2014/main" id="{1AA44067-8AAC-608C-48BD-AFFD5A8E155D}"/>
              </a:ext>
            </a:extLst>
          </p:cNvPr>
          <p:cNvSpPr/>
          <p:nvPr/>
        </p:nvSpPr>
        <p:spPr>
          <a:xfrm>
            <a:off x="556845" y="2993418"/>
            <a:ext cx="3468078" cy="574110"/>
          </a:xfrm>
          <a:prstGeom prst="roundRect">
            <a:avLst>
              <a:gd name="adj" fmla="val 16667"/>
            </a:avLst>
          </a:prstGeom>
          <a:solidFill>
            <a:schemeClr val="accent2">
              <a:lumMod val="10000"/>
              <a:lumOff val="9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RCA: </a:t>
            </a:r>
            <a:r>
              <a:rPr lang="en" sz="2000" dirty="0"/>
              <a:t>Root Cause Analysis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675D60-EF9C-B23B-B509-F0FA3CFFCDBB}"/>
              </a:ext>
            </a:extLst>
          </p:cNvPr>
          <p:cNvSpPr txBox="1"/>
          <p:nvPr/>
        </p:nvSpPr>
        <p:spPr>
          <a:xfrm>
            <a:off x="2109426" y="4078481"/>
            <a:ext cx="1503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b="1" dirty="0">
                <a:solidFill>
                  <a:srgbClr val="FF0000"/>
                </a:solidFill>
              </a:rPr>
              <a:t>Failure</a:t>
            </a:r>
          </a:p>
          <a:p>
            <a:pPr algn="ctr"/>
            <a:r>
              <a:rPr lang="en-IT" b="1" dirty="0">
                <a:solidFill>
                  <a:srgbClr val="FF0000"/>
                </a:solidFill>
              </a:rPr>
              <a:t> root-cause</a:t>
            </a:r>
          </a:p>
        </p:txBody>
      </p:sp>
      <p:pic>
        <p:nvPicPr>
          <p:cNvPr id="16" name="Google Shape;63;p14">
            <a:extLst>
              <a:ext uri="{FF2B5EF4-FFF2-40B4-BE49-F238E27FC236}">
                <a16:creationId xmlns:a16="http://schemas.microsoft.com/office/drawing/2014/main" id="{20245A3F-65F2-56DD-DC51-929AC1F12D4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6761" t="57523" r="86411" b="31379"/>
          <a:stretch>
            <a:fillRect/>
          </a:stretch>
        </p:blipFill>
        <p:spPr>
          <a:xfrm>
            <a:off x="3238809" y="4814420"/>
            <a:ext cx="679268" cy="646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F0A8DC-B8FC-DDA2-CEF3-5B4856DDEBC2}"/>
              </a:ext>
            </a:extLst>
          </p:cNvPr>
          <p:cNvCxnSpPr>
            <a:cxnSpLocks/>
          </p:cNvCxnSpPr>
          <p:nvPr/>
        </p:nvCxnSpPr>
        <p:spPr>
          <a:xfrm flipH="1">
            <a:off x="3238809" y="4484351"/>
            <a:ext cx="1102969" cy="33006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088477-D737-F689-BD46-32FB3C2FF3C0}"/>
              </a:ext>
            </a:extLst>
          </p:cNvPr>
          <p:cNvCxnSpPr>
            <a:cxnSpLocks/>
          </p:cNvCxnSpPr>
          <p:nvPr/>
        </p:nvCxnSpPr>
        <p:spPr>
          <a:xfrm flipV="1">
            <a:off x="3918077" y="4683791"/>
            <a:ext cx="516595" cy="77695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Graphic 24" descr="Close with solid fill">
            <a:extLst>
              <a:ext uri="{FF2B5EF4-FFF2-40B4-BE49-F238E27FC236}">
                <a16:creationId xmlns:a16="http://schemas.microsoft.com/office/drawing/2014/main" id="{646B7D19-2A75-607E-94CB-E426BF2C5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00307" y="4263147"/>
            <a:ext cx="442408" cy="44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2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FCB16-F222-9448-63BC-06F6B2EA6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79313-852E-9B9F-B35A-A2F1AC762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Overconfidence on shallow initial fixes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FBED2-EEDD-F36A-31E9-550181796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T" sz="2400" dirty="0"/>
              <a:t>Failure: </a:t>
            </a:r>
            <a:r>
              <a:rPr lang="en-IT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user-service</a:t>
            </a:r>
            <a:r>
              <a:rPr lang="en-IT" sz="2400" dirty="0"/>
              <a:t> not reachable </a:t>
            </a:r>
          </a:p>
          <a:p>
            <a:r>
              <a:rPr lang="en-IT" sz="2400" dirty="0"/>
              <a:t>root-cause </a:t>
            </a:r>
            <a:r>
              <a:rPr lang="en-IT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replicas: 0</a:t>
            </a:r>
            <a:r>
              <a:rPr lang="en-IT" sz="2400" dirty="0"/>
              <a:t> in k8s configuration manifest</a:t>
            </a:r>
            <a:endParaRPr lang="en-IT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824A4-0308-2DFF-403C-A4CD3678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D81AE8-747F-9849-BCE6-9EA7C390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05" y="2880883"/>
            <a:ext cx="9550691" cy="35423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C65388-3E45-FD38-9052-2E8590545B98}"/>
              </a:ext>
            </a:extLst>
          </p:cNvPr>
          <p:cNvSpPr/>
          <p:nvPr/>
        </p:nvSpPr>
        <p:spPr>
          <a:xfrm>
            <a:off x="7881257" y="4545875"/>
            <a:ext cx="2910839" cy="487680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2CD0BA-64D0-C77D-8F6E-E2946E894D92}"/>
              </a:ext>
            </a:extLst>
          </p:cNvPr>
          <p:cNvSpPr/>
          <p:nvPr/>
        </p:nvSpPr>
        <p:spPr>
          <a:xfrm>
            <a:off x="5597648" y="3586664"/>
            <a:ext cx="3739028" cy="26449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b="1" dirty="0"/>
              <a:t>1. Correctly identifies symptom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8BD4A7-8525-8CF8-336C-5C8591EB3A73}"/>
              </a:ext>
            </a:extLst>
          </p:cNvPr>
          <p:cNvSpPr/>
          <p:nvPr/>
        </p:nvSpPr>
        <p:spPr>
          <a:xfrm>
            <a:off x="7837715" y="4376343"/>
            <a:ext cx="2987038" cy="26449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b="1" dirty="0"/>
              <a:t>2. Applies quick-fix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35C479-DCAB-0ADB-3650-4E3D554563C4}"/>
              </a:ext>
            </a:extLst>
          </p:cNvPr>
          <p:cNvSpPr/>
          <p:nvPr/>
        </p:nvSpPr>
        <p:spPr>
          <a:xfrm>
            <a:off x="1328057" y="3582310"/>
            <a:ext cx="4269591" cy="264499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D8D8EE-ECD4-105A-2FD5-2B1E53A0A6B9}"/>
              </a:ext>
            </a:extLst>
          </p:cNvPr>
          <p:cNvSpPr/>
          <p:nvPr/>
        </p:nvSpPr>
        <p:spPr>
          <a:xfrm>
            <a:off x="1216148" y="5761414"/>
            <a:ext cx="5592213" cy="26449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b="1" dirty="0"/>
              <a:t>3. Does not investigate misconfiguration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57833E-6563-863F-35D8-255AE55B97B3}"/>
              </a:ext>
            </a:extLst>
          </p:cNvPr>
          <p:cNvSpPr/>
          <p:nvPr/>
        </p:nvSpPr>
        <p:spPr>
          <a:xfrm>
            <a:off x="1226714" y="5496915"/>
            <a:ext cx="5581648" cy="264499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931BB6-DD77-4A39-3B52-8F7CF3BE7B5C}"/>
              </a:ext>
            </a:extLst>
          </p:cNvPr>
          <p:cNvSpPr txBox="1"/>
          <p:nvPr/>
        </p:nvSpPr>
        <p:spPr>
          <a:xfrm>
            <a:off x="9457508" y="1257422"/>
            <a:ext cx="24035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T" sz="2000" b="1" dirty="0">
                <a:solidFill>
                  <a:schemeClr val="accent2"/>
                </a:solidFill>
              </a:rPr>
              <a:t>[ Soft failure type ]</a:t>
            </a:r>
          </a:p>
        </p:txBody>
      </p:sp>
    </p:spTree>
    <p:extLst>
      <p:ext uri="{BB962C8B-B14F-4D97-AF65-F5344CB8AC3E}">
        <p14:creationId xmlns:p14="http://schemas.microsoft.com/office/powerpoint/2010/main" val="227894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3C091-822B-90E2-6BE9-0BEBA8326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CB514-B9FF-B2B6-02ED-7CB2A2FFA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The Ugly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4A9A8-9860-274C-02EE-729C8CF241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Undesired actions, with potentially disruptive consequences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6F987-09C8-0FC6-560C-09DBD528D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2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6AEC2-34AF-2956-32B1-877FB376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Unnecessary actions (in healthy exectutions!)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E975B-035D-40AC-DAB5-B11E6C7BE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29644" cy="4895850"/>
          </a:xfrm>
        </p:spPr>
        <p:txBody>
          <a:bodyPr>
            <a:normAutofit fontScale="85000" lnSpcReduction="20000"/>
          </a:bodyPr>
          <a:lstStyle/>
          <a:p>
            <a:r>
              <a:rPr lang="en-IT" dirty="0"/>
              <a:t>Scenario: a service container starts before db container is ready</a:t>
            </a:r>
          </a:p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r>
              <a:rPr lang="en-IT" dirty="0"/>
              <a:t>In most of the executions, the agent failed to recognize this is a transient issue</a:t>
            </a:r>
          </a:p>
          <a:p>
            <a:pPr lvl="1"/>
            <a:r>
              <a:rPr lang="en-IT" dirty="0"/>
              <a:t>patches k8s </a:t>
            </a:r>
            <a:r>
              <a:rPr lang="en-IT" dirty="0">
                <a:latin typeface="Courier New" panose="02070309020205020404" pitchFamily="49" charset="0"/>
                <a:cs typeface="Courier New" panose="02070309020205020404" pitchFamily="49" charset="0"/>
              </a:rPr>
              <a:t>coredns</a:t>
            </a:r>
          </a:p>
          <a:p>
            <a:pPr lvl="1"/>
            <a:r>
              <a:rPr lang="en-IT" dirty="0"/>
              <a:t>creates a new index </a:t>
            </a:r>
            <a:r>
              <a:rPr lang="en-GB" dirty="0"/>
              <a:t>in the MongoDB database</a:t>
            </a:r>
          </a:p>
          <a:p>
            <a:pPr lvl="1"/>
            <a:r>
              <a:rPr lang="en-GB" dirty="0"/>
              <a:t>..</a:t>
            </a:r>
            <a:endParaRPr lang="en-IT" dirty="0"/>
          </a:p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5DC52-3AAB-3BFD-4388-4ED146DFF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C26894-DCAC-896D-F958-4DBBB3C62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56" y="2407770"/>
            <a:ext cx="10943688" cy="24140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0038EC-F467-0AC4-1CAF-B2D8F1A3E9D1}"/>
              </a:ext>
            </a:extLst>
          </p:cNvPr>
          <p:cNvSpPr txBox="1"/>
          <p:nvPr/>
        </p:nvSpPr>
        <p:spPr>
          <a:xfrm>
            <a:off x="5156462" y="4713223"/>
            <a:ext cx="1358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service logs</a:t>
            </a:r>
          </a:p>
        </p:txBody>
      </p:sp>
    </p:spTree>
    <p:extLst>
      <p:ext uri="{BB962C8B-B14F-4D97-AF65-F5344CB8AC3E}">
        <p14:creationId xmlns:p14="http://schemas.microsoft.com/office/powerpoint/2010/main" val="294824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84B2E-CD63-4E39-77CD-878B928F3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..with more “effort” than for real faulty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6046B-A5BD-F1B8-407C-7B74A50FB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9545D-8509-C6EA-1D49-66692F911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C0D26A-3FDB-38F2-110E-F11994E75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45" y="1825625"/>
            <a:ext cx="9621384" cy="39417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3A17E6-7F39-9D8E-2FE3-C5756EDB5A62}"/>
              </a:ext>
            </a:extLst>
          </p:cNvPr>
          <p:cNvSpPr txBox="1"/>
          <p:nvPr/>
        </p:nvSpPr>
        <p:spPr>
          <a:xfrm>
            <a:off x="4121015" y="5812938"/>
            <a:ext cx="4653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Tokens / Reasoning Step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B316D7-D280-D81C-9D3F-3ADB8270D2F3}"/>
              </a:ext>
            </a:extLst>
          </p:cNvPr>
          <p:cNvCxnSpPr/>
          <p:nvPr/>
        </p:nvCxnSpPr>
        <p:spPr>
          <a:xfrm>
            <a:off x="5156462" y="3883843"/>
            <a:ext cx="1291472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1977FDA-40FF-AF2A-7AB4-125498A72504}"/>
              </a:ext>
            </a:extLst>
          </p:cNvPr>
          <p:cNvSpPr txBox="1"/>
          <p:nvPr/>
        </p:nvSpPr>
        <p:spPr>
          <a:xfrm>
            <a:off x="5391508" y="349035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solidFill>
                  <a:srgbClr val="FF0000"/>
                </a:solidFill>
              </a:rPr>
              <a:t>5x</a:t>
            </a:r>
          </a:p>
        </p:txBody>
      </p:sp>
    </p:spTree>
    <p:extLst>
      <p:ext uri="{BB962C8B-B14F-4D97-AF65-F5344CB8AC3E}">
        <p14:creationId xmlns:p14="http://schemas.microsoft.com/office/powerpoint/2010/main" val="784972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221AB-F054-6B44-C111-884474244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97FCE-DE4F-FE7E-7211-7AB043442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32184" cy="4351338"/>
          </a:xfrm>
        </p:spPr>
        <p:txBody>
          <a:bodyPr>
            <a:normAutofit lnSpcReduction="10000"/>
          </a:bodyPr>
          <a:lstStyle/>
          <a:p>
            <a:endParaRPr lang="en-IT" dirty="0"/>
          </a:p>
          <a:p>
            <a:pPr marL="0" indent="0">
              <a:buNone/>
            </a:pPr>
            <a:r>
              <a:rPr lang="en-IT" dirty="0"/>
              <a:t>✅  LLM-based agents can “reason” about microservices and RCA</a:t>
            </a:r>
          </a:p>
          <a:p>
            <a:endParaRPr lang="en-IT" dirty="0"/>
          </a:p>
          <a:p>
            <a:r>
              <a:rPr lang="en-IT" dirty="0"/>
              <a:t>Division of labor and proper tooling improves performance</a:t>
            </a:r>
          </a:p>
          <a:p>
            <a:pPr marL="457200" lvl="1" indent="0">
              <a:buNone/>
            </a:pPr>
            <a:r>
              <a:rPr lang="en-IT" sz="2000" dirty="0"/>
              <a:t>❌</a:t>
            </a:r>
            <a:r>
              <a:rPr lang="en-IT" dirty="0"/>
              <a:t>  yet they lack robust error handling and self-correction mechanisms</a:t>
            </a:r>
          </a:p>
          <a:p>
            <a:endParaRPr lang="en-IT" dirty="0"/>
          </a:p>
          <a:p>
            <a:r>
              <a:rPr lang="en-IT" dirty="0"/>
              <a:t>Reliability is still a problem</a:t>
            </a:r>
          </a:p>
          <a:p>
            <a:pPr lvl="1"/>
            <a:r>
              <a:rPr lang="en-IT" dirty="0"/>
              <a:t>the agents might be overconfident about their success..</a:t>
            </a:r>
          </a:p>
          <a:p>
            <a:pPr lvl="1"/>
            <a:r>
              <a:rPr lang="en-IT" dirty="0"/>
              <a:t>or take unintended dangerous actions (wasting your money)</a:t>
            </a:r>
          </a:p>
          <a:p>
            <a:pPr marL="457200" lvl="1" indent="0">
              <a:buNone/>
            </a:pPr>
            <a:r>
              <a:rPr lang="en-IT" dirty="0">
                <a:sym typeface="Wingdings" pitchFamily="2" charset="2"/>
              </a:rPr>
              <a:t> </a:t>
            </a:r>
            <a:r>
              <a:rPr lang="en-IT" dirty="0"/>
              <a:t>need guardrails, safety and verification mechanisms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A5309-70B5-792D-1CBB-C4C22EDF8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7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CFAC3-879E-FD50-BDFC-A3FCD7BD1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Engineers struggle to keep 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AC716-44AC-3E45-A077-77FB2A459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2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18FF23-0DAE-BA3D-8CD6-CB443AF3BBD3}"/>
              </a:ext>
            </a:extLst>
          </p:cNvPr>
          <p:cNvSpPr txBox="1"/>
          <p:nvPr/>
        </p:nvSpPr>
        <p:spPr>
          <a:xfrm>
            <a:off x="276152" y="6349394"/>
            <a:ext cx="110204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https://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www.axios.com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/2017/12/15/amazon-outage-cost-sp-500-companies-150m-1513300728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0ACF90A-111A-3BAB-AFE6-D064DA624E3C}"/>
              </a:ext>
            </a:extLst>
          </p:cNvPr>
          <p:cNvGrpSpPr/>
          <p:nvPr/>
        </p:nvGrpSpPr>
        <p:grpSpPr>
          <a:xfrm>
            <a:off x="7443347" y="1294392"/>
            <a:ext cx="4748653" cy="5131206"/>
            <a:chOff x="5582510" y="970793"/>
            <a:chExt cx="3561490" cy="3848404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944EBBC0-5953-730B-F188-7F2AFC6E8B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89"/>
            <a:stretch/>
          </p:blipFill>
          <p:spPr bwMode="auto">
            <a:xfrm>
              <a:off x="5582510" y="1411832"/>
              <a:ext cx="3561490" cy="3407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 Placeholder 2">
              <a:extLst>
                <a:ext uri="{FF2B5EF4-FFF2-40B4-BE49-F238E27FC236}">
                  <a16:creationId xmlns:a16="http://schemas.microsoft.com/office/drawing/2014/main" id="{8BC725C1-1EFA-FB98-410C-0C9F5AAB645F}"/>
                </a:ext>
              </a:extLst>
            </p:cNvPr>
            <p:cNvSpPr txBox="1">
              <a:spLocks/>
            </p:cNvSpPr>
            <p:nvPr/>
          </p:nvSpPr>
          <p:spPr>
            <a:xfrm>
              <a:off x="6173701" y="970793"/>
              <a:ext cx="2527927" cy="513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Char char="●"/>
                <a:defRPr sz="18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52396" indent="0">
                <a:buClr>
                  <a:schemeClr val="tx1"/>
                </a:buClr>
                <a:buNone/>
              </a:pPr>
              <a:r>
                <a:rPr lang="en-IT" sz="24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2000+ tools (</a:t>
              </a:r>
              <a:r>
                <a:rPr lang="en-IT" sz="2400" b="1" dirty="0">
                  <a:solidFill>
                    <a:srgbClr val="C00000"/>
                  </a:solidFill>
                  <a:latin typeface="Aptos" panose="020B0004020202020204" pitchFamily="34" charset="0"/>
                  <a:hlinkClick r:id="rId4"/>
                </a:rPr>
                <a:t>CNCF</a:t>
              </a:r>
              <a:r>
                <a:rPr lang="en-IT" sz="24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)</a:t>
              </a:r>
            </a:p>
          </p:txBody>
        </p: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5306065-762E-8BFE-1BF7-BAF773B91AA7}"/>
              </a:ext>
            </a:extLst>
          </p:cNvPr>
          <p:cNvSpPr txBox="1">
            <a:spLocks/>
          </p:cNvSpPr>
          <p:nvPr/>
        </p:nvSpPr>
        <p:spPr>
          <a:xfrm>
            <a:off x="711226" y="1882444"/>
            <a:ext cx="6462042" cy="19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95296">
              <a:buClr>
                <a:schemeClr val="tx1"/>
              </a:buClr>
            </a:pPr>
            <a:r>
              <a:rPr lang="en-IT" sz="2400" b="1" dirty="0">
                <a:solidFill>
                  <a:schemeClr val="tx1"/>
                </a:solidFill>
                <a:latin typeface="Aptos" panose="020B0004020202020204" pitchFamily="34" charset="0"/>
              </a:rPr>
              <a:t>Paradox:  </a:t>
            </a:r>
            <a:r>
              <a:rPr lang="en-IT" sz="2400" i="1" dirty="0">
                <a:solidFill>
                  <a:schemeClr val="tx1"/>
                </a:solidFill>
                <a:latin typeface="Aptos" panose="020B0004020202020204" pitchFamily="34" charset="0"/>
              </a:rPr>
              <a:t>the more</a:t>
            </a:r>
            <a:r>
              <a:rPr lang="en-IT" sz="2400" dirty="0">
                <a:solidFill>
                  <a:schemeClr val="tx1"/>
                </a:solidFill>
                <a:latin typeface="Aptos" panose="020B0004020202020204" pitchFamily="34" charset="0"/>
              </a:rPr>
              <a:t> monitoring tools &amp; data,</a:t>
            </a:r>
          </a:p>
          <a:p>
            <a:pPr marL="152396" indent="0">
              <a:buClr>
                <a:schemeClr val="tx1"/>
              </a:buClr>
              <a:buNone/>
            </a:pPr>
            <a:r>
              <a:rPr lang="en-IT" sz="2400" dirty="0">
                <a:solidFill>
                  <a:schemeClr val="tx1"/>
                </a:solidFill>
                <a:latin typeface="Aptos" panose="020B0004020202020204" pitchFamily="34" charset="0"/>
              </a:rPr>
              <a:t>     </a:t>
            </a:r>
            <a:r>
              <a:rPr lang="en-IT" sz="2400" i="1" dirty="0">
                <a:solidFill>
                  <a:schemeClr val="tx1"/>
                </a:solidFill>
                <a:latin typeface="Aptos" panose="020B0004020202020204" pitchFamily="34" charset="0"/>
              </a:rPr>
              <a:t>the harder</a:t>
            </a:r>
            <a:r>
              <a:rPr lang="en-IT" sz="2400" dirty="0">
                <a:solidFill>
                  <a:schemeClr val="tx1"/>
                </a:solidFill>
                <a:latin typeface="Aptos" panose="020B0004020202020204" pitchFamily="34" charset="0"/>
              </a:rPr>
              <a:t> to use them effectively</a:t>
            </a:r>
          </a:p>
          <a:p>
            <a:pPr marL="152396" indent="0">
              <a:buClr>
                <a:schemeClr val="tx1"/>
              </a:buClr>
              <a:buNone/>
            </a:pPr>
            <a:endParaRPr lang="en-GB" sz="24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22" name="Google Shape;97;p16">
            <a:extLst>
              <a:ext uri="{FF2B5EF4-FFF2-40B4-BE49-F238E27FC236}">
                <a16:creationId xmlns:a16="http://schemas.microsoft.com/office/drawing/2014/main" id="{7BDDED61-6DF1-00A1-B613-0810376E0780}"/>
              </a:ext>
            </a:extLst>
          </p:cNvPr>
          <p:cNvSpPr/>
          <p:nvPr/>
        </p:nvSpPr>
        <p:spPr>
          <a:xfrm>
            <a:off x="1635155" y="3223074"/>
            <a:ext cx="4236099" cy="957866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133" b="1" dirty="0">
                <a:solidFill>
                  <a:srgbClr val="C00000"/>
                </a:solidFill>
                <a:latin typeface="Aptos" panose="020B0004020202020204" pitchFamily="34" charset="0"/>
              </a:rPr>
              <a:t>how to find more needles and less haystack</a:t>
            </a:r>
            <a:endParaRPr sz="2133" b="1" dirty="0">
              <a:solidFill>
                <a:srgbClr val="C00000"/>
              </a:solidFill>
              <a:latin typeface="Aptos" panose="020B0004020202020204" pitchFamily="34" charset="0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084FDE2-61D3-603C-D5C1-68DB0F8AFE44}"/>
              </a:ext>
            </a:extLst>
          </p:cNvPr>
          <p:cNvSpPr txBox="1">
            <a:spLocks/>
          </p:cNvSpPr>
          <p:nvPr/>
        </p:nvSpPr>
        <p:spPr>
          <a:xfrm>
            <a:off x="838200" y="4658051"/>
            <a:ext cx="5149502" cy="152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95296">
              <a:buClr>
                <a:schemeClr val="tx1"/>
              </a:buClr>
            </a:pPr>
            <a:r>
              <a:rPr lang="en-IT" sz="2400" dirty="0">
                <a:solidFill>
                  <a:schemeClr val="tx1"/>
                </a:solidFill>
                <a:latin typeface="Aptos" panose="020B0004020202020204" pitchFamily="34" charset="0"/>
              </a:rPr>
              <a:t>4h downtime @ AWS….</a:t>
            </a:r>
          </a:p>
          <a:p>
            <a:pPr marL="1405432" lvl="2" indent="0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GB" sz="2400" dirty="0">
                <a:latin typeface="Aptos" panose="020B0004020202020204" pitchFamily="34" charset="0"/>
                <a:sym typeface="Wingdings" pitchFamily="2" charset="2"/>
              </a:rPr>
              <a:t>🔻</a:t>
            </a:r>
            <a:r>
              <a:rPr lang="en-GB" sz="3200" dirty="0">
                <a:latin typeface="Aptos" panose="020B0004020202020204" pitchFamily="34" charset="0"/>
                <a:sym typeface="Wingdings" pitchFamily="2" charset="2"/>
              </a:rPr>
              <a:t> </a:t>
            </a:r>
            <a:r>
              <a:rPr lang="en-GB" sz="2400" b="1" dirty="0">
                <a:latin typeface="Aptos" panose="020B0004020202020204" pitchFamily="34" charset="0"/>
                <a:sym typeface="Wingdings" pitchFamily="2" charset="2"/>
              </a:rPr>
              <a:t>$</a:t>
            </a:r>
            <a:r>
              <a:rPr lang="en-GB" sz="2800" b="1" dirty="0">
                <a:latin typeface="Aptos" panose="020B0004020202020204" pitchFamily="34" charset="0"/>
                <a:sym typeface="Wingdings" pitchFamily="2" charset="2"/>
              </a:rPr>
              <a:t>150M @ S&amp;P500</a:t>
            </a:r>
            <a:r>
              <a:rPr lang="en-GB" sz="2800" b="1" baseline="30000" dirty="0">
                <a:latin typeface="Aptos" panose="020B0004020202020204" pitchFamily="34" charset="0"/>
                <a:sym typeface="Wingdings" pitchFamily="2" charset="2"/>
              </a:rPr>
              <a:t>*</a:t>
            </a:r>
            <a:endParaRPr lang="en-GB" sz="28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99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CE357-21EE-6655-7C7C-812DC4A03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E7C9D-F0C3-76EB-5B80-F3108B59E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Automation with LLMs: how far can we get? </a:t>
            </a:r>
            <a:endParaRPr lang="en-IT" dirty="0">
              <a:solidFill>
                <a:srgbClr val="C00000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C503D7-75D8-9C73-4C56-CB8364C89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134" y="5389380"/>
            <a:ext cx="10369731" cy="6824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T" dirty="0"/>
              <a:t>We </a:t>
            </a:r>
            <a:r>
              <a:rPr lang="en-IT" i="1" dirty="0"/>
              <a:t>systematically</a:t>
            </a:r>
            <a:r>
              <a:rPr lang="en-IT" dirty="0"/>
              <a:t> study the behavior of AI agents on RCA</a:t>
            </a:r>
          </a:p>
          <a:p>
            <a:pPr algn="ctr"/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0131D-661E-44A4-370A-82ACCA207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 descr="A cartoon of a robot helping a person with his hand&#10;&#10;AI-generated content may be incorrect.">
            <a:extLst>
              <a:ext uri="{FF2B5EF4-FFF2-40B4-BE49-F238E27FC236}">
                <a16:creationId xmlns:a16="http://schemas.microsoft.com/office/drawing/2014/main" id="{50E82411-1E8F-ABAF-17A3-E3CCF2F06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862" y="2024924"/>
            <a:ext cx="4130041" cy="27533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B3B85F-F127-51AB-0AC0-E2B7E903CE6A}"/>
              </a:ext>
            </a:extLst>
          </p:cNvPr>
          <p:cNvSpPr txBox="1"/>
          <p:nvPr/>
        </p:nvSpPr>
        <p:spPr>
          <a:xfrm>
            <a:off x="5475341" y="4835522"/>
            <a:ext cx="15657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courtesy of GPT-5</a:t>
            </a:r>
          </a:p>
        </p:txBody>
      </p:sp>
    </p:spTree>
    <p:extLst>
      <p:ext uri="{BB962C8B-B14F-4D97-AF65-F5344CB8AC3E}">
        <p14:creationId xmlns:p14="http://schemas.microsoft.com/office/powerpoint/2010/main" val="970205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187427-3CDE-9579-DD3A-610A7F4CC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25C66-EB89-5C86-54D7-BA799A1D4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IT" sz="5200"/>
              <a:t>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51F60-1AA6-439C-0640-7AE1AA175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3CBFE926-10CB-6B6C-B498-D3FA359D2A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99804"/>
              </p:ext>
            </p:extLst>
          </p:nvPr>
        </p:nvGraphicFramePr>
        <p:xfrm>
          <a:off x="838200" y="1123841"/>
          <a:ext cx="10515600" cy="4758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63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06578-F9E8-0C36-AFCE-033D1809B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79A7C-01CA-A7E5-7EC0-873736EF1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IT" sz="5200"/>
              <a:t>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1B1FE-7139-F4B0-8DF6-77E24CE4B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804FE5E9-19FB-99BE-BDA5-F34D77C90C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0017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2345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85DC2-1725-0675-13AB-28CDD531D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D3483-2B4B-1529-055A-E2442DF62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IT" sz="5200"/>
              <a:t>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060FB-FF01-3834-B420-19D031BC9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03309889-D092-9A67-7B77-A58F225BA4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4483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1122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137A5-3779-6466-F45C-26803747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932F2-822E-A0F2-3E29-DC95C45A2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5806"/>
            <a:ext cx="10515600" cy="1879997"/>
          </a:xfrm>
        </p:spPr>
        <p:txBody>
          <a:bodyPr>
            <a:normAutofit/>
          </a:bodyPr>
          <a:lstStyle/>
          <a:p>
            <a:r>
              <a:rPr lang="en-GB" dirty="0"/>
              <a:t>Benchmark cases &amp; fault injection </a:t>
            </a:r>
            <a:r>
              <a:rPr lang="en-GB" dirty="0">
                <a:sym typeface="Wingdings" pitchFamily="2" charset="2"/>
              </a:rPr>
              <a:t> AIOpsLab</a:t>
            </a:r>
            <a:r>
              <a:rPr lang="en-GB" baseline="30000" dirty="0">
                <a:sym typeface="Wingdings" pitchFamily="2" charset="2"/>
              </a:rPr>
              <a:t>1</a:t>
            </a:r>
            <a:r>
              <a:rPr lang="en-IT" baseline="30000" dirty="0">
                <a:sym typeface="Wingdings" pitchFamily="2" charset="2"/>
              </a:rPr>
              <a:t> </a:t>
            </a:r>
            <a:endParaRPr lang="en-IT" dirty="0">
              <a:sym typeface="Wingdings" pitchFamily="2" charset="2"/>
            </a:endParaRPr>
          </a:p>
          <a:p>
            <a:pPr lvl="1"/>
            <a:r>
              <a:rPr lang="en-IT" dirty="0">
                <a:sym typeface="Wingdings" pitchFamily="2" charset="2"/>
              </a:rPr>
              <a:t>~40 failure cases, we extended with performance contention scenarios</a:t>
            </a:r>
          </a:p>
          <a:p>
            <a:pPr lvl="1"/>
            <a:r>
              <a:rPr lang="en-IT" dirty="0">
                <a:sym typeface="Wingdings" pitchFamily="2" charset="2"/>
              </a:rPr>
              <a:t>2-nodes Kubernetes cluster, Jaeger tracing + Prometheus metrics</a:t>
            </a:r>
          </a:p>
          <a:p>
            <a:pPr lvl="1"/>
            <a:endParaRPr lang="en-GB" dirty="0">
              <a:sym typeface="Wingdings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AFB12-8F2E-FFD1-AF3E-F2F29EE28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7</a:t>
            </a:fld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A4A238E-D296-2F50-958D-E22EC02DA636}"/>
              </a:ext>
            </a:extLst>
          </p:cNvPr>
          <p:cNvSpPr/>
          <p:nvPr/>
        </p:nvSpPr>
        <p:spPr>
          <a:xfrm>
            <a:off x="7097773" y="3678435"/>
            <a:ext cx="1811368" cy="1641263"/>
          </a:xfrm>
          <a:prstGeom prst="roundRect">
            <a:avLst>
              <a:gd name="adj" fmla="val 8750"/>
            </a:avLst>
          </a:prstGeom>
          <a:solidFill>
            <a:schemeClr val="accent1">
              <a:lumMod val="20000"/>
              <a:lumOff val="80000"/>
            </a:schemeClr>
          </a:solidFill>
          <a:ln w="41275">
            <a:solidFill>
              <a:schemeClr val="bg2">
                <a:lumMod val="90000"/>
                <a:alpha val="99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EFDE1D0-0A22-4FA3-4639-C9F2D33B29DF}"/>
              </a:ext>
            </a:extLst>
          </p:cNvPr>
          <p:cNvSpPr/>
          <p:nvPr/>
        </p:nvSpPr>
        <p:spPr>
          <a:xfrm>
            <a:off x="4131108" y="3496720"/>
            <a:ext cx="1837838" cy="1508226"/>
          </a:xfrm>
          <a:prstGeom prst="roundRect">
            <a:avLst/>
          </a:prstGeom>
          <a:noFill/>
          <a:ln w="38100">
            <a:solidFill>
              <a:schemeClr val="bg2">
                <a:lumMod val="90000"/>
                <a:alpha val="99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7C8DEA-AE5E-136E-A590-988847E35DE6}"/>
              </a:ext>
            </a:extLst>
          </p:cNvPr>
          <p:cNvGrpSpPr/>
          <p:nvPr/>
        </p:nvGrpSpPr>
        <p:grpSpPr>
          <a:xfrm>
            <a:off x="5014723" y="4310667"/>
            <a:ext cx="893957" cy="566955"/>
            <a:chOff x="3761680" y="3296812"/>
            <a:chExt cx="973873" cy="764336"/>
          </a:xfrm>
        </p:grpSpPr>
        <p:pic>
          <p:nvPicPr>
            <p:cNvPr id="9" name="Graphic 8" descr="Robot with solid fill">
              <a:extLst>
                <a:ext uri="{FF2B5EF4-FFF2-40B4-BE49-F238E27FC236}">
                  <a16:creationId xmlns:a16="http://schemas.microsoft.com/office/drawing/2014/main" id="{93613999-9583-5130-FEF8-75EA17B4F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10000" y="3296812"/>
              <a:ext cx="631902" cy="63190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510EC0-5C97-626E-9B78-F78AF73288A4}"/>
                </a:ext>
              </a:extLst>
            </p:cNvPr>
            <p:cNvSpPr txBox="1"/>
            <p:nvPr/>
          </p:nvSpPr>
          <p:spPr>
            <a:xfrm>
              <a:off x="3761680" y="3814927"/>
              <a:ext cx="9738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T" sz="1000" dirty="0"/>
                <a:t>LLM agent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E76C9B-9EE5-A0B0-B713-5527745F618A}"/>
              </a:ext>
            </a:extLst>
          </p:cNvPr>
          <p:cNvGrpSpPr/>
          <p:nvPr/>
        </p:nvGrpSpPr>
        <p:grpSpPr>
          <a:xfrm>
            <a:off x="4131107" y="3642341"/>
            <a:ext cx="893958" cy="631901"/>
            <a:chOff x="3152078" y="2750170"/>
            <a:chExt cx="973873" cy="764054"/>
          </a:xfrm>
        </p:grpSpPr>
        <p:pic>
          <p:nvPicPr>
            <p:cNvPr id="12" name="Graphic 11" descr="Robot with solid fill">
              <a:extLst>
                <a:ext uri="{FF2B5EF4-FFF2-40B4-BE49-F238E27FC236}">
                  <a16:creationId xmlns:a16="http://schemas.microsoft.com/office/drawing/2014/main" id="{577D5C70-0648-591C-D87A-DEEA86740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52439" y="2750170"/>
              <a:ext cx="631902" cy="63190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6381CC-C26C-E260-EE12-292ADDE6C3D8}"/>
                </a:ext>
              </a:extLst>
            </p:cNvPr>
            <p:cNvSpPr txBox="1"/>
            <p:nvPr/>
          </p:nvSpPr>
          <p:spPr>
            <a:xfrm>
              <a:off x="3152078" y="3268003"/>
              <a:ext cx="9738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T" sz="1000" dirty="0"/>
                <a:t>LLM agent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49E047-7C9F-2B8A-4F93-7707EF1C3D67}"/>
              </a:ext>
            </a:extLst>
          </p:cNvPr>
          <p:cNvGrpSpPr/>
          <p:nvPr/>
        </p:nvGrpSpPr>
        <p:grpSpPr>
          <a:xfrm>
            <a:off x="5130995" y="3511429"/>
            <a:ext cx="780587" cy="631902"/>
            <a:chOff x="3843453" y="2501126"/>
            <a:chExt cx="973873" cy="759445"/>
          </a:xfrm>
        </p:grpSpPr>
        <p:pic>
          <p:nvPicPr>
            <p:cNvPr id="15" name="Graphic 14" descr="Robot with solid fill">
              <a:extLst>
                <a:ext uri="{FF2B5EF4-FFF2-40B4-BE49-F238E27FC236}">
                  <a16:creationId xmlns:a16="http://schemas.microsoft.com/office/drawing/2014/main" id="{D0303C30-198F-2C02-1D4A-5454AE2A0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40098" y="2501126"/>
              <a:ext cx="631902" cy="63190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748E05-3AE8-EDCB-2165-D747729B184E}"/>
                </a:ext>
              </a:extLst>
            </p:cNvPr>
            <p:cNvSpPr txBox="1"/>
            <p:nvPr/>
          </p:nvSpPr>
          <p:spPr>
            <a:xfrm>
              <a:off x="3843453" y="3014350"/>
              <a:ext cx="9738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T" sz="1000" dirty="0"/>
                <a:t>LLM agent</a:t>
              </a: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4C38AF-1D0E-5741-1A57-5F7E045B4214}"/>
              </a:ext>
            </a:extLst>
          </p:cNvPr>
          <p:cNvCxnSpPr>
            <a:cxnSpLocks/>
          </p:cNvCxnSpPr>
          <p:nvPr/>
        </p:nvCxnSpPr>
        <p:spPr>
          <a:xfrm flipV="1">
            <a:off x="4800170" y="3839251"/>
            <a:ext cx="408289" cy="1331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F837A4-38D5-F293-3549-C0D857C2CECB}"/>
              </a:ext>
            </a:extLst>
          </p:cNvPr>
          <p:cNvCxnSpPr>
            <a:cxnSpLocks/>
          </p:cNvCxnSpPr>
          <p:nvPr/>
        </p:nvCxnSpPr>
        <p:spPr>
          <a:xfrm>
            <a:off x="4642541" y="4317880"/>
            <a:ext cx="382524" cy="2678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4474334-CD91-8D32-E9A2-6276E3755CC2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5521288" y="4143331"/>
            <a:ext cx="1" cy="2781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923CF61-06B2-6DF1-9569-38B13EE6E3CE}"/>
              </a:ext>
            </a:extLst>
          </p:cNvPr>
          <p:cNvSpPr txBox="1"/>
          <p:nvPr/>
        </p:nvSpPr>
        <p:spPr>
          <a:xfrm>
            <a:off x="6116357" y="3662609"/>
            <a:ext cx="1015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100" dirty="0"/>
              <a:t>Tool / Action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2B276C-B8F1-68EB-C33F-5EB7DFC854F0}"/>
              </a:ext>
            </a:extLst>
          </p:cNvPr>
          <p:cNvSpPr txBox="1"/>
          <p:nvPr/>
        </p:nvSpPr>
        <p:spPr>
          <a:xfrm>
            <a:off x="6138857" y="4151623"/>
            <a:ext cx="10409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100" dirty="0"/>
              <a:t>Outputs</a:t>
            </a:r>
          </a:p>
        </p:txBody>
      </p:sp>
      <p:pic>
        <p:nvPicPr>
          <p:cNvPr id="27" name="Graphic 26" descr="User with solid fill">
            <a:extLst>
              <a:ext uri="{FF2B5EF4-FFF2-40B4-BE49-F238E27FC236}">
                <a16:creationId xmlns:a16="http://schemas.microsoft.com/office/drawing/2014/main" id="{D890392D-F632-D7DD-7E4F-676D0940D5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79466" y="3808874"/>
            <a:ext cx="837219" cy="83721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9A9D9A3-CA7B-EB33-CCB3-DF382157AA87}"/>
              </a:ext>
            </a:extLst>
          </p:cNvPr>
          <p:cNvSpPr txBox="1"/>
          <p:nvPr/>
        </p:nvSpPr>
        <p:spPr>
          <a:xfrm>
            <a:off x="3428834" y="3642341"/>
            <a:ext cx="520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400" dirty="0"/>
              <a:t>RCA </a:t>
            </a:r>
          </a:p>
          <a:p>
            <a:r>
              <a:rPr lang="en-IT" sz="1400" dirty="0"/>
              <a:t>task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910D405-3C5E-7347-177B-EB98A18C4738}"/>
              </a:ext>
            </a:extLst>
          </p:cNvPr>
          <p:cNvSpPr/>
          <p:nvPr/>
        </p:nvSpPr>
        <p:spPr>
          <a:xfrm>
            <a:off x="7161556" y="4444380"/>
            <a:ext cx="1717650" cy="327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tx1"/>
                </a:solidFill>
              </a:rPr>
              <a:t>App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2037593-D4B1-8E21-29D4-9CDD34D2233D}"/>
              </a:ext>
            </a:extLst>
          </p:cNvPr>
          <p:cNvCxnSpPr>
            <a:cxnSpLocks/>
          </p:cNvCxnSpPr>
          <p:nvPr/>
        </p:nvCxnSpPr>
        <p:spPr>
          <a:xfrm>
            <a:off x="5993560" y="3948178"/>
            <a:ext cx="1091293" cy="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C7A1EFCE-C892-69AF-5EF8-963BA3A8A6F5}"/>
              </a:ext>
            </a:extLst>
          </p:cNvPr>
          <p:cNvSpPr/>
          <p:nvPr/>
        </p:nvSpPr>
        <p:spPr>
          <a:xfrm>
            <a:off x="7155586" y="4884956"/>
            <a:ext cx="1717650" cy="327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>
              <a:solidFill>
                <a:schemeClr val="tx1"/>
              </a:solidFill>
            </a:endParaRPr>
          </a:p>
        </p:txBody>
      </p:sp>
      <p:pic>
        <p:nvPicPr>
          <p:cNvPr id="45" name="Picture 4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0CAF190-8713-C366-997B-99F783134D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5113" y="4919815"/>
            <a:ext cx="1275487" cy="27419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A64E843A-8DC3-1996-F2FB-12BEB8F4ED05}"/>
              </a:ext>
            </a:extLst>
          </p:cNvPr>
          <p:cNvSpPr txBox="1"/>
          <p:nvPr/>
        </p:nvSpPr>
        <p:spPr>
          <a:xfrm>
            <a:off x="7235507" y="5393837"/>
            <a:ext cx="169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b="1" dirty="0">
                <a:solidFill>
                  <a:srgbClr val="002060"/>
                </a:solidFill>
              </a:rPr>
              <a:t>Environment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680A633-61D3-D657-D924-A8B83B3A3FB6}"/>
              </a:ext>
            </a:extLst>
          </p:cNvPr>
          <p:cNvSpPr txBox="1"/>
          <p:nvPr/>
        </p:nvSpPr>
        <p:spPr>
          <a:xfrm>
            <a:off x="4300592" y="5107969"/>
            <a:ext cx="163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b="1" dirty="0">
                <a:solidFill>
                  <a:srgbClr val="002060"/>
                </a:solidFill>
              </a:rPr>
              <a:t>AI agent(s)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85E41B8-50D9-90AA-489A-0DA8166D0486}"/>
              </a:ext>
            </a:extLst>
          </p:cNvPr>
          <p:cNvCxnSpPr>
            <a:cxnSpLocks/>
          </p:cNvCxnSpPr>
          <p:nvPr/>
        </p:nvCxnSpPr>
        <p:spPr>
          <a:xfrm flipH="1">
            <a:off x="5993560" y="4451784"/>
            <a:ext cx="1080302" cy="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266E6162-E811-9317-166A-7CF45C7BF73D}"/>
              </a:ext>
            </a:extLst>
          </p:cNvPr>
          <p:cNvSpPr/>
          <p:nvPr/>
        </p:nvSpPr>
        <p:spPr>
          <a:xfrm>
            <a:off x="7167433" y="3791032"/>
            <a:ext cx="1672047" cy="574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tx1"/>
                </a:solidFill>
              </a:rPr>
              <a:t>Observability data</a:t>
            </a:r>
          </a:p>
        </p:txBody>
      </p:sp>
      <p:pic>
        <p:nvPicPr>
          <p:cNvPr id="70" name="Google Shape;184;p1" descr="Microsoft - YouTube">
            <a:extLst>
              <a:ext uri="{FF2B5EF4-FFF2-40B4-BE49-F238E27FC236}">
                <a16:creationId xmlns:a16="http://schemas.microsoft.com/office/drawing/2014/main" id="{BA7CBFF7-8850-5260-DEAE-A21D4EA7E802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11290" t="12396" r="9940" b="11085"/>
          <a:stretch/>
        </p:blipFill>
        <p:spPr>
          <a:xfrm>
            <a:off x="8610599" y="1720544"/>
            <a:ext cx="321337" cy="3051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Elbow Connector 72">
            <a:extLst>
              <a:ext uri="{FF2B5EF4-FFF2-40B4-BE49-F238E27FC236}">
                <a16:creationId xmlns:a16="http://schemas.microsoft.com/office/drawing/2014/main" id="{32F9CB21-B1E6-FA6D-594E-E04AD73FA1CB}"/>
              </a:ext>
            </a:extLst>
          </p:cNvPr>
          <p:cNvCxnSpPr>
            <a:cxnSpLocks/>
            <a:stCxn id="27" idx="2"/>
            <a:endCxn id="46" idx="2"/>
          </p:cNvCxnSpPr>
          <p:nvPr/>
        </p:nvCxnSpPr>
        <p:spPr>
          <a:xfrm rot="16200000" flipH="1">
            <a:off x="4982361" y="2661808"/>
            <a:ext cx="1117076" cy="5085646"/>
          </a:xfrm>
          <a:prstGeom prst="bentConnector3">
            <a:avLst>
              <a:gd name="adj1" fmla="val 120464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30A2F28-4506-01FE-5FF4-2EC4A4A3FCCB}"/>
              </a:ext>
            </a:extLst>
          </p:cNvPr>
          <p:cNvSpPr txBox="1"/>
          <p:nvPr/>
        </p:nvSpPr>
        <p:spPr>
          <a:xfrm>
            <a:off x="4622498" y="6043655"/>
            <a:ext cx="184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🔥 fault injection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1F00B1F-1B52-36B5-2A30-8BD8B7E7083E}"/>
              </a:ext>
            </a:extLst>
          </p:cNvPr>
          <p:cNvCxnSpPr>
            <a:cxnSpLocks/>
          </p:cNvCxnSpPr>
          <p:nvPr/>
        </p:nvCxnSpPr>
        <p:spPr>
          <a:xfrm>
            <a:off x="3416685" y="4240427"/>
            <a:ext cx="515235" cy="4999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88A33168-62FB-D1F4-250E-A71912EB3D46}"/>
              </a:ext>
            </a:extLst>
          </p:cNvPr>
          <p:cNvSpPr txBox="1"/>
          <p:nvPr/>
        </p:nvSpPr>
        <p:spPr>
          <a:xfrm>
            <a:off x="343343" y="6550223"/>
            <a:ext cx="45895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[1]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AIOpsLab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Building AI agents for autonomous clouds [SoCC’24]</a:t>
            </a:r>
          </a:p>
        </p:txBody>
      </p:sp>
    </p:spTree>
    <p:extLst>
      <p:ext uri="{BB962C8B-B14F-4D97-AF65-F5344CB8AC3E}">
        <p14:creationId xmlns:p14="http://schemas.microsoft.com/office/powerpoint/2010/main" val="2295431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DB50B-872C-B13B-0244-483EB52B0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Agent design</a:t>
            </a:r>
          </a:p>
        </p:txBody>
      </p:sp>
      <p:pic>
        <p:nvPicPr>
          <p:cNvPr id="6" name="Content Placeholder 5" descr="A table with text and numbers&#10;&#10;AI-generated content may be incorrect.">
            <a:extLst>
              <a:ext uri="{FF2B5EF4-FFF2-40B4-BE49-F238E27FC236}">
                <a16:creationId xmlns:a16="http://schemas.microsoft.com/office/drawing/2014/main" id="{3E0F5B73-CBEC-38A4-6554-F933F1997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2319" y="2941028"/>
            <a:ext cx="4221298" cy="216498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16F66-19EC-F52D-E420-B6A8248E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8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559564-C9E0-0F82-CDD7-372D363AA7B9}"/>
              </a:ext>
            </a:extLst>
          </p:cNvPr>
          <p:cNvSpPr txBox="1">
            <a:spLocks/>
          </p:cNvSpPr>
          <p:nvPr/>
        </p:nvSpPr>
        <p:spPr>
          <a:xfrm>
            <a:off x="563698" y="2142309"/>
            <a:ext cx="7639776" cy="4227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ReAct</a:t>
            </a:r>
            <a:r>
              <a:rPr lang="en-US" dirty="0"/>
              <a:t>: Chain-of-Thoughts + tool usage</a:t>
            </a:r>
          </a:p>
          <a:p>
            <a:endParaRPr lang="en-US" dirty="0"/>
          </a:p>
          <a:p>
            <a:r>
              <a:rPr lang="en-US" b="1" dirty="0" err="1"/>
              <a:t>AutoGen</a:t>
            </a:r>
            <a:r>
              <a:rPr lang="en-US" dirty="0"/>
              <a:t>: multi-turn conversation</a:t>
            </a:r>
            <a:endParaRPr lang="en-IT" dirty="0">
              <a:sym typeface="Wingdings" pitchFamily="2" charset="2"/>
            </a:endParaRPr>
          </a:p>
          <a:p>
            <a:pPr lvl="1">
              <a:lnSpc>
                <a:spcPct val="100000"/>
              </a:lnSpc>
            </a:pPr>
            <a:r>
              <a:rPr lang="en-IT" i="1" dirty="0">
                <a:sym typeface="Wingdings" pitchFamily="2" charset="2"/>
              </a:rPr>
              <a:t>reasoner: </a:t>
            </a:r>
            <a:r>
              <a:rPr lang="en-IT" dirty="0">
                <a:sym typeface="Wingdings" pitchFamily="2" charset="2"/>
              </a:rPr>
              <a:t>formulates hypothesis</a:t>
            </a:r>
            <a:endParaRPr lang="en-IT" i="1" dirty="0">
              <a:sym typeface="Wingdings" pitchFamily="2" charset="2"/>
            </a:endParaRPr>
          </a:p>
          <a:p>
            <a:pPr lvl="1">
              <a:lnSpc>
                <a:spcPct val="100000"/>
              </a:lnSpc>
            </a:pPr>
            <a:r>
              <a:rPr lang="en-IT" i="1" dirty="0">
                <a:sym typeface="Wingdings" pitchFamily="2" charset="2"/>
              </a:rPr>
              <a:t>executor: </a:t>
            </a:r>
            <a:r>
              <a:rPr lang="en-IT" dirty="0">
                <a:sym typeface="Wingdings" pitchFamily="2" charset="2"/>
              </a:rPr>
              <a:t>interacts with tools</a:t>
            </a:r>
            <a:endParaRPr lang="en-IT" i="1" dirty="0">
              <a:sym typeface="Wingdings" pitchFamily="2" charset="2"/>
            </a:endParaRPr>
          </a:p>
          <a:p>
            <a:pPr lvl="1">
              <a:lnSpc>
                <a:spcPct val="100000"/>
              </a:lnSpc>
            </a:pPr>
            <a:r>
              <a:rPr lang="en-IT" i="1" dirty="0">
                <a:sym typeface="Wingdings" pitchFamily="2" charset="2"/>
              </a:rPr>
              <a:t>critic: </a:t>
            </a:r>
            <a:r>
              <a:rPr lang="en-IT" dirty="0">
                <a:sym typeface="Wingdings" pitchFamily="2" charset="2"/>
              </a:rPr>
              <a:t>oversees and intervenes upon inconsistencies or errors</a:t>
            </a:r>
          </a:p>
          <a:p>
            <a:pPr lvl="1"/>
            <a:endParaRPr lang="en-GB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05423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5457</TotalTime>
  <Words>1355</Words>
  <Application>Microsoft Macintosh PowerPoint</Application>
  <PresentationFormat>Widescreen</PresentationFormat>
  <Paragraphs>205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Aptos</vt:lpstr>
      <vt:lpstr>Aptos Display</vt:lpstr>
      <vt:lpstr>Arial</vt:lpstr>
      <vt:lpstr>Courier New</vt:lpstr>
      <vt:lpstr>Tahoma</vt:lpstr>
      <vt:lpstr>Wingdings</vt:lpstr>
      <vt:lpstr>Office Theme</vt:lpstr>
      <vt:lpstr>Between Promise &amp; Pain:  The Reality of  Automating Failure Analysis  in Microservices  with LLMs</vt:lpstr>
      <vt:lpstr>Microservices suffer complex failures</vt:lpstr>
      <vt:lpstr>Engineers struggle to keep up</vt:lpstr>
      <vt:lpstr>Automation with LLMs: how far can we get? </vt:lpstr>
      <vt:lpstr>Objectives</vt:lpstr>
      <vt:lpstr>Objectives</vt:lpstr>
      <vt:lpstr>Objectives</vt:lpstr>
      <vt:lpstr>Methodology</vt:lpstr>
      <vt:lpstr>Agent design</vt:lpstr>
      <vt:lpstr>The Good</vt:lpstr>
      <vt:lpstr>1. Can LLMs reason about microservices?</vt:lpstr>
      <vt:lpstr>1. Can LLMs reason about microservices?</vt:lpstr>
      <vt:lpstr>2. With great Tools comes better performance </vt:lpstr>
      <vt:lpstr>2. With great Tools comes better performance </vt:lpstr>
      <vt:lpstr>2. With great Tools comes better performance </vt:lpstr>
      <vt:lpstr> 2. With great Tools comes better performance </vt:lpstr>
      <vt:lpstr>The Bad</vt:lpstr>
      <vt:lpstr>Erroneous or inconsistent use of APIs</vt:lpstr>
      <vt:lpstr>Overconfidence on shallow initial fixes</vt:lpstr>
      <vt:lpstr>Overconfidence on shallow initial fixes</vt:lpstr>
      <vt:lpstr>The Ugly</vt:lpstr>
      <vt:lpstr>Unnecessary actions (in healthy exectutions!)</vt:lpstr>
      <vt:lpstr>..with more “effort” than for real faulty cases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Playground to Democratize  Experimentation &amp; Benchmarking of AI Agents  for Network Troubleshooting</dc:title>
  <dc:creator>Alessandro  Cornacchia</dc:creator>
  <cp:lastModifiedBy>Alessandro  Cornacchia</cp:lastModifiedBy>
  <cp:revision>440</cp:revision>
  <dcterms:created xsi:type="dcterms:W3CDTF">2025-09-01T13:08:54Z</dcterms:created>
  <dcterms:modified xsi:type="dcterms:W3CDTF">2025-10-13T05:56:05Z</dcterms:modified>
</cp:coreProperties>
</file>