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2" r:id="rId5"/>
  </p:sldMasterIdLst>
  <p:notesMasterIdLst>
    <p:notesMasterId r:id="rId52"/>
  </p:notesMasterIdLst>
  <p:sldIdLst>
    <p:sldId id="256" r:id="rId6"/>
    <p:sldId id="472" r:id="rId7"/>
    <p:sldId id="557" r:id="rId8"/>
    <p:sldId id="483" r:id="rId9"/>
    <p:sldId id="615" r:id="rId10"/>
    <p:sldId id="491" r:id="rId11"/>
    <p:sldId id="595" r:id="rId12"/>
    <p:sldId id="618" r:id="rId13"/>
    <p:sldId id="596" r:id="rId14"/>
    <p:sldId id="616" r:id="rId15"/>
    <p:sldId id="617" r:id="rId16"/>
    <p:sldId id="597" r:id="rId17"/>
    <p:sldId id="600" r:id="rId18"/>
    <p:sldId id="601" r:id="rId19"/>
    <p:sldId id="527" r:id="rId20"/>
    <p:sldId id="573" r:id="rId21"/>
    <p:sldId id="572" r:id="rId22"/>
    <p:sldId id="558" r:id="rId23"/>
    <p:sldId id="560" r:id="rId24"/>
    <p:sldId id="611" r:id="rId25"/>
    <p:sldId id="612" r:id="rId26"/>
    <p:sldId id="567" r:id="rId27"/>
    <p:sldId id="610" r:id="rId28"/>
    <p:sldId id="624" r:id="rId29"/>
    <p:sldId id="619" r:id="rId30"/>
    <p:sldId id="568" r:id="rId31"/>
    <p:sldId id="607" r:id="rId32"/>
    <p:sldId id="606" r:id="rId33"/>
    <p:sldId id="603" r:id="rId34"/>
    <p:sldId id="621" r:id="rId35"/>
    <p:sldId id="605" r:id="rId36"/>
    <p:sldId id="574" r:id="rId37"/>
    <p:sldId id="575" r:id="rId38"/>
    <p:sldId id="620" r:id="rId39"/>
    <p:sldId id="580" r:id="rId40"/>
    <p:sldId id="623" r:id="rId41"/>
    <p:sldId id="622" r:id="rId42"/>
    <p:sldId id="588" r:id="rId43"/>
    <p:sldId id="578" r:id="rId44"/>
    <p:sldId id="577" r:id="rId45"/>
    <p:sldId id="579" r:id="rId46"/>
    <p:sldId id="590" r:id="rId47"/>
    <p:sldId id="589" r:id="rId48"/>
    <p:sldId id="591" r:id="rId49"/>
    <p:sldId id="592" r:id="rId50"/>
    <p:sldId id="613" r:id="rId51"/>
  </p:sldIdLst>
  <p:sldSz cx="12192000" cy="6858000"/>
  <p:notesSz cx="6858000" cy="9144000"/>
  <p:defaultTextStyle>
    <a:defPPr>
      <a:defRPr lang="en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ECD"/>
    <a:srgbClr val="FCFFBA"/>
    <a:srgbClr val="FFFFAD"/>
    <a:srgbClr val="FFFFA1"/>
    <a:srgbClr val="F8FFB3"/>
    <a:srgbClr val="FF7E79"/>
    <a:srgbClr val="BA611B"/>
    <a:srgbClr val="FFFC00"/>
    <a:srgbClr val="166D9B"/>
    <a:srgbClr val="C388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31"/>
    <p:restoredTop sz="72192"/>
  </p:normalViewPr>
  <p:slideViewPr>
    <p:cSldViewPr snapToGrid="0">
      <p:cViewPr varScale="1">
        <p:scale>
          <a:sx n="85" d="100"/>
          <a:sy n="85" d="100"/>
        </p:scale>
        <p:origin x="14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microsoft.com/office/2016/11/relationships/changesInfo" Target="changesInfos/changesInfo1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 Canini" userId="f9c31d46-c3b5-4114-aea8-426b22c5f56f" providerId="ADAL" clId="{8B829EB5-D0B6-3448-BBF5-5E7E41A0AE7A}"/>
    <pc:docChg chg="undo custSel addSld modSld">
      <pc:chgData name="Marco Canini" userId="f9c31d46-c3b5-4114-aea8-426b22c5f56f" providerId="ADAL" clId="{8B829EB5-D0B6-3448-BBF5-5E7E41A0AE7A}" dt="2024-11-18T05:55:13.750" v="961" actId="20577"/>
      <pc:docMkLst>
        <pc:docMk/>
      </pc:docMkLst>
      <pc:sldChg chg="modSp mod">
        <pc:chgData name="Marco Canini" userId="f9c31d46-c3b5-4114-aea8-426b22c5f56f" providerId="ADAL" clId="{8B829EB5-D0B6-3448-BBF5-5E7E41A0AE7A}" dt="2024-11-17T16:09:52.945" v="564" actId="20577"/>
        <pc:sldMkLst>
          <pc:docMk/>
          <pc:sldMk cId="1413459402" sldId="256"/>
        </pc:sldMkLst>
        <pc:spChg chg="mod">
          <ac:chgData name="Marco Canini" userId="f9c31d46-c3b5-4114-aea8-426b22c5f56f" providerId="ADAL" clId="{8B829EB5-D0B6-3448-BBF5-5E7E41A0AE7A}" dt="2024-11-17T16:09:52.945" v="564" actId="20577"/>
          <ac:spMkLst>
            <pc:docMk/>
            <pc:sldMk cId="1413459402" sldId="256"/>
            <ac:spMk id="2" creationId="{E89325F4-D84B-9E8C-5E43-3DF951EA5362}"/>
          </ac:spMkLst>
        </pc:spChg>
      </pc:sldChg>
      <pc:sldChg chg="modSp add">
        <pc:chgData name="Marco Canini" userId="f9c31d46-c3b5-4114-aea8-426b22c5f56f" providerId="ADAL" clId="{8B829EB5-D0B6-3448-BBF5-5E7E41A0AE7A}" dt="2024-11-18T05:55:13.750" v="961" actId="20577"/>
        <pc:sldMkLst>
          <pc:docMk/>
          <pc:sldMk cId="3613227412" sldId="257"/>
        </pc:sldMkLst>
        <pc:spChg chg="mod">
          <ac:chgData name="Marco Canini" userId="f9c31d46-c3b5-4114-aea8-426b22c5f56f" providerId="ADAL" clId="{8B829EB5-D0B6-3448-BBF5-5E7E41A0AE7A}" dt="2024-11-18T05:55:13.750" v="961" actId="20577"/>
          <ac:spMkLst>
            <pc:docMk/>
            <pc:sldMk cId="3613227412" sldId="257"/>
            <ac:spMk id="10" creationId="{8FC208B6-966C-B486-2990-8BC0DAF23B20}"/>
          </ac:spMkLst>
        </pc:spChg>
      </pc:sldChg>
      <pc:sldChg chg="delSp add mod delAnim">
        <pc:chgData name="Marco Canini" userId="f9c31d46-c3b5-4114-aea8-426b22c5f56f" providerId="ADAL" clId="{8B829EB5-D0B6-3448-BBF5-5E7E41A0AE7A}" dt="2024-11-18T05:52:54.115" v="959" actId="478"/>
        <pc:sldMkLst>
          <pc:docMk/>
          <pc:sldMk cId="2647281142" sldId="258"/>
        </pc:sldMkLst>
      </pc:sldChg>
      <pc:sldChg chg="modNotesTx">
        <pc:chgData name="Marco Canini" userId="f9c31d46-c3b5-4114-aea8-426b22c5f56f" providerId="ADAL" clId="{8B829EB5-D0B6-3448-BBF5-5E7E41A0AE7A}" dt="2024-11-18T05:21:56.724" v="651" actId="20577"/>
        <pc:sldMkLst>
          <pc:docMk/>
          <pc:sldMk cId="470194824" sldId="299"/>
        </pc:sldMkLst>
      </pc:sldChg>
      <pc:sldChg chg="addSp modSp mod modAnim">
        <pc:chgData name="Marco Canini" userId="f9c31d46-c3b5-4114-aea8-426b22c5f56f" providerId="ADAL" clId="{8B829EB5-D0B6-3448-BBF5-5E7E41A0AE7A}" dt="2024-11-17T14:57:45.528" v="547"/>
        <pc:sldMkLst>
          <pc:docMk/>
          <pc:sldMk cId="576445465" sldId="309"/>
        </pc:sldMkLst>
        <pc:spChg chg="add mod">
          <ac:chgData name="Marco Canini" userId="f9c31d46-c3b5-4114-aea8-426b22c5f56f" providerId="ADAL" clId="{8B829EB5-D0B6-3448-BBF5-5E7E41A0AE7A}" dt="2024-11-17T14:57:36.125" v="546" actId="120"/>
          <ac:spMkLst>
            <pc:docMk/>
            <pc:sldMk cId="576445465" sldId="309"/>
            <ac:spMk id="2" creationId="{397EF186-F323-6C56-9267-817D3EEA2C29}"/>
          </ac:spMkLst>
        </pc:spChg>
        <pc:spChg chg="mod">
          <ac:chgData name="Marco Canini" userId="f9c31d46-c3b5-4114-aea8-426b22c5f56f" providerId="ADAL" clId="{8B829EB5-D0B6-3448-BBF5-5E7E41A0AE7A}" dt="2024-11-17T14:53:54.490" v="482" actId="790"/>
          <ac:spMkLst>
            <pc:docMk/>
            <pc:sldMk cId="576445465" sldId="309"/>
            <ac:spMk id="4" creationId="{7524FF97-1362-C867-42C8-796F560AC939}"/>
          </ac:spMkLst>
        </pc:spChg>
        <pc:spChg chg="mod">
          <ac:chgData name="Marco Canini" userId="f9c31d46-c3b5-4114-aea8-426b22c5f56f" providerId="ADAL" clId="{8B829EB5-D0B6-3448-BBF5-5E7E41A0AE7A}" dt="2024-11-17T14:53:54.490" v="482" actId="790"/>
          <ac:spMkLst>
            <pc:docMk/>
            <pc:sldMk cId="576445465" sldId="309"/>
            <ac:spMk id="7" creationId="{4F3B5812-3FA2-3667-4743-ABD1BB1D4653}"/>
          </ac:spMkLst>
        </pc:spChg>
        <pc:spChg chg="mod">
          <ac:chgData name="Marco Canini" userId="f9c31d46-c3b5-4114-aea8-426b22c5f56f" providerId="ADAL" clId="{8B829EB5-D0B6-3448-BBF5-5E7E41A0AE7A}" dt="2024-11-17T14:53:54.490" v="482" actId="790"/>
          <ac:spMkLst>
            <pc:docMk/>
            <pc:sldMk cId="576445465" sldId="309"/>
            <ac:spMk id="10" creationId="{3065FC7E-E9BA-6FB3-FC72-D4CFCD51F534}"/>
          </ac:spMkLst>
        </pc:spChg>
        <pc:spChg chg="mod">
          <ac:chgData name="Marco Canini" userId="f9c31d46-c3b5-4114-aea8-426b22c5f56f" providerId="ADAL" clId="{8B829EB5-D0B6-3448-BBF5-5E7E41A0AE7A}" dt="2024-11-17T14:53:54.490" v="482" actId="790"/>
          <ac:spMkLst>
            <pc:docMk/>
            <pc:sldMk cId="576445465" sldId="309"/>
            <ac:spMk id="12" creationId="{02D6C6B6-B626-2E02-0C51-D568B63048BB}"/>
          </ac:spMkLst>
        </pc:spChg>
        <pc:spChg chg="mod">
          <ac:chgData name="Marco Canini" userId="f9c31d46-c3b5-4114-aea8-426b22c5f56f" providerId="ADAL" clId="{8B829EB5-D0B6-3448-BBF5-5E7E41A0AE7A}" dt="2024-11-17T14:54:23.406" v="494" actId="20577"/>
          <ac:spMkLst>
            <pc:docMk/>
            <pc:sldMk cId="576445465" sldId="309"/>
            <ac:spMk id="13" creationId="{10AD1963-7B46-29C5-CF57-B0858075504E}"/>
          </ac:spMkLst>
        </pc:spChg>
        <pc:spChg chg="mod">
          <ac:chgData name="Marco Canini" userId="f9c31d46-c3b5-4114-aea8-426b22c5f56f" providerId="ADAL" clId="{8B829EB5-D0B6-3448-BBF5-5E7E41A0AE7A}" dt="2024-11-17T14:53:54.490" v="482" actId="790"/>
          <ac:spMkLst>
            <pc:docMk/>
            <pc:sldMk cId="576445465" sldId="309"/>
            <ac:spMk id="14" creationId="{04780B93-7FAB-4E08-0086-9E9A141F3492}"/>
          </ac:spMkLst>
        </pc:spChg>
      </pc:sldChg>
      <pc:sldChg chg="modSp mod modAnim">
        <pc:chgData name="Marco Canini" userId="f9c31d46-c3b5-4114-aea8-426b22c5f56f" providerId="ADAL" clId="{8B829EB5-D0B6-3448-BBF5-5E7E41A0AE7A}" dt="2024-11-17T14:39:31.125" v="234" actId="27636"/>
        <pc:sldMkLst>
          <pc:docMk/>
          <pc:sldMk cId="614927755" sldId="314"/>
        </pc:sldMkLst>
        <pc:spChg chg="mod">
          <ac:chgData name="Marco Canini" userId="f9c31d46-c3b5-4114-aea8-426b22c5f56f" providerId="ADAL" clId="{8B829EB5-D0B6-3448-BBF5-5E7E41A0AE7A}" dt="2024-11-17T14:39:31.125" v="234" actId="27636"/>
          <ac:spMkLst>
            <pc:docMk/>
            <pc:sldMk cId="614927755" sldId="314"/>
            <ac:spMk id="3" creationId="{D6D4DC3C-D574-6B75-2C32-DE6B1B9FC5A4}"/>
          </ac:spMkLst>
        </pc:spChg>
      </pc:sldChg>
      <pc:sldChg chg="modSp mod modAnim modNotesTx">
        <pc:chgData name="Marco Canini" userId="f9c31d46-c3b5-4114-aea8-426b22c5f56f" providerId="ADAL" clId="{8B829EB5-D0B6-3448-BBF5-5E7E41A0AE7A}" dt="2024-11-18T05:26:19.058" v="850" actId="6549"/>
        <pc:sldMkLst>
          <pc:docMk/>
          <pc:sldMk cId="287242330" sldId="318"/>
        </pc:sldMkLst>
        <pc:spChg chg="mod">
          <ac:chgData name="Marco Canini" userId="f9c31d46-c3b5-4114-aea8-426b22c5f56f" providerId="ADAL" clId="{8B829EB5-D0B6-3448-BBF5-5E7E41A0AE7A}" dt="2024-11-17T14:17:08.952" v="16" actId="27636"/>
          <ac:spMkLst>
            <pc:docMk/>
            <pc:sldMk cId="287242330" sldId="318"/>
            <ac:spMk id="6" creationId="{538195FF-BD55-C3B0-A8A4-C5C350ACC47C}"/>
          </ac:spMkLst>
        </pc:spChg>
        <pc:spChg chg="mod">
          <ac:chgData name="Marco Canini" userId="f9c31d46-c3b5-4114-aea8-426b22c5f56f" providerId="ADAL" clId="{8B829EB5-D0B6-3448-BBF5-5E7E41A0AE7A}" dt="2024-11-17T14:17:26.396" v="24" actId="27636"/>
          <ac:spMkLst>
            <pc:docMk/>
            <pc:sldMk cId="287242330" sldId="318"/>
            <ac:spMk id="31" creationId="{3E1ABFAB-9C68-5E29-531B-95A15A3D6D35}"/>
          </ac:spMkLst>
        </pc:spChg>
      </pc:sldChg>
      <pc:sldChg chg="addSp modSp mod modAnim">
        <pc:chgData name="Marco Canini" userId="f9c31d46-c3b5-4114-aea8-426b22c5f56f" providerId="ADAL" clId="{8B829EB5-D0B6-3448-BBF5-5E7E41A0AE7A}" dt="2024-11-17T14:52:38.557" v="481"/>
        <pc:sldMkLst>
          <pc:docMk/>
          <pc:sldMk cId="1660749515" sldId="325"/>
        </pc:sldMkLst>
        <pc:spChg chg="add mod">
          <ac:chgData name="Marco Canini" userId="f9c31d46-c3b5-4114-aea8-426b22c5f56f" providerId="ADAL" clId="{8B829EB5-D0B6-3448-BBF5-5E7E41A0AE7A}" dt="2024-11-17T14:52:31.138" v="480" actId="1076"/>
          <ac:spMkLst>
            <pc:docMk/>
            <pc:sldMk cId="1660749515" sldId="325"/>
            <ac:spMk id="4" creationId="{4863CE85-B2DE-1E76-248E-C1F67EA29E3C}"/>
          </ac:spMkLst>
        </pc:spChg>
      </pc:sldChg>
      <pc:sldChg chg="modSp mod modNotesTx">
        <pc:chgData name="Marco Canini" userId="f9c31d46-c3b5-4114-aea8-426b22c5f56f" providerId="ADAL" clId="{8B829EB5-D0B6-3448-BBF5-5E7E41A0AE7A}" dt="2024-11-18T05:22:25.068" v="683" actId="20577"/>
        <pc:sldMkLst>
          <pc:docMk/>
          <pc:sldMk cId="4018208339" sldId="401"/>
        </pc:sldMkLst>
        <pc:spChg chg="mod">
          <ac:chgData name="Marco Canini" userId="f9c31d46-c3b5-4114-aea8-426b22c5f56f" providerId="ADAL" clId="{8B829EB5-D0B6-3448-BBF5-5E7E41A0AE7A}" dt="2024-11-17T14:16:51.790" v="9" actId="20577"/>
          <ac:spMkLst>
            <pc:docMk/>
            <pc:sldMk cId="4018208339" sldId="401"/>
            <ac:spMk id="2" creationId="{8F50DF51-C54F-70E2-E3E1-D5C24FC3A74D}"/>
          </ac:spMkLst>
        </pc:spChg>
      </pc:sldChg>
      <pc:sldChg chg="addSp modSp mod modAnim modNotesTx">
        <pc:chgData name="Marco Canini" userId="f9c31d46-c3b5-4114-aea8-426b22c5f56f" providerId="ADAL" clId="{8B829EB5-D0B6-3448-BBF5-5E7E41A0AE7A}" dt="2024-11-18T05:27:17.588" v="896" actId="20577"/>
        <pc:sldMkLst>
          <pc:docMk/>
          <pc:sldMk cId="1209963163" sldId="402"/>
        </pc:sldMkLst>
        <pc:spChg chg="add mod">
          <ac:chgData name="Marco Canini" userId="f9c31d46-c3b5-4114-aea8-426b22c5f56f" providerId="ADAL" clId="{8B829EB5-D0B6-3448-BBF5-5E7E41A0AE7A}" dt="2024-11-17T14:17:54.015" v="29" actId="20577"/>
          <ac:spMkLst>
            <pc:docMk/>
            <pc:sldMk cId="1209963163" sldId="402"/>
            <ac:spMk id="2" creationId="{C2240A26-0FCE-B252-0A62-58E56B8E5635}"/>
          </ac:spMkLst>
        </pc:spChg>
        <pc:spChg chg="mod">
          <ac:chgData name="Marco Canini" userId="f9c31d46-c3b5-4114-aea8-426b22c5f56f" providerId="ADAL" clId="{8B829EB5-D0B6-3448-BBF5-5E7E41A0AE7A}" dt="2024-11-17T14:18:02.689" v="30" actId="1076"/>
          <ac:spMkLst>
            <pc:docMk/>
            <pc:sldMk cId="1209963163" sldId="402"/>
            <ac:spMk id="38" creationId="{BAB7C592-C2BD-B86E-8D2A-6BC3A651B46F}"/>
          </ac:spMkLst>
        </pc:spChg>
        <pc:picChg chg="mod">
          <ac:chgData name="Marco Canini" userId="f9c31d46-c3b5-4114-aea8-426b22c5f56f" providerId="ADAL" clId="{8B829EB5-D0B6-3448-BBF5-5E7E41A0AE7A}" dt="2024-11-17T14:18:13.539" v="32" actId="14100"/>
          <ac:picMkLst>
            <pc:docMk/>
            <pc:sldMk cId="1209963163" sldId="402"/>
            <ac:picMk id="15" creationId="{57CD39E5-2D61-37B5-DB0F-67B45EF3C5F4}"/>
          </ac:picMkLst>
        </pc:picChg>
        <pc:picChg chg="mod">
          <ac:chgData name="Marco Canini" userId="f9c31d46-c3b5-4114-aea8-426b22c5f56f" providerId="ADAL" clId="{8B829EB5-D0B6-3448-BBF5-5E7E41A0AE7A}" dt="2024-11-17T14:18:04.803" v="31" actId="1076"/>
          <ac:picMkLst>
            <pc:docMk/>
            <pc:sldMk cId="1209963163" sldId="402"/>
            <ac:picMk id="3076" creationId="{AD4BF9FC-58F6-D404-C326-E6A5BD7D6C96}"/>
          </ac:picMkLst>
        </pc:picChg>
      </pc:sldChg>
      <pc:sldChg chg="modNotesTx">
        <pc:chgData name="Marco Canini" userId="f9c31d46-c3b5-4114-aea8-426b22c5f56f" providerId="ADAL" clId="{8B829EB5-D0B6-3448-BBF5-5E7E41A0AE7A}" dt="2024-11-17T14:21:34.044" v="36" actId="6549"/>
        <pc:sldMkLst>
          <pc:docMk/>
          <pc:sldMk cId="844343694" sldId="404"/>
        </pc:sldMkLst>
      </pc:sldChg>
      <pc:sldChg chg="addSp modSp mod modAnim modNotesTx">
        <pc:chgData name="Marco Canini" userId="f9c31d46-c3b5-4114-aea8-426b22c5f56f" providerId="ADAL" clId="{8B829EB5-D0B6-3448-BBF5-5E7E41A0AE7A}" dt="2024-11-17T14:28:40.527" v="119"/>
        <pc:sldMkLst>
          <pc:docMk/>
          <pc:sldMk cId="1401297808" sldId="405"/>
        </pc:sldMkLst>
        <pc:spChg chg="add mod">
          <ac:chgData name="Marco Canini" userId="f9c31d46-c3b5-4114-aea8-426b22c5f56f" providerId="ADAL" clId="{8B829EB5-D0B6-3448-BBF5-5E7E41A0AE7A}" dt="2024-11-17T14:28:20.042" v="117" actId="1035"/>
          <ac:spMkLst>
            <pc:docMk/>
            <pc:sldMk cId="1401297808" sldId="405"/>
            <ac:spMk id="2" creationId="{329D496B-4DD5-8284-5798-8171E0AC654A}"/>
          </ac:spMkLst>
        </pc:spChg>
      </pc:sldChg>
      <pc:sldChg chg="addSp modSp mod modAnim modNotesTx">
        <pc:chgData name="Marco Canini" userId="f9c31d46-c3b5-4114-aea8-426b22c5f56f" providerId="ADAL" clId="{8B829EB5-D0B6-3448-BBF5-5E7E41A0AE7A}" dt="2024-11-18T05:29:51.832" v="932" actId="20577"/>
        <pc:sldMkLst>
          <pc:docMk/>
          <pc:sldMk cId="614001216" sldId="406"/>
        </pc:sldMkLst>
        <pc:spChg chg="mod">
          <ac:chgData name="Marco Canini" userId="f9c31d46-c3b5-4114-aea8-426b22c5f56f" providerId="ADAL" clId="{8B829EB5-D0B6-3448-BBF5-5E7E41A0AE7A}" dt="2024-11-17T14:25:15.450" v="79" actId="20577"/>
          <ac:spMkLst>
            <pc:docMk/>
            <pc:sldMk cId="614001216" sldId="406"/>
            <ac:spMk id="3" creationId="{FD9151D4-2356-DB6A-6CF9-3E7EA2ADEB8C}"/>
          </ac:spMkLst>
        </pc:spChg>
        <pc:spChg chg="add mod">
          <ac:chgData name="Marco Canini" userId="f9c31d46-c3b5-4114-aea8-426b22c5f56f" providerId="ADAL" clId="{8B829EB5-D0B6-3448-BBF5-5E7E41A0AE7A}" dt="2024-11-17T14:29:06.822" v="145" actId="14100"/>
          <ac:spMkLst>
            <pc:docMk/>
            <pc:sldMk cId="614001216" sldId="406"/>
            <ac:spMk id="8" creationId="{6F2FCD75-FFFC-A99D-166C-FE041AF9CC8A}"/>
          </ac:spMkLst>
        </pc:spChg>
      </pc:sldChg>
      <pc:sldChg chg="modNotesTx">
        <pc:chgData name="Marco Canini" userId="f9c31d46-c3b5-4114-aea8-426b22c5f56f" providerId="ADAL" clId="{8B829EB5-D0B6-3448-BBF5-5E7E41A0AE7A}" dt="2024-11-18T05:30:39.996" v="949" actId="6549"/>
        <pc:sldMkLst>
          <pc:docMk/>
          <pc:sldMk cId="41839262" sldId="407"/>
        </pc:sldMkLst>
      </pc:sldChg>
      <pc:sldChg chg="modSp mod">
        <pc:chgData name="Marco Canini" userId="f9c31d46-c3b5-4114-aea8-426b22c5f56f" providerId="ADAL" clId="{8B829EB5-D0B6-3448-BBF5-5E7E41A0AE7A}" dt="2024-11-17T14:58:29.936" v="548" actId="20577"/>
        <pc:sldMkLst>
          <pc:docMk/>
          <pc:sldMk cId="4007908745" sldId="408"/>
        </pc:sldMkLst>
        <pc:spChg chg="mod">
          <ac:chgData name="Marco Canini" userId="f9c31d46-c3b5-4114-aea8-426b22c5f56f" providerId="ADAL" clId="{8B829EB5-D0B6-3448-BBF5-5E7E41A0AE7A}" dt="2024-11-17T14:58:29.936" v="548" actId="20577"/>
          <ac:spMkLst>
            <pc:docMk/>
            <pc:sldMk cId="4007908745" sldId="408"/>
            <ac:spMk id="3" creationId="{4EA801BC-0EB0-A30A-AEA3-8635F9B0FD09}"/>
          </ac:spMkLst>
        </pc:spChg>
      </pc:sldChg>
      <pc:sldChg chg="addSp modSp mod modAnim">
        <pc:chgData name="Marco Canini" userId="f9c31d46-c3b5-4114-aea8-426b22c5f56f" providerId="ADAL" clId="{8B829EB5-D0B6-3448-BBF5-5E7E41A0AE7A}" dt="2024-11-17T14:33:27.424" v="173" actId="14100"/>
        <pc:sldMkLst>
          <pc:docMk/>
          <pc:sldMk cId="1805572409" sldId="409"/>
        </pc:sldMkLst>
        <pc:spChg chg="add mod">
          <ac:chgData name="Marco Canini" userId="f9c31d46-c3b5-4114-aea8-426b22c5f56f" providerId="ADAL" clId="{8B829EB5-D0B6-3448-BBF5-5E7E41A0AE7A}" dt="2024-11-17T14:32:58.350" v="170" actId="20577"/>
          <ac:spMkLst>
            <pc:docMk/>
            <pc:sldMk cId="1805572409" sldId="409"/>
            <ac:spMk id="2" creationId="{2BF8B735-B547-2602-0A63-5A7442393418}"/>
          </ac:spMkLst>
        </pc:spChg>
        <pc:spChg chg="add mod">
          <ac:chgData name="Marco Canini" userId="f9c31d46-c3b5-4114-aea8-426b22c5f56f" providerId="ADAL" clId="{8B829EB5-D0B6-3448-BBF5-5E7E41A0AE7A}" dt="2024-11-17T14:33:27.424" v="173" actId="14100"/>
          <ac:spMkLst>
            <pc:docMk/>
            <pc:sldMk cId="1805572409" sldId="409"/>
            <ac:spMk id="3" creationId="{A70BE557-3AB5-C6A0-60D5-6D3165D5539B}"/>
          </ac:spMkLst>
        </pc:spChg>
      </pc:sldChg>
      <pc:sldChg chg="addSp modSp mod modAnim">
        <pc:chgData name="Marco Canini" userId="f9c31d46-c3b5-4114-aea8-426b22c5f56f" providerId="ADAL" clId="{8B829EB5-D0B6-3448-BBF5-5E7E41A0AE7A}" dt="2024-11-17T14:48:34.402" v="413" actId="1076"/>
        <pc:sldMkLst>
          <pc:docMk/>
          <pc:sldMk cId="3678385825" sldId="411"/>
        </pc:sldMkLst>
        <pc:spChg chg="mod">
          <ac:chgData name="Marco Canini" userId="f9c31d46-c3b5-4114-aea8-426b22c5f56f" providerId="ADAL" clId="{8B829EB5-D0B6-3448-BBF5-5E7E41A0AE7A}" dt="2024-11-17T14:46:40.401" v="356" actId="1076"/>
          <ac:spMkLst>
            <pc:docMk/>
            <pc:sldMk cId="3678385825" sldId="411"/>
            <ac:spMk id="3" creationId="{913E8465-B5BB-10D2-AD63-C9EA256D0C39}"/>
          </ac:spMkLst>
        </pc:spChg>
        <pc:spChg chg="mod">
          <ac:chgData name="Marco Canini" userId="f9c31d46-c3b5-4114-aea8-426b22c5f56f" providerId="ADAL" clId="{8B829EB5-D0B6-3448-BBF5-5E7E41A0AE7A}" dt="2024-11-17T14:40:41.263" v="241" actId="1038"/>
          <ac:spMkLst>
            <pc:docMk/>
            <pc:sldMk cId="3678385825" sldId="411"/>
            <ac:spMk id="21" creationId="{4400700B-054F-D50F-DABF-4B80345B29D7}"/>
          </ac:spMkLst>
        </pc:spChg>
        <pc:spChg chg="add mod">
          <ac:chgData name="Marco Canini" userId="f9c31d46-c3b5-4114-aea8-426b22c5f56f" providerId="ADAL" clId="{8B829EB5-D0B6-3448-BBF5-5E7E41A0AE7A}" dt="2024-11-17T14:48:34.402" v="413" actId="1076"/>
          <ac:spMkLst>
            <pc:docMk/>
            <pc:sldMk cId="3678385825" sldId="411"/>
            <ac:spMk id="24" creationId="{8E9B10D6-9CAE-96F5-BDF4-8C6A34DC47ED}"/>
          </ac:spMkLst>
        </pc:spChg>
        <pc:cxnChg chg="mod">
          <ac:chgData name="Marco Canini" userId="f9c31d46-c3b5-4114-aea8-426b22c5f56f" providerId="ADAL" clId="{8B829EB5-D0B6-3448-BBF5-5E7E41A0AE7A}" dt="2024-11-17T14:40:41.263" v="241" actId="1038"/>
          <ac:cxnSpMkLst>
            <pc:docMk/>
            <pc:sldMk cId="3678385825" sldId="411"/>
            <ac:cxnSpMk id="12" creationId="{0D094F4F-114D-9453-5E40-6B5E9E7EF726}"/>
          </ac:cxnSpMkLst>
        </pc:cxnChg>
      </pc:sldChg>
      <pc:sldChg chg="modSp mod">
        <pc:chgData name="Marco Canini" userId="f9c31d46-c3b5-4114-aea8-426b22c5f56f" providerId="ADAL" clId="{8B829EB5-D0B6-3448-BBF5-5E7E41A0AE7A}" dt="2024-11-17T15:50:17.824" v="551" actId="20577"/>
        <pc:sldMkLst>
          <pc:docMk/>
          <pc:sldMk cId="2388528013" sldId="418"/>
        </pc:sldMkLst>
        <pc:spChg chg="mod">
          <ac:chgData name="Marco Canini" userId="f9c31d46-c3b5-4114-aea8-426b22c5f56f" providerId="ADAL" clId="{8B829EB5-D0B6-3448-BBF5-5E7E41A0AE7A}" dt="2024-11-17T15:50:17.824" v="551" actId="20577"/>
          <ac:spMkLst>
            <pc:docMk/>
            <pc:sldMk cId="2388528013" sldId="418"/>
            <ac:spMk id="11" creationId="{7D387BE6-6745-571A-D6A4-808ECA832959}"/>
          </ac:spMkLst>
        </pc:spChg>
      </pc:sldChg>
      <pc:sldChg chg="modSp mod">
        <pc:chgData name="Marco Canini" userId="f9c31d46-c3b5-4114-aea8-426b22c5f56f" providerId="ADAL" clId="{8B829EB5-D0B6-3448-BBF5-5E7E41A0AE7A}" dt="2024-11-18T05:14:19.695" v="587" actId="20577"/>
        <pc:sldMkLst>
          <pc:docMk/>
          <pc:sldMk cId="4121371890" sldId="426"/>
        </pc:sldMkLst>
        <pc:spChg chg="mod">
          <ac:chgData name="Marco Canini" userId="f9c31d46-c3b5-4114-aea8-426b22c5f56f" providerId="ADAL" clId="{8B829EB5-D0B6-3448-BBF5-5E7E41A0AE7A}" dt="2024-11-18T05:14:19.695" v="587" actId="20577"/>
          <ac:spMkLst>
            <pc:docMk/>
            <pc:sldMk cId="4121371890" sldId="426"/>
            <ac:spMk id="2" creationId="{D50A1B9F-8F1B-2784-6381-4FE637905A2F}"/>
          </ac:spMkLst>
        </pc:spChg>
        <pc:spChg chg="mod">
          <ac:chgData name="Marco Canini" userId="f9c31d46-c3b5-4114-aea8-426b22c5f56f" providerId="ADAL" clId="{8B829EB5-D0B6-3448-BBF5-5E7E41A0AE7A}" dt="2024-11-18T05:13:45.305" v="580" actId="20577"/>
          <ac:spMkLst>
            <pc:docMk/>
            <pc:sldMk cId="4121371890" sldId="426"/>
            <ac:spMk id="3" creationId="{0C5DDDAA-6592-1181-A3BB-C8DA7CB3E2E2}"/>
          </ac:spMkLst>
        </pc:spChg>
      </pc:sldChg>
    </pc:docChg>
  </pc:docChgLst>
  <pc:docChgLst>
    <pc:chgData name="Alessandro Cornacchia" userId="de357280-c5ca-43e0-989e-faf4d593573f" providerId="ADAL" clId="{8690A47E-C583-EC44-978B-0D49D99CF54E}"/>
    <pc:docChg chg="undo custSel modSld">
      <pc:chgData name="Alessandro Cornacchia" userId="de357280-c5ca-43e0-989e-faf4d593573f" providerId="ADAL" clId="{8690A47E-C583-EC44-978B-0D49D99CF54E}" dt="2024-11-17T20:55:23.467" v="2172" actId="20577"/>
      <pc:docMkLst>
        <pc:docMk/>
      </pc:docMkLst>
      <pc:sldChg chg="modSp mod">
        <pc:chgData name="Alessandro Cornacchia" userId="de357280-c5ca-43e0-989e-faf4d593573f" providerId="ADAL" clId="{8690A47E-C583-EC44-978B-0D49D99CF54E}" dt="2024-11-17T20:55:23.467" v="2172" actId="20577"/>
        <pc:sldMkLst>
          <pc:docMk/>
          <pc:sldMk cId="4121371890" sldId="426"/>
        </pc:sldMkLst>
        <pc:spChg chg="mod">
          <ac:chgData name="Alessandro Cornacchia" userId="de357280-c5ca-43e0-989e-faf4d593573f" providerId="ADAL" clId="{8690A47E-C583-EC44-978B-0D49D99CF54E}" dt="2024-11-17T20:55:23.467" v="2172" actId="20577"/>
          <ac:spMkLst>
            <pc:docMk/>
            <pc:sldMk cId="4121371890" sldId="426"/>
            <ac:spMk id="3" creationId="{0C5DDDAA-6592-1181-A3BB-C8DA7CB3E2E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314689-2031-4349-8AF9-B039EAD067DD}" type="datetimeFigureOut">
              <a:rPr lang="en-IT" smtClean="0"/>
              <a:t>14/09/2026</a:t>
            </a:fld>
            <a:endParaRPr lang="en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57B1D4-B627-3F44-9826-30BF69F6E59F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849621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1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573121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2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935852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3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921277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4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169418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251BF-A9B9-9C6F-86BC-B8F079E1E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107D07-055D-EC45-DCD9-1C1A786678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AC54FA-864A-54B0-D10B-6012A3C031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1138B8-991E-7B7D-C1EA-87C7C3E4FD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5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6544215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6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7462924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7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6517839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0BE73-445A-270B-98E5-24A1CA8FC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A9C18C-A6D9-161A-6391-910393DCE7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974699-56E9-0A27-ACE7-6572E3DF2C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AED924-2CCE-8A32-3DCF-22E32140B7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8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9227085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B987A-AFED-478D-D8C8-8B983877F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103469-321F-C70B-6E9A-6ECF5337BE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4D1DF0-9DEE-2ADF-0347-B02C38EBD0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85A4F-4540-510A-171F-FECFBB930F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9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40600717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B0DA5-C295-172D-A865-A0CB25FB0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4B2042-781B-E538-8A93-D094EEE595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6C6B71-F862-FE50-D3C7-D4C6FB0F38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03176-DC54-296C-1036-B151124EC7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10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0148883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8863D-EB66-FE39-BBAE-CFF765AC6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2AC3AD-6717-2B0B-9730-8C230B70DF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3B02A5-A108-8331-8966-D052F36AC7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9B3870-66C8-6991-8809-CC7CE09DAF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11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4750187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D70F2-5EEB-1EF3-B2F0-E0845A082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BCA4CA-5388-47F7-864E-C0BB9295A4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AB07BD-6CEE-829F-FC5E-B0C2F13FAA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D53C59-3BD1-957A-D5DC-B0156CC407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12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6039569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13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4174461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B0777-1E50-32EB-595F-B8C26E5A0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D6BE75-5918-733B-A6DC-509831028A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238EC8-C527-CDAF-6030-CEACD6FE0A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T" i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A5A3AA-738E-CA89-C174-7E762CF480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14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9668261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15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0836411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9E0AA-AB09-0252-12FD-6C6DB9ECC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973609-ED44-20AC-1886-ED46AADE14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DF47DA-2DE2-C887-C960-EA7FAF85BF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BFFB9-73F4-0850-248D-4BF1DE35CC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16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6801559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8657E-065A-1C86-2CC9-9D329DF5E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560A99-6585-C6C1-C948-5904CDEA5D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8CA12B-B539-4995-26D0-60058548D4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254E6F-710B-DA6A-FBB5-20AAD42A59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17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2303054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18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7627822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A7772-457B-AAF5-51B1-450370468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71CE1D-9062-4AC9-69B1-75A387F348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929C76-0FE6-5A89-3136-1469D2C10E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1D29EC-ACC7-41DF-BF68-A60588906A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19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237908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7887B-73CA-05F6-B803-AFF2BF01A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984C72-7602-B776-6BD1-032C498C54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D4418E-3B9C-8B30-CF70-1EB0B82204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9BF209-F3E1-0475-69D0-E9D9578B1F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20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4447528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002F9-54B9-3D62-F930-EC1058C17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501839-E110-A1CC-D06A-E273BD3B4C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3AEBCD-669B-497A-631D-9B9728487F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B0F9E2-E719-1E11-CB0A-96446B03C6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21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951743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CCB5F-7038-96DC-815A-9F9FF9922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7A9DF8-FC79-BC16-9D68-DC01559E8F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F1A6C1-D88B-6CAD-1760-5D81FF3863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F3BB35-C308-1734-82A1-4B038CE239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22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8872026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4B498-F271-70EF-CE51-23F25A8C7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CAC1D2-8EBD-E165-5D70-4FCFEDC210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8E6954-CE68-FDF8-562E-38C99C5773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BB59BC-49B1-A146-BFCB-61E9C267A0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23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7024800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3B34A-D663-B1F4-2EE3-BC9826353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518FD7-279C-A88A-64BF-7E31D911D4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1B7F50-3856-FD9B-9743-DEE5EBA939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C05DE-F48F-FCEC-1C11-AA1A4DD06D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24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41918601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9C413-E15C-912E-CD44-26A3DC271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669219-A274-EFD5-4CE8-B029E07228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E15720-1512-FAE9-3FB3-2CA351C968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A8441-0008-75DE-F310-361F28E6C4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25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5606635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26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2779210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F1E95-C102-0EB6-536D-AE232F011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6D4A39-C36B-B66B-D302-F46B140BFE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9E72ED-F2B6-4083-A935-CF0BA2FF90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7174EA-2146-0844-8C62-7552EDF656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27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6229145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6171A-4ADD-A3B9-FF13-A47BE16E0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301AD6-4695-9C8C-E03C-FE0A831A3B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364D98-CD27-98A5-03F5-E454878D38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9A8BFB-3160-8009-94F3-2C11E11EFE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28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7807485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FA14B-DE39-E66F-011E-5CF6AF9E7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3FA200-8D3C-1449-F86F-DE2ACB55F6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0B1F22-F442-23A2-312D-5DDE41AD9C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i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0E9F2C-2EBD-6C76-5C18-DB6FF4A466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29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3168983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4E291-4685-6107-52D5-103928A6A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707A05-F52C-0CF2-0A99-312E4EBAAD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5F7462-710B-29E5-9CF6-BCC126E54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9E0F75-9EAC-7C69-270D-6DEE2DEF16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30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3218749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91DDB-559A-6E17-DE0B-52CD55146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2A2D83-3709-7C92-B28B-4380DFBD24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863A76-C570-CB6E-58BD-697DB812F0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A4B212-CB7A-4831-14C4-65648D9A40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31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29940180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6085B-7E3C-65DD-F37F-F4D7F404A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10C935-E410-9846-C079-A40F541602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2323CE-BAA6-1C95-049F-CA5EFAC040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BEC696-6C07-FE67-82C5-B3C28986D1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32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73424524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04A2E-FCB2-FA9A-8D9C-576FC828E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01EEDD-F820-045D-AEC0-56F3E04258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4D00DA-BC2F-8377-8BE6-98F8F7DBE5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394228-B333-1179-78F0-ECD31E1058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33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33603711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FBEC9-1F79-8662-6110-3AA8662F8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B509DF-F3F2-B495-C22B-35A9C35355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3C2670-73D1-EBED-4664-53F99607C7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333E64-4464-7CAF-5C0C-037E396ECE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34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7900364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35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407974929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A0B73-AB46-A1F4-8EBF-2D5507FE3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41EE33-2783-EF2F-D344-5FF79D4D9E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6B3621-C146-CD48-B06C-F929A88AAF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261EFB-ECD8-03B3-099C-170D02AD12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36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89603406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D84CD-87C3-9719-05A5-35093C926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251A91-22F4-2276-DC69-70DCE7E124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CED39A-F952-2CB6-8A41-D474F9B2E9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576B1E-BAB1-1D98-C906-500723C2D8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37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72159928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7F1F4-B46C-AAAC-BEE6-D591B0C57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22D6F6-98EB-208C-07AF-0A81EA0AE8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71E750-3D34-43FE-DB4A-9447C79921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4B0E88-B49A-3E97-446C-78509554AF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38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90867579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39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64742686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T" dirty="0"/>
              <a:t>We implemented uView in the NVIDIA Bluefield-2 IPU, and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40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38157460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0A075-E4CF-90F1-4A2B-3B9EAE5E1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9343F3-C0E4-BD6A-D208-96ABEF8CC2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D302A7-F5CC-0E96-1EB4-D82E415368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0F22E4-B5D2-B121-E67F-E4A9A73FA8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41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84310110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42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28286745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45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81772873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B7E6B-A8E5-65ED-3A26-F8075254D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505992-6E3F-90DF-A11C-D1C95DC8E1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0B32A4-ED67-CD13-ED50-DE1E8F57CC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EBF14D-9ECD-FED7-CD58-CE6C5618B9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7B1D4-B627-3F44-9826-30BF69F6E59F}" type="slidenum">
              <a:rPr lang="en-IT" smtClean="0"/>
              <a:t>46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061545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A1E33-3015-485A-A50B-1C1904EC6B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957" y="1122363"/>
            <a:ext cx="11102197" cy="2387600"/>
          </a:xfrm>
        </p:spPr>
        <p:txBody>
          <a:bodyPr anchor="b"/>
          <a:lstStyle>
            <a:lvl1pPr algn="ctr"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EE1E1-1DC0-662B-E0CA-E5AC714D84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9A0052-5630-01FE-D55D-4DADF419E1A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D7759A-639E-435C-830A-C076A2764A0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07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DB55A-5AA0-3C94-0E93-6DC13796D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2734"/>
            <a:ext cx="10515600" cy="782188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FD7805-1BCB-8ABE-9E8F-F3ED99763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891" y="1424539"/>
            <a:ext cx="11142845" cy="4858672"/>
          </a:xfrm>
        </p:spPr>
        <p:txBody>
          <a:bodyPr/>
          <a:lstStyle>
            <a:lvl1pPr>
              <a:buClr>
                <a:schemeClr val="tx1"/>
              </a:buClr>
              <a:defRPr/>
            </a:lvl1pPr>
            <a:lvl2pPr marL="817200" indent="-360000">
              <a:buClr>
                <a:schemeClr val="tx1"/>
              </a:buClr>
              <a:buFont typeface="Arial Nova" panose="020B0504020202020204" pitchFamily="34" charset="0"/>
              <a:buChar char="―"/>
              <a:defRPr/>
            </a:lvl2pPr>
            <a:lvl3pPr>
              <a:buClr>
                <a:schemeClr val="tx2">
                  <a:lumMod val="75000"/>
                  <a:lumOff val="25000"/>
                </a:schemeClr>
              </a:buClr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902A5F4-D686-56C2-766B-7FD7C93290A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C9AD31A-40CF-1882-E275-59358D6B51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5483FDAB-5D81-4323-A1D0-BBCB8F9348A8}" type="slidenum">
              <a:rPr lang="en-US" smtClean="0"/>
              <a:pPr/>
              <a:t>‹#›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015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F919D-D410-998A-8BF5-CA81EDD2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CCED09-B7F2-C61A-050B-22A19AEC36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8CEF4E0-7C70-6401-88FB-4E74017B1C9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EA38FEB-C0DB-2E4F-14F4-B71DA6994C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70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D0970-BB4F-48BF-B62B-3513B6B2E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49825-0862-E44E-3920-2D94A04314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EE8728-B85B-C456-C8FA-4458BAC91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3D85BD-CCFE-18D6-BA5E-147AFF45FD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227229-700B-8AC6-E983-DC32C06B7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72EBAD-73EC-692B-2E57-D4D5A6C9F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238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C18AF-1CCE-64B2-B745-C153B9E23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5941F2-A3EC-1610-1948-1E898C97E8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15DC57-A6B7-2B8A-6EE9-4481A00F86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BBBC0F-5B56-1C29-D571-5CB4F8231C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CBAF7D-FEFE-1EE0-AA3C-8CA171BCB6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679EEC-B176-3008-53B4-7E0C351AF9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B2948A-7732-D166-4569-F901A10F1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2AFD94-0996-CC98-8C73-1513DD25D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3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05E1F8-6A90-C35E-6226-4C29F39C3C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4FDCDF-9E6E-9174-4DF4-F92464C70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C06926-1D61-4417-88DB-59733B288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F25C09C-1DB4-0C37-5626-327D2FA9A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9853"/>
            <a:ext cx="10515600" cy="782188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03776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88C71E-07CE-0FA1-8419-850ED74D6D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7E50E6-31A4-87A1-6BBC-59AA1CA86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96EFB2-1448-8AE6-FF6B-634413365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681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41684-A631-9599-51D6-EFE07FF68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D2A3C-32DB-6228-1335-C1BB3BD2D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5744EC-C112-20A0-AFA5-55C5582931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BE5071-03C7-985F-57CC-11577E6EDC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F91DEB-B723-CE14-5751-C73FADEC4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00F7C3-8B87-9C3B-786A-3F7CEF53B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051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602D3-A7A7-4273-52BA-56962C025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9B795D-514D-6E6D-259F-7E08FAAA25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34765D-E1EB-24C6-C0E3-BCA9C34B4C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93C759-A318-B8C8-80DE-07915CA5B9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5FF262-9418-C34B-23E4-90C9A4E9B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F9814F-A035-7336-F678-D37B359C8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36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BE881-3180-A20E-87E4-FA7748B84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344C05-538A-CB6E-F2B5-F692F6065C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A7928-A7A2-E61F-2EA5-F41BB36F74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5B227F-3315-A9BF-B009-4A1B95234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F967EF-A783-82EC-D696-F2613D8D4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067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8F0F2D-1998-D9DA-504A-1010183539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0A45F3-F58C-5F01-F096-D735B1BF50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A4ADD-D252-0487-5195-1930A151C4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8F0046-A4E1-374F-F855-5195461B9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80DDA-5AEC-893C-39DE-555EB6D83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294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A1E33-3015-485A-A50B-1C1904EC6B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957" y="1122363"/>
            <a:ext cx="11102197" cy="2387600"/>
          </a:xfrm>
        </p:spPr>
        <p:txBody>
          <a:bodyPr anchor="b"/>
          <a:lstStyle>
            <a:lvl1pPr algn="ctr"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EE1E1-1DC0-662B-E0CA-E5AC714D84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9A0052-5630-01FE-D55D-4DADF419E1A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D7759A-639E-435C-830A-C076A2764A0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07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DB55A-5AA0-3C94-0E93-6DC13796D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2734"/>
            <a:ext cx="10515600" cy="782188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FD7805-1BCB-8ABE-9E8F-F3ED99763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891" y="1424539"/>
            <a:ext cx="11142845" cy="4858672"/>
          </a:xfrm>
        </p:spPr>
        <p:txBody>
          <a:bodyPr/>
          <a:lstStyle>
            <a:lvl1pPr>
              <a:buClr>
                <a:schemeClr val="tx1"/>
              </a:buClr>
              <a:defRPr/>
            </a:lvl1pPr>
            <a:lvl2pPr marL="817200" indent="-360000">
              <a:buClr>
                <a:schemeClr val="tx1"/>
              </a:buClr>
              <a:buFont typeface="Arial Nova" panose="020B0504020202020204" pitchFamily="34" charset="0"/>
              <a:buChar char="―"/>
              <a:defRPr/>
            </a:lvl2pPr>
            <a:lvl3pPr>
              <a:buClr>
                <a:schemeClr val="tx2">
                  <a:lumMod val="75000"/>
                  <a:lumOff val="25000"/>
                </a:schemeClr>
              </a:buClr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902A5F4-D686-56C2-766B-7FD7C93290A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C9AD31A-40CF-1882-E275-59358D6B51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5483FDAB-5D81-4323-A1D0-BBCB8F9348A8}" type="slidenum">
              <a:rPr lang="en-US" smtClean="0"/>
              <a:pPr/>
              <a:t>‹#›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0157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F919D-D410-998A-8BF5-CA81EDD2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CCED09-B7F2-C61A-050B-22A19AEC36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8CEF4E0-7C70-6401-88FB-4E74017B1C9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EA38FEB-C0DB-2E4F-14F4-B71DA6994C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70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D0970-BB4F-48BF-B62B-3513B6B2E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49825-0862-E44E-3920-2D94A04314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EE8728-B85B-C456-C8FA-4458BAC91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3D85BD-CCFE-18D6-BA5E-147AFF45FD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227229-700B-8AC6-E983-DC32C06B7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72EBAD-73EC-692B-2E57-D4D5A6C9F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2381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C18AF-1CCE-64B2-B745-C153B9E23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5941F2-A3EC-1610-1948-1E898C97E8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15DC57-A6B7-2B8A-6EE9-4481A00F86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BBBC0F-5B56-1C29-D571-5CB4F8231C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CBAF7D-FEFE-1EE0-AA3C-8CA171BCB6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679EEC-B176-3008-53B4-7E0C351AF9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B2948A-7732-D166-4569-F901A10F1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2AFD94-0996-CC98-8C73-1513DD25D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137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05E1F8-6A90-C35E-6226-4C29F39C3C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4FDCDF-9E6E-9174-4DF4-F92464C70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C06926-1D61-4417-88DB-59733B288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F25C09C-1DB4-0C37-5626-327D2FA9A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9853"/>
            <a:ext cx="10515600" cy="782188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037761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88C71E-07CE-0FA1-8419-850ED74D6D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7E50E6-31A4-87A1-6BBC-59AA1CA86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96EFB2-1448-8AE6-FF6B-634413365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6812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41684-A631-9599-51D6-EFE07FF68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D2A3C-32DB-6228-1335-C1BB3BD2D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5744EC-C112-20A0-AFA5-55C5582931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BE5071-03C7-985F-57CC-11577E6EDC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F91DEB-B723-CE14-5751-C73FADEC4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00F7C3-8B87-9C3B-786A-3F7CEF53B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0517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602D3-A7A7-4273-52BA-56962C025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9B795D-514D-6E6D-259F-7E08FAAA25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34765D-E1EB-24C6-C0E3-BCA9C34B4C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93C759-A318-B8C8-80DE-07915CA5B9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5FF262-9418-C34B-23E4-90C9A4E9B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F9814F-A035-7336-F678-D37B359C8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366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BE881-3180-A20E-87E4-FA7748B84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344C05-538A-CB6E-F2B5-F692F6065C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A7928-A7A2-E61F-2EA5-F41BB36F74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5B227F-3315-A9BF-B009-4A1B95234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F967EF-A783-82EC-D696-F2613D8D4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0671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8F0F2D-1998-D9DA-504A-1010183539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0A45F3-F58C-5F01-F096-D735B1BF50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A4ADD-D252-0487-5195-1930A151C4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8F0046-A4E1-374F-F855-5195461B9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80DDA-5AEC-893C-39DE-555EB6D83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294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405A73-D103-9458-4595-5BBD03257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97A9BB-51C7-CC21-F48B-626DA78C3B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E6E5E-07E4-907D-AB30-241EBE872F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44542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DD22E-52F9-DA67-19CE-CA86E39E67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81536" y="64294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5483FDAB-5D81-4323-A1D0-BBCB8F9348A8}" type="slidenum">
              <a:rPr lang="en-US" smtClean="0"/>
              <a:pPr/>
              <a:t>‹#›</a:t>
            </a:fld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517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405A73-D103-9458-4595-5BBD03257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97A9BB-51C7-CC21-F48B-626DA78C3B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E6E5E-07E4-907D-AB30-241EBE872F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44542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DD22E-52F9-DA67-19CE-CA86E39E67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81536" y="64294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5483FDAB-5D81-4323-A1D0-BBCB8F9348A8}" type="slidenum">
              <a:rPr lang="en-US" smtClean="0"/>
              <a:pPr/>
              <a:t>‹#›</a:t>
            </a:fld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517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7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4.png"/><Relationship Id="rId5" Type="http://schemas.openxmlformats.org/officeDocument/2006/relationships/image" Target="../media/image6.png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svg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29.sv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3" Type="http://schemas.openxmlformats.org/officeDocument/2006/relationships/image" Target="../media/image33.png"/><Relationship Id="rId21" Type="http://schemas.openxmlformats.org/officeDocument/2006/relationships/image" Target="../media/image52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notesSlide" Target="../notesSlides/notesSlide34.xml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24" Type="http://schemas.openxmlformats.org/officeDocument/2006/relationships/image" Target="../media/image55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23" Type="http://schemas.openxmlformats.org/officeDocument/2006/relationships/image" Target="../media/image54.png"/><Relationship Id="rId10" Type="http://schemas.openxmlformats.org/officeDocument/2006/relationships/image" Target="../media/image41.png"/><Relationship Id="rId19" Type="http://schemas.openxmlformats.org/officeDocument/2006/relationships/image" Target="../media/image50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Relationship Id="rId22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e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sv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.jpeg"/><Relationship Id="rId4" Type="http://schemas.openxmlformats.org/officeDocument/2006/relationships/hyperlink" Target="https://github.com/sands-lab/uvie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325F4-D84B-9E8C-5E43-3DF951EA53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957" y="1011638"/>
            <a:ext cx="11102197" cy="23876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400" b="1" dirty="0"/>
              <a:t>Observability is Eating Your Cores:</a:t>
            </a:r>
            <a:br>
              <a:rPr lang="en-US" sz="4400" b="1" dirty="0"/>
            </a:br>
            <a:r>
              <a:rPr lang="en-US" sz="4400" dirty="0"/>
              <a:t>Fine-Grained Analysis of Microservice Metrics with IPU-hosted Sketches</a:t>
            </a:r>
            <a:endParaRPr lang="en-IT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71D9A3-6046-8B6D-B73A-6A292BC0B6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9089" y="5679289"/>
            <a:ext cx="11021933" cy="581817"/>
          </a:xfrm>
        </p:spPr>
        <p:txBody>
          <a:bodyPr>
            <a:normAutofit/>
          </a:bodyPr>
          <a:lstStyle/>
          <a:p>
            <a:r>
              <a:rPr lang="en-IT" sz="2000" u="sng" dirty="0"/>
              <a:t>Alessandro Cornacchia</a:t>
            </a:r>
            <a:r>
              <a:rPr lang="en-US" sz="2000" dirty="0"/>
              <a:t>, Theophilus A. Benson, Muhammad Bilal, </a:t>
            </a:r>
            <a:r>
              <a:rPr lang="en-IT" sz="2000" dirty="0"/>
              <a:t>Marco Canini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F5BD53-72EB-BD5F-B1B2-89492F3441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t>1</a:t>
            </a:fld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7F3BB46-961A-0D02-2476-27938C9570D4}"/>
              </a:ext>
            </a:extLst>
          </p:cNvPr>
          <p:cNvGrpSpPr/>
          <p:nvPr/>
        </p:nvGrpSpPr>
        <p:grpSpPr>
          <a:xfrm>
            <a:off x="4033917" y="3714897"/>
            <a:ext cx="4124167" cy="1670455"/>
            <a:chOff x="4251888" y="3277575"/>
            <a:chExt cx="4124167" cy="1670455"/>
          </a:xfrm>
        </p:grpSpPr>
        <p:pic>
          <p:nvPicPr>
            <p:cNvPr id="8" name="Picture 2" descr="KAUST signs Read &amp; Publish agreement with Royal Society of ...">
              <a:extLst>
                <a:ext uri="{FF2B5EF4-FFF2-40B4-BE49-F238E27FC236}">
                  <a16:creationId xmlns:a16="http://schemas.microsoft.com/office/drawing/2014/main" id="{34401A91-155A-9FAE-2CCD-7D1BF28B5E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1888" y="3422069"/>
              <a:ext cx="1736439" cy="13023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C30BE1F-FF98-6426-81EC-2B6603263F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5600" y="3277575"/>
              <a:ext cx="1670455" cy="1670455"/>
            </a:xfrm>
            <a:prstGeom prst="rect">
              <a:avLst/>
            </a:prstGeom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5CCC6486-E814-8739-CB79-935A4930D8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5548" y="0"/>
            <a:ext cx="2743200" cy="87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459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B5350-648D-0A7D-3343-66149BA04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DA481-A912-5574-823D-D74C10EE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Monolithic app </a:t>
            </a:r>
            <a:r>
              <a:rPr lang="en-IT" dirty="0">
                <a:sym typeface="Wingdings" pitchFamily="2" charset="2"/>
              </a:rPr>
              <a:t> Microservice app</a:t>
            </a:r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504E15-D69B-57D9-16CE-6243068F84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2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2087" name="Picture 2086" descr="Netflix - App su Google Play">
            <a:extLst>
              <a:ext uri="{FF2B5EF4-FFF2-40B4-BE49-F238E27FC236}">
                <a16:creationId xmlns:a16="http://schemas.microsoft.com/office/drawing/2014/main" id="{D8031D56-67BE-F3A9-6E32-D51D1190A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" t="300" r="36201" b="49670"/>
          <a:stretch>
            <a:fillRect/>
          </a:stretch>
        </p:blipFill>
        <p:spPr bwMode="auto">
          <a:xfrm>
            <a:off x="1360970" y="1950204"/>
            <a:ext cx="2261288" cy="1780806"/>
          </a:xfrm>
          <a:custGeom>
            <a:avLst/>
            <a:gdLst>
              <a:gd name="csX0" fmla="*/ 0 w 2261288"/>
              <a:gd name="csY0" fmla="*/ 0 h 1780806"/>
              <a:gd name="csX1" fmla="*/ 1779374 w 2261288"/>
              <a:gd name="csY1" fmla="*/ 0 h 1780806"/>
              <a:gd name="csX2" fmla="*/ 1779374 w 2261288"/>
              <a:gd name="csY2" fmla="*/ 639102 h 1780806"/>
              <a:gd name="csX3" fmla="*/ 1823540 w 2261288"/>
              <a:gd name="csY3" fmla="*/ 616486 h 1780806"/>
              <a:gd name="csX4" fmla="*/ 1946190 w 2261288"/>
              <a:gd name="csY4" fmla="*/ 593124 h 1780806"/>
              <a:gd name="csX5" fmla="*/ 2261288 w 2261288"/>
              <a:gd name="csY5" fmla="*/ 890403 h 1780806"/>
              <a:gd name="csX6" fmla="*/ 1946190 w 2261288"/>
              <a:gd name="csY6" fmla="*/ 1187682 h 1780806"/>
              <a:gd name="csX7" fmla="*/ 1823540 w 2261288"/>
              <a:gd name="csY7" fmla="*/ 1164321 h 1780806"/>
              <a:gd name="csX8" fmla="*/ 1779374 w 2261288"/>
              <a:gd name="csY8" fmla="*/ 1141704 h 1780806"/>
              <a:gd name="csX9" fmla="*/ 1779374 w 2261288"/>
              <a:gd name="csY9" fmla="*/ 1780806 h 1780806"/>
              <a:gd name="csX10" fmla="*/ 1148532 w 2261288"/>
              <a:gd name="csY10" fmla="*/ 1780806 h 1780806"/>
              <a:gd name="csX11" fmla="*/ 1172328 w 2261288"/>
              <a:gd name="csY11" fmla="*/ 1736357 h 1780806"/>
              <a:gd name="csX12" fmla="*/ 1196533 w 2261288"/>
              <a:gd name="csY12" fmla="*/ 1614804 h 1780806"/>
              <a:gd name="csX13" fmla="*/ 888524 w 2261288"/>
              <a:gd name="csY13" fmla="*/ 1302525 h 1780806"/>
              <a:gd name="csX14" fmla="*/ 580515 w 2261288"/>
              <a:gd name="csY14" fmla="*/ 1614804 h 1780806"/>
              <a:gd name="csX15" fmla="*/ 604720 w 2261288"/>
              <a:gd name="csY15" fmla="*/ 1736357 h 1780806"/>
              <a:gd name="csX16" fmla="*/ 628516 w 2261288"/>
              <a:gd name="csY16" fmla="*/ 1780806 h 1780806"/>
              <a:gd name="csX17" fmla="*/ 0 w 2261288"/>
              <a:gd name="csY17" fmla="*/ 1780806 h 17808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261288" h="1780806">
                <a:moveTo>
                  <a:pt x="0" y="0"/>
                </a:moveTo>
                <a:lnTo>
                  <a:pt x="1779374" y="0"/>
                </a:lnTo>
                <a:lnTo>
                  <a:pt x="1779374" y="639102"/>
                </a:lnTo>
                <a:lnTo>
                  <a:pt x="1823540" y="616486"/>
                </a:lnTo>
                <a:cubicBezTo>
                  <a:pt x="1861237" y="601443"/>
                  <a:pt x="1902684" y="593124"/>
                  <a:pt x="1946190" y="593124"/>
                </a:cubicBezTo>
                <a:cubicBezTo>
                  <a:pt x="2120214" y="593124"/>
                  <a:pt x="2261288" y="726220"/>
                  <a:pt x="2261288" y="890403"/>
                </a:cubicBezTo>
                <a:cubicBezTo>
                  <a:pt x="2261288" y="1054586"/>
                  <a:pt x="2120214" y="1187682"/>
                  <a:pt x="1946190" y="1187682"/>
                </a:cubicBezTo>
                <a:cubicBezTo>
                  <a:pt x="1902684" y="1187682"/>
                  <a:pt x="1861237" y="1179364"/>
                  <a:pt x="1823540" y="1164321"/>
                </a:cubicBezTo>
                <a:lnTo>
                  <a:pt x="1779374" y="1141704"/>
                </a:lnTo>
                <a:lnTo>
                  <a:pt x="1779374" y="1780806"/>
                </a:lnTo>
                <a:lnTo>
                  <a:pt x="1148532" y="1780806"/>
                </a:lnTo>
                <a:lnTo>
                  <a:pt x="1172328" y="1736357"/>
                </a:lnTo>
                <a:cubicBezTo>
                  <a:pt x="1187915" y="1698997"/>
                  <a:pt x="1196533" y="1657921"/>
                  <a:pt x="1196533" y="1614804"/>
                </a:cubicBezTo>
                <a:cubicBezTo>
                  <a:pt x="1196533" y="1442337"/>
                  <a:pt x="1058633" y="1302525"/>
                  <a:pt x="888524" y="1302525"/>
                </a:cubicBezTo>
                <a:cubicBezTo>
                  <a:pt x="718415" y="1302525"/>
                  <a:pt x="580515" y="1442337"/>
                  <a:pt x="580515" y="1614804"/>
                </a:cubicBezTo>
                <a:cubicBezTo>
                  <a:pt x="580515" y="1657921"/>
                  <a:pt x="589134" y="1698997"/>
                  <a:pt x="604720" y="1736357"/>
                </a:cubicBezTo>
                <a:lnTo>
                  <a:pt x="628516" y="1780806"/>
                </a:lnTo>
                <a:lnTo>
                  <a:pt x="0" y="1780806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9" name="Picture 2088" descr="Netflix - App su Google Play">
            <a:extLst>
              <a:ext uri="{FF2B5EF4-FFF2-40B4-BE49-F238E27FC236}">
                <a16:creationId xmlns:a16="http://schemas.microsoft.com/office/drawing/2014/main" id="{40032C94-0836-9091-506E-35B903813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46" t="330" r="124" b="36141"/>
          <a:stretch>
            <a:fillRect/>
          </a:stretch>
        </p:blipFill>
        <p:spPr bwMode="auto">
          <a:xfrm>
            <a:off x="3148670" y="1950205"/>
            <a:ext cx="1780806" cy="2261288"/>
          </a:xfrm>
          <a:custGeom>
            <a:avLst/>
            <a:gdLst>
              <a:gd name="csX0" fmla="*/ 0 w 1780806"/>
              <a:gd name="csY0" fmla="*/ 0 h 2261288"/>
              <a:gd name="csX1" fmla="*/ 1780806 w 1780806"/>
              <a:gd name="csY1" fmla="*/ 0 h 2261288"/>
              <a:gd name="csX2" fmla="*/ 1780806 w 1780806"/>
              <a:gd name="csY2" fmla="*/ 1779374 h 2261288"/>
              <a:gd name="csX3" fmla="*/ 1141704 w 1780806"/>
              <a:gd name="csY3" fmla="*/ 1779374 h 2261288"/>
              <a:gd name="csX4" fmla="*/ 1164320 w 1780806"/>
              <a:gd name="csY4" fmla="*/ 1823540 h 2261288"/>
              <a:gd name="csX5" fmla="*/ 1187682 w 1780806"/>
              <a:gd name="csY5" fmla="*/ 1946190 h 2261288"/>
              <a:gd name="csX6" fmla="*/ 890403 w 1780806"/>
              <a:gd name="csY6" fmla="*/ 2261288 h 2261288"/>
              <a:gd name="csX7" fmla="*/ 593124 w 1780806"/>
              <a:gd name="csY7" fmla="*/ 1946190 h 2261288"/>
              <a:gd name="csX8" fmla="*/ 616485 w 1780806"/>
              <a:gd name="csY8" fmla="*/ 1823540 h 2261288"/>
              <a:gd name="csX9" fmla="*/ 639102 w 1780806"/>
              <a:gd name="csY9" fmla="*/ 1779374 h 2261288"/>
              <a:gd name="csX10" fmla="*/ 0 w 1780806"/>
              <a:gd name="csY10" fmla="*/ 1779374 h 2261288"/>
              <a:gd name="csX11" fmla="*/ 0 w 1780806"/>
              <a:gd name="csY11" fmla="*/ 1148532 h 2261288"/>
              <a:gd name="csX12" fmla="*/ 44449 w 1780806"/>
              <a:gd name="csY12" fmla="*/ 1172328 h 2261288"/>
              <a:gd name="csX13" fmla="*/ 166002 w 1780806"/>
              <a:gd name="csY13" fmla="*/ 1196533 h 2261288"/>
              <a:gd name="csX14" fmla="*/ 478281 w 1780806"/>
              <a:gd name="csY14" fmla="*/ 888524 h 2261288"/>
              <a:gd name="csX15" fmla="*/ 166002 w 1780806"/>
              <a:gd name="csY15" fmla="*/ 580515 h 2261288"/>
              <a:gd name="csX16" fmla="*/ 44449 w 1780806"/>
              <a:gd name="csY16" fmla="*/ 604720 h 2261288"/>
              <a:gd name="csX17" fmla="*/ 0 w 1780806"/>
              <a:gd name="csY17" fmla="*/ 628516 h 2261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780806" h="2261288">
                <a:moveTo>
                  <a:pt x="0" y="0"/>
                </a:moveTo>
                <a:lnTo>
                  <a:pt x="1780806" y="0"/>
                </a:lnTo>
                <a:lnTo>
                  <a:pt x="1780806" y="1779374"/>
                </a:lnTo>
                <a:lnTo>
                  <a:pt x="1141704" y="1779374"/>
                </a:lnTo>
                <a:lnTo>
                  <a:pt x="1164320" y="1823540"/>
                </a:lnTo>
                <a:cubicBezTo>
                  <a:pt x="1179363" y="1861237"/>
                  <a:pt x="1187682" y="1902684"/>
                  <a:pt x="1187682" y="1946190"/>
                </a:cubicBezTo>
                <a:cubicBezTo>
                  <a:pt x="1187682" y="2120214"/>
                  <a:pt x="1054586" y="2261288"/>
                  <a:pt x="890403" y="2261288"/>
                </a:cubicBezTo>
                <a:cubicBezTo>
                  <a:pt x="726220" y="2261288"/>
                  <a:pt x="593124" y="2120214"/>
                  <a:pt x="593124" y="1946190"/>
                </a:cubicBezTo>
                <a:cubicBezTo>
                  <a:pt x="593124" y="1902684"/>
                  <a:pt x="601442" y="1861237"/>
                  <a:pt x="616485" y="1823540"/>
                </a:cubicBezTo>
                <a:lnTo>
                  <a:pt x="639102" y="1779374"/>
                </a:lnTo>
                <a:lnTo>
                  <a:pt x="0" y="1779374"/>
                </a:lnTo>
                <a:lnTo>
                  <a:pt x="0" y="1148532"/>
                </a:lnTo>
                <a:lnTo>
                  <a:pt x="44449" y="1172328"/>
                </a:lnTo>
                <a:cubicBezTo>
                  <a:pt x="81809" y="1187915"/>
                  <a:pt x="122885" y="1196533"/>
                  <a:pt x="166002" y="1196533"/>
                </a:cubicBezTo>
                <a:cubicBezTo>
                  <a:pt x="338469" y="1196533"/>
                  <a:pt x="478281" y="1058633"/>
                  <a:pt x="478281" y="888524"/>
                </a:cubicBezTo>
                <a:cubicBezTo>
                  <a:pt x="478281" y="718415"/>
                  <a:pt x="338469" y="580515"/>
                  <a:pt x="166002" y="580515"/>
                </a:cubicBezTo>
                <a:cubicBezTo>
                  <a:pt x="122885" y="580515"/>
                  <a:pt x="81809" y="589134"/>
                  <a:pt x="44449" y="604720"/>
                </a:cubicBezTo>
                <a:lnTo>
                  <a:pt x="0" y="628516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8" name="Picture 2097" descr="Netflix - App su Google Play">
            <a:extLst>
              <a:ext uri="{FF2B5EF4-FFF2-40B4-BE49-F238E27FC236}">
                <a16:creationId xmlns:a16="http://schemas.microsoft.com/office/drawing/2014/main" id="{42C00A7E-869E-915C-5CAE-334F365E2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" t="36231" r="49730" b="241"/>
          <a:stretch>
            <a:fillRect/>
          </a:stretch>
        </p:blipFill>
        <p:spPr bwMode="auto">
          <a:xfrm>
            <a:off x="1357636" y="3248400"/>
            <a:ext cx="1780806" cy="2261288"/>
          </a:xfrm>
          <a:custGeom>
            <a:avLst/>
            <a:gdLst>
              <a:gd name="csX0" fmla="*/ 890403 w 1780806"/>
              <a:gd name="csY0" fmla="*/ 0 h 2261288"/>
              <a:gd name="csX1" fmla="*/ 1187682 w 1780806"/>
              <a:gd name="csY1" fmla="*/ 315098 h 2261288"/>
              <a:gd name="csX2" fmla="*/ 1164321 w 1780806"/>
              <a:gd name="csY2" fmla="*/ 437748 h 2261288"/>
              <a:gd name="csX3" fmla="*/ 1141704 w 1780806"/>
              <a:gd name="csY3" fmla="*/ 481914 h 2261288"/>
              <a:gd name="csX4" fmla="*/ 1780806 w 1780806"/>
              <a:gd name="csY4" fmla="*/ 481914 h 2261288"/>
              <a:gd name="csX5" fmla="*/ 1780806 w 1780806"/>
              <a:gd name="csY5" fmla="*/ 1112756 h 2261288"/>
              <a:gd name="csX6" fmla="*/ 1736357 w 1780806"/>
              <a:gd name="csY6" fmla="*/ 1088960 h 2261288"/>
              <a:gd name="csX7" fmla="*/ 1614804 w 1780806"/>
              <a:gd name="csY7" fmla="*/ 1064755 h 2261288"/>
              <a:gd name="csX8" fmla="*/ 1302525 w 1780806"/>
              <a:gd name="csY8" fmla="*/ 1372764 h 2261288"/>
              <a:gd name="csX9" fmla="*/ 1614804 w 1780806"/>
              <a:gd name="csY9" fmla="*/ 1680773 h 2261288"/>
              <a:gd name="csX10" fmla="*/ 1736357 w 1780806"/>
              <a:gd name="csY10" fmla="*/ 1656568 h 2261288"/>
              <a:gd name="csX11" fmla="*/ 1780806 w 1780806"/>
              <a:gd name="csY11" fmla="*/ 1632772 h 2261288"/>
              <a:gd name="csX12" fmla="*/ 1780806 w 1780806"/>
              <a:gd name="csY12" fmla="*/ 2261288 h 2261288"/>
              <a:gd name="csX13" fmla="*/ 0 w 1780806"/>
              <a:gd name="csY13" fmla="*/ 2261288 h 2261288"/>
              <a:gd name="csX14" fmla="*/ 0 w 1780806"/>
              <a:gd name="csY14" fmla="*/ 481914 h 2261288"/>
              <a:gd name="csX15" fmla="*/ 639102 w 1780806"/>
              <a:gd name="csY15" fmla="*/ 481914 h 2261288"/>
              <a:gd name="csX16" fmla="*/ 616486 w 1780806"/>
              <a:gd name="csY16" fmla="*/ 437748 h 2261288"/>
              <a:gd name="csX17" fmla="*/ 593124 w 1780806"/>
              <a:gd name="csY17" fmla="*/ 315098 h 2261288"/>
              <a:gd name="csX18" fmla="*/ 890403 w 1780806"/>
              <a:gd name="csY18" fmla="*/ 0 h 2261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780806" h="2261288">
                <a:moveTo>
                  <a:pt x="890403" y="0"/>
                </a:moveTo>
                <a:cubicBezTo>
                  <a:pt x="1054586" y="0"/>
                  <a:pt x="1187682" y="141074"/>
                  <a:pt x="1187682" y="315098"/>
                </a:cubicBezTo>
                <a:cubicBezTo>
                  <a:pt x="1187682" y="358604"/>
                  <a:pt x="1179364" y="400051"/>
                  <a:pt x="1164321" y="437748"/>
                </a:cubicBezTo>
                <a:lnTo>
                  <a:pt x="1141704" y="481914"/>
                </a:lnTo>
                <a:lnTo>
                  <a:pt x="1780806" y="481914"/>
                </a:lnTo>
                <a:lnTo>
                  <a:pt x="1780806" y="1112756"/>
                </a:lnTo>
                <a:lnTo>
                  <a:pt x="1736357" y="1088960"/>
                </a:lnTo>
                <a:cubicBezTo>
                  <a:pt x="1698997" y="1073373"/>
                  <a:pt x="1657921" y="1064755"/>
                  <a:pt x="1614804" y="1064755"/>
                </a:cubicBezTo>
                <a:cubicBezTo>
                  <a:pt x="1442337" y="1064755"/>
                  <a:pt x="1302525" y="1202655"/>
                  <a:pt x="1302525" y="1372764"/>
                </a:cubicBezTo>
                <a:cubicBezTo>
                  <a:pt x="1302525" y="1542873"/>
                  <a:pt x="1442337" y="1680773"/>
                  <a:pt x="1614804" y="1680773"/>
                </a:cubicBezTo>
                <a:cubicBezTo>
                  <a:pt x="1657921" y="1680773"/>
                  <a:pt x="1698997" y="1672154"/>
                  <a:pt x="1736357" y="1656568"/>
                </a:cubicBezTo>
                <a:lnTo>
                  <a:pt x="1780806" y="1632772"/>
                </a:lnTo>
                <a:lnTo>
                  <a:pt x="1780806" y="2261288"/>
                </a:lnTo>
                <a:lnTo>
                  <a:pt x="0" y="2261288"/>
                </a:lnTo>
                <a:lnTo>
                  <a:pt x="0" y="481914"/>
                </a:lnTo>
                <a:lnTo>
                  <a:pt x="639102" y="481914"/>
                </a:lnTo>
                <a:lnTo>
                  <a:pt x="616486" y="437748"/>
                </a:lnTo>
                <a:cubicBezTo>
                  <a:pt x="601443" y="400051"/>
                  <a:pt x="593124" y="358604"/>
                  <a:pt x="593124" y="315098"/>
                </a:cubicBezTo>
                <a:cubicBezTo>
                  <a:pt x="593124" y="141074"/>
                  <a:pt x="726220" y="0"/>
                  <a:pt x="890403" y="0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9" name="Picture 2098" descr="Netflix - App su Google Play">
            <a:extLst>
              <a:ext uri="{FF2B5EF4-FFF2-40B4-BE49-F238E27FC236}">
                <a16:creationId xmlns:a16="http://schemas.microsoft.com/office/drawing/2014/main" id="{C9DEEADA-7905-DE50-D1D7-26A15C995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85" t="49700" r="86" b="270"/>
          <a:stretch>
            <a:fillRect/>
          </a:stretch>
        </p:blipFill>
        <p:spPr bwMode="auto">
          <a:xfrm>
            <a:off x="2666019" y="3733950"/>
            <a:ext cx="2261288" cy="1780806"/>
          </a:xfrm>
          <a:custGeom>
            <a:avLst/>
            <a:gdLst>
              <a:gd name="csX0" fmla="*/ 481914 w 2261288"/>
              <a:gd name="csY0" fmla="*/ 0 h 1780806"/>
              <a:gd name="csX1" fmla="*/ 1112756 w 2261288"/>
              <a:gd name="csY1" fmla="*/ 0 h 1780806"/>
              <a:gd name="csX2" fmla="*/ 1088960 w 2261288"/>
              <a:gd name="csY2" fmla="*/ 44449 h 1780806"/>
              <a:gd name="csX3" fmla="*/ 1064755 w 2261288"/>
              <a:gd name="csY3" fmla="*/ 166002 h 1780806"/>
              <a:gd name="csX4" fmla="*/ 1372764 w 2261288"/>
              <a:gd name="csY4" fmla="*/ 478281 h 1780806"/>
              <a:gd name="csX5" fmla="*/ 1680773 w 2261288"/>
              <a:gd name="csY5" fmla="*/ 166002 h 1780806"/>
              <a:gd name="csX6" fmla="*/ 1656568 w 2261288"/>
              <a:gd name="csY6" fmla="*/ 44449 h 1780806"/>
              <a:gd name="csX7" fmla="*/ 1632772 w 2261288"/>
              <a:gd name="csY7" fmla="*/ 0 h 1780806"/>
              <a:gd name="csX8" fmla="*/ 2261288 w 2261288"/>
              <a:gd name="csY8" fmla="*/ 0 h 1780806"/>
              <a:gd name="csX9" fmla="*/ 2261288 w 2261288"/>
              <a:gd name="csY9" fmla="*/ 1780806 h 1780806"/>
              <a:gd name="csX10" fmla="*/ 481914 w 2261288"/>
              <a:gd name="csY10" fmla="*/ 1780806 h 1780806"/>
              <a:gd name="csX11" fmla="*/ 481914 w 2261288"/>
              <a:gd name="csY11" fmla="*/ 1141704 h 1780806"/>
              <a:gd name="csX12" fmla="*/ 437748 w 2261288"/>
              <a:gd name="csY12" fmla="*/ 1164320 h 1780806"/>
              <a:gd name="csX13" fmla="*/ 315098 w 2261288"/>
              <a:gd name="csY13" fmla="*/ 1187682 h 1780806"/>
              <a:gd name="csX14" fmla="*/ 0 w 2261288"/>
              <a:gd name="csY14" fmla="*/ 890403 h 1780806"/>
              <a:gd name="csX15" fmla="*/ 315098 w 2261288"/>
              <a:gd name="csY15" fmla="*/ 593124 h 1780806"/>
              <a:gd name="csX16" fmla="*/ 437748 w 2261288"/>
              <a:gd name="csY16" fmla="*/ 616485 h 1780806"/>
              <a:gd name="csX17" fmla="*/ 481914 w 2261288"/>
              <a:gd name="csY17" fmla="*/ 639102 h 17808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261288" h="1780806">
                <a:moveTo>
                  <a:pt x="481914" y="0"/>
                </a:moveTo>
                <a:lnTo>
                  <a:pt x="1112756" y="0"/>
                </a:lnTo>
                <a:lnTo>
                  <a:pt x="1088960" y="44449"/>
                </a:lnTo>
                <a:cubicBezTo>
                  <a:pt x="1073373" y="81809"/>
                  <a:pt x="1064755" y="122885"/>
                  <a:pt x="1064755" y="166002"/>
                </a:cubicBezTo>
                <a:cubicBezTo>
                  <a:pt x="1064755" y="338469"/>
                  <a:pt x="1202655" y="478281"/>
                  <a:pt x="1372764" y="478281"/>
                </a:cubicBezTo>
                <a:cubicBezTo>
                  <a:pt x="1542873" y="478281"/>
                  <a:pt x="1680773" y="338469"/>
                  <a:pt x="1680773" y="166002"/>
                </a:cubicBezTo>
                <a:cubicBezTo>
                  <a:pt x="1680773" y="122885"/>
                  <a:pt x="1672154" y="81809"/>
                  <a:pt x="1656568" y="44449"/>
                </a:cubicBezTo>
                <a:lnTo>
                  <a:pt x="1632772" y="0"/>
                </a:lnTo>
                <a:lnTo>
                  <a:pt x="2261288" y="0"/>
                </a:lnTo>
                <a:lnTo>
                  <a:pt x="2261288" y="1780806"/>
                </a:lnTo>
                <a:lnTo>
                  <a:pt x="481914" y="1780806"/>
                </a:lnTo>
                <a:lnTo>
                  <a:pt x="481914" y="1141704"/>
                </a:lnTo>
                <a:lnTo>
                  <a:pt x="437748" y="1164320"/>
                </a:lnTo>
                <a:cubicBezTo>
                  <a:pt x="400051" y="1179363"/>
                  <a:pt x="358604" y="1187682"/>
                  <a:pt x="315098" y="1187682"/>
                </a:cubicBezTo>
                <a:cubicBezTo>
                  <a:pt x="141074" y="1187682"/>
                  <a:pt x="0" y="1054586"/>
                  <a:pt x="0" y="890403"/>
                </a:cubicBezTo>
                <a:cubicBezTo>
                  <a:pt x="0" y="726220"/>
                  <a:pt x="141074" y="593124"/>
                  <a:pt x="315098" y="593124"/>
                </a:cubicBezTo>
                <a:cubicBezTo>
                  <a:pt x="358604" y="593124"/>
                  <a:pt x="400051" y="601442"/>
                  <a:pt x="437748" y="616485"/>
                </a:cubicBezTo>
                <a:lnTo>
                  <a:pt x="481914" y="639102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Netflix - App su Google Play">
            <a:extLst>
              <a:ext uri="{FF2B5EF4-FFF2-40B4-BE49-F238E27FC236}">
                <a16:creationId xmlns:a16="http://schemas.microsoft.com/office/drawing/2014/main" id="{8985ADA6-A403-A85D-C421-3310EF93D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" t="300" r="36201" b="49670"/>
          <a:stretch>
            <a:fillRect/>
          </a:stretch>
        </p:blipFill>
        <p:spPr bwMode="auto">
          <a:xfrm>
            <a:off x="7336578" y="2404652"/>
            <a:ext cx="1322086" cy="1041167"/>
          </a:xfrm>
          <a:custGeom>
            <a:avLst/>
            <a:gdLst>
              <a:gd name="csX0" fmla="*/ 0 w 2261288"/>
              <a:gd name="csY0" fmla="*/ 0 h 1780806"/>
              <a:gd name="csX1" fmla="*/ 1779374 w 2261288"/>
              <a:gd name="csY1" fmla="*/ 0 h 1780806"/>
              <a:gd name="csX2" fmla="*/ 1779374 w 2261288"/>
              <a:gd name="csY2" fmla="*/ 639102 h 1780806"/>
              <a:gd name="csX3" fmla="*/ 1823540 w 2261288"/>
              <a:gd name="csY3" fmla="*/ 616486 h 1780806"/>
              <a:gd name="csX4" fmla="*/ 1946190 w 2261288"/>
              <a:gd name="csY4" fmla="*/ 593124 h 1780806"/>
              <a:gd name="csX5" fmla="*/ 2261288 w 2261288"/>
              <a:gd name="csY5" fmla="*/ 890403 h 1780806"/>
              <a:gd name="csX6" fmla="*/ 1946190 w 2261288"/>
              <a:gd name="csY6" fmla="*/ 1187682 h 1780806"/>
              <a:gd name="csX7" fmla="*/ 1823540 w 2261288"/>
              <a:gd name="csY7" fmla="*/ 1164321 h 1780806"/>
              <a:gd name="csX8" fmla="*/ 1779374 w 2261288"/>
              <a:gd name="csY8" fmla="*/ 1141704 h 1780806"/>
              <a:gd name="csX9" fmla="*/ 1779374 w 2261288"/>
              <a:gd name="csY9" fmla="*/ 1780806 h 1780806"/>
              <a:gd name="csX10" fmla="*/ 1148532 w 2261288"/>
              <a:gd name="csY10" fmla="*/ 1780806 h 1780806"/>
              <a:gd name="csX11" fmla="*/ 1172328 w 2261288"/>
              <a:gd name="csY11" fmla="*/ 1736357 h 1780806"/>
              <a:gd name="csX12" fmla="*/ 1196533 w 2261288"/>
              <a:gd name="csY12" fmla="*/ 1614804 h 1780806"/>
              <a:gd name="csX13" fmla="*/ 888524 w 2261288"/>
              <a:gd name="csY13" fmla="*/ 1302525 h 1780806"/>
              <a:gd name="csX14" fmla="*/ 580515 w 2261288"/>
              <a:gd name="csY14" fmla="*/ 1614804 h 1780806"/>
              <a:gd name="csX15" fmla="*/ 604720 w 2261288"/>
              <a:gd name="csY15" fmla="*/ 1736357 h 1780806"/>
              <a:gd name="csX16" fmla="*/ 628516 w 2261288"/>
              <a:gd name="csY16" fmla="*/ 1780806 h 1780806"/>
              <a:gd name="csX17" fmla="*/ 0 w 2261288"/>
              <a:gd name="csY17" fmla="*/ 1780806 h 17808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261288" h="1780806">
                <a:moveTo>
                  <a:pt x="0" y="0"/>
                </a:moveTo>
                <a:lnTo>
                  <a:pt x="1779374" y="0"/>
                </a:lnTo>
                <a:lnTo>
                  <a:pt x="1779374" y="639102"/>
                </a:lnTo>
                <a:lnTo>
                  <a:pt x="1823540" y="616486"/>
                </a:lnTo>
                <a:cubicBezTo>
                  <a:pt x="1861237" y="601443"/>
                  <a:pt x="1902684" y="593124"/>
                  <a:pt x="1946190" y="593124"/>
                </a:cubicBezTo>
                <a:cubicBezTo>
                  <a:pt x="2120214" y="593124"/>
                  <a:pt x="2261288" y="726220"/>
                  <a:pt x="2261288" y="890403"/>
                </a:cubicBezTo>
                <a:cubicBezTo>
                  <a:pt x="2261288" y="1054586"/>
                  <a:pt x="2120214" y="1187682"/>
                  <a:pt x="1946190" y="1187682"/>
                </a:cubicBezTo>
                <a:cubicBezTo>
                  <a:pt x="1902684" y="1187682"/>
                  <a:pt x="1861237" y="1179364"/>
                  <a:pt x="1823540" y="1164321"/>
                </a:cubicBezTo>
                <a:lnTo>
                  <a:pt x="1779374" y="1141704"/>
                </a:lnTo>
                <a:lnTo>
                  <a:pt x="1779374" y="1780806"/>
                </a:lnTo>
                <a:lnTo>
                  <a:pt x="1148532" y="1780806"/>
                </a:lnTo>
                <a:lnTo>
                  <a:pt x="1172328" y="1736357"/>
                </a:lnTo>
                <a:cubicBezTo>
                  <a:pt x="1187915" y="1698997"/>
                  <a:pt x="1196533" y="1657921"/>
                  <a:pt x="1196533" y="1614804"/>
                </a:cubicBezTo>
                <a:cubicBezTo>
                  <a:pt x="1196533" y="1442337"/>
                  <a:pt x="1058633" y="1302525"/>
                  <a:pt x="888524" y="1302525"/>
                </a:cubicBezTo>
                <a:cubicBezTo>
                  <a:pt x="718415" y="1302525"/>
                  <a:pt x="580515" y="1442337"/>
                  <a:pt x="580515" y="1614804"/>
                </a:cubicBezTo>
                <a:cubicBezTo>
                  <a:pt x="580515" y="1657921"/>
                  <a:pt x="589134" y="1698997"/>
                  <a:pt x="604720" y="1736357"/>
                </a:cubicBezTo>
                <a:lnTo>
                  <a:pt x="628516" y="1780806"/>
                </a:lnTo>
                <a:lnTo>
                  <a:pt x="0" y="1780806"/>
                </a:lnTo>
                <a:close/>
              </a:path>
            </a:pathLst>
          </a:custGeom>
          <a:noFill/>
          <a:ln w="762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Netflix - App su Google Play">
            <a:extLst>
              <a:ext uri="{FF2B5EF4-FFF2-40B4-BE49-F238E27FC236}">
                <a16:creationId xmlns:a16="http://schemas.microsoft.com/office/drawing/2014/main" id="{2EFC22F7-F4A2-DECC-B1D1-7596B047C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46" t="330" r="124" b="36141"/>
          <a:stretch>
            <a:fillRect/>
          </a:stretch>
        </p:blipFill>
        <p:spPr bwMode="auto">
          <a:xfrm>
            <a:off x="8871475" y="2404652"/>
            <a:ext cx="1070710" cy="1359600"/>
          </a:xfrm>
          <a:custGeom>
            <a:avLst/>
            <a:gdLst>
              <a:gd name="csX0" fmla="*/ 0 w 1780806"/>
              <a:gd name="csY0" fmla="*/ 0 h 2261288"/>
              <a:gd name="csX1" fmla="*/ 1780806 w 1780806"/>
              <a:gd name="csY1" fmla="*/ 0 h 2261288"/>
              <a:gd name="csX2" fmla="*/ 1780806 w 1780806"/>
              <a:gd name="csY2" fmla="*/ 1779374 h 2261288"/>
              <a:gd name="csX3" fmla="*/ 1141704 w 1780806"/>
              <a:gd name="csY3" fmla="*/ 1779374 h 2261288"/>
              <a:gd name="csX4" fmla="*/ 1164320 w 1780806"/>
              <a:gd name="csY4" fmla="*/ 1823540 h 2261288"/>
              <a:gd name="csX5" fmla="*/ 1187682 w 1780806"/>
              <a:gd name="csY5" fmla="*/ 1946190 h 2261288"/>
              <a:gd name="csX6" fmla="*/ 890403 w 1780806"/>
              <a:gd name="csY6" fmla="*/ 2261288 h 2261288"/>
              <a:gd name="csX7" fmla="*/ 593124 w 1780806"/>
              <a:gd name="csY7" fmla="*/ 1946190 h 2261288"/>
              <a:gd name="csX8" fmla="*/ 616485 w 1780806"/>
              <a:gd name="csY8" fmla="*/ 1823540 h 2261288"/>
              <a:gd name="csX9" fmla="*/ 639102 w 1780806"/>
              <a:gd name="csY9" fmla="*/ 1779374 h 2261288"/>
              <a:gd name="csX10" fmla="*/ 0 w 1780806"/>
              <a:gd name="csY10" fmla="*/ 1779374 h 2261288"/>
              <a:gd name="csX11" fmla="*/ 0 w 1780806"/>
              <a:gd name="csY11" fmla="*/ 1148532 h 2261288"/>
              <a:gd name="csX12" fmla="*/ 44449 w 1780806"/>
              <a:gd name="csY12" fmla="*/ 1172328 h 2261288"/>
              <a:gd name="csX13" fmla="*/ 166002 w 1780806"/>
              <a:gd name="csY13" fmla="*/ 1196533 h 2261288"/>
              <a:gd name="csX14" fmla="*/ 478281 w 1780806"/>
              <a:gd name="csY14" fmla="*/ 888524 h 2261288"/>
              <a:gd name="csX15" fmla="*/ 166002 w 1780806"/>
              <a:gd name="csY15" fmla="*/ 580515 h 2261288"/>
              <a:gd name="csX16" fmla="*/ 44449 w 1780806"/>
              <a:gd name="csY16" fmla="*/ 604720 h 2261288"/>
              <a:gd name="csX17" fmla="*/ 0 w 1780806"/>
              <a:gd name="csY17" fmla="*/ 628516 h 2261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780806" h="2261288">
                <a:moveTo>
                  <a:pt x="0" y="0"/>
                </a:moveTo>
                <a:lnTo>
                  <a:pt x="1780806" y="0"/>
                </a:lnTo>
                <a:lnTo>
                  <a:pt x="1780806" y="1779374"/>
                </a:lnTo>
                <a:lnTo>
                  <a:pt x="1141704" y="1779374"/>
                </a:lnTo>
                <a:lnTo>
                  <a:pt x="1164320" y="1823540"/>
                </a:lnTo>
                <a:cubicBezTo>
                  <a:pt x="1179363" y="1861237"/>
                  <a:pt x="1187682" y="1902684"/>
                  <a:pt x="1187682" y="1946190"/>
                </a:cubicBezTo>
                <a:cubicBezTo>
                  <a:pt x="1187682" y="2120214"/>
                  <a:pt x="1054586" y="2261288"/>
                  <a:pt x="890403" y="2261288"/>
                </a:cubicBezTo>
                <a:cubicBezTo>
                  <a:pt x="726220" y="2261288"/>
                  <a:pt x="593124" y="2120214"/>
                  <a:pt x="593124" y="1946190"/>
                </a:cubicBezTo>
                <a:cubicBezTo>
                  <a:pt x="593124" y="1902684"/>
                  <a:pt x="601442" y="1861237"/>
                  <a:pt x="616485" y="1823540"/>
                </a:cubicBezTo>
                <a:lnTo>
                  <a:pt x="639102" y="1779374"/>
                </a:lnTo>
                <a:lnTo>
                  <a:pt x="0" y="1779374"/>
                </a:lnTo>
                <a:lnTo>
                  <a:pt x="0" y="1148532"/>
                </a:lnTo>
                <a:lnTo>
                  <a:pt x="44449" y="1172328"/>
                </a:lnTo>
                <a:cubicBezTo>
                  <a:pt x="81809" y="1187915"/>
                  <a:pt x="122885" y="1196533"/>
                  <a:pt x="166002" y="1196533"/>
                </a:cubicBezTo>
                <a:cubicBezTo>
                  <a:pt x="338469" y="1196533"/>
                  <a:pt x="478281" y="1058633"/>
                  <a:pt x="478281" y="888524"/>
                </a:cubicBezTo>
                <a:cubicBezTo>
                  <a:pt x="478281" y="718415"/>
                  <a:pt x="338469" y="580515"/>
                  <a:pt x="166002" y="580515"/>
                </a:cubicBezTo>
                <a:cubicBezTo>
                  <a:pt x="122885" y="580515"/>
                  <a:pt x="81809" y="589134"/>
                  <a:pt x="44449" y="604720"/>
                </a:cubicBezTo>
                <a:lnTo>
                  <a:pt x="0" y="628516"/>
                </a:lnTo>
                <a:close/>
              </a:path>
            </a:pathLst>
          </a:custGeom>
          <a:noFill/>
          <a:ln w="76200">
            <a:solidFill>
              <a:schemeClr val="accent4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Netflix - App su Google Play">
            <a:extLst>
              <a:ext uri="{FF2B5EF4-FFF2-40B4-BE49-F238E27FC236}">
                <a16:creationId xmlns:a16="http://schemas.microsoft.com/office/drawing/2014/main" id="{ECA68F04-71CA-2910-06E3-AEE715830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" t="36231" r="49730" b="241"/>
          <a:stretch>
            <a:fillRect/>
          </a:stretch>
        </p:blipFill>
        <p:spPr bwMode="auto">
          <a:xfrm>
            <a:off x="7262526" y="3760965"/>
            <a:ext cx="1037896" cy="1317932"/>
          </a:xfrm>
          <a:custGeom>
            <a:avLst/>
            <a:gdLst>
              <a:gd name="csX0" fmla="*/ 890403 w 1780806"/>
              <a:gd name="csY0" fmla="*/ 0 h 2261288"/>
              <a:gd name="csX1" fmla="*/ 1187682 w 1780806"/>
              <a:gd name="csY1" fmla="*/ 315098 h 2261288"/>
              <a:gd name="csX2" fmla="*/ 1164321 w 1780806"/>
              <a:gd name="csY2" fmla="*/ 437748 h 2261288"/>
              <a:gd name="csX3" fmla="*/ 1141704 w 1780806"/>
              <a:gd name="csY3" fmla="*/ 481914 h 2261288"/>
              <a:gd name="csX4" fmla="*/ 1780806 w 1780806"/>
              <a:gd name="csY4" fmla="*/ 481914 h 2261288"/>
              <a:gd name="csX5" fmla="*/ 1780806 w 1780806"/>
              <a:gd name="csY5" fmla="*/ 1112756 h 2261288"/>
              <a:gd name="csX6" fmla="*/ 1736357 w 1780806"/>
              <a:gd name="csY6" fmla="*/ 1088960 h 2261288"/>
              <a:gd name="csX7" fmla="*/ 1614804 w 1780806"/>
              <a:gd name="csY7" fmla="*/ 1064755 h 2261288"/>
              <a:gd name="csX8" fmla="*/ 1302525 w 1780806"/>
              <a:gd name="csY8" fmla="*/ 1372764 h 2261288"/>
              <a:gd name="csX9" fmla="*/ 1614804 w 1780806"/>
              <a:gd name="csY9" fmla="*/ 1680773 h 2261288"/>
              <a:gd name="csX10" fmla="*/ 1736357 w 1780806"/>
              <a:gd name="csY10" fmla="*/ 1656568 h 2261288"/>
              <a:gd name="csX11" fmla="*/ 1780806 w 1780806"/>
              <a:gd name="csY11" fmla="*/ 1632772 h 2261288"/>
              <a:gd name="csX12" fmla="*/ 1780806 w 1780806"/>
              <a:gd name="csY12" fmla="*/ 2261288 h 2261288"/>
              <a:gd name="csX13" fmla="*/ 0 w 1780806"/>
              <a:gd name="csY13" fmla="*/ 2261288 h 2261288"/>
              <a:gd name="csX14" fmla="*/ 0 w 1780806"/>
              <a:gd name="csY14" fmla="*/ 481914 h 2261288"/>
              <a:gd name="csX15" fmla="*/ 639102 w 1780806"/>
              <a:gd name="csY15" fmla="*/ 481914 h 2261288"/>
              <a:gd name="csX16" fmla="*/ 616486 w 1780806"/>
              <a:gd name="csY16" fmla="*/ 437748 h 2261288"/>
              <a:gd name="csX17" fmla="*/ 593124 w 1780806"/>
              <a:gd name="csY17" fmla="*/ 315098 h 2261288"/>
              <a:gd name="csX18" fmla="*/ 890403 w 1780806"/>
              <a:gd name="csY18" fmla="*/ 0 h 2261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780806" h="2261288">
                <a:moveTo>
                  <a:pt x="890403" y="0"/>
                </a:moveTo>
                <a:cubicBezTo>
                  <a:pt x="1054586" y="0"/>
                  <a:pt x="1187682" y="141074"/>
                  <a:pt x="1187682" y="315098"/>
                </a:cubicBezTo>
                <a:cubicBezTo>
                  <a:pt x="1187682" y="358604"/>
                  <a:pt x="1179364" y="400051"/>
                  <a:pt x="1164321" y="437748"/>
                </a:cubicBezTo>
                <a:lnTo>
                  <a:pt x="1141704" y="481914"/>
                </a:lnTo>
                <a:lnTo>
                  <a:pt x="1780806" y="481914"/>
                </a:lnTo>
                <a:lnTo>
                  <a:pt x="1780806" y="1112756"/>
                </a:lnTo>
                <a:lnTo>
                  <a:pt x="1736357" y="1088960"/>
                </a:lnTo>
                <a:cubicBezTo>
                  <a:pt x="1698997" y="1073373"/>
                  <a:pt x="1657921" y="1064755"/>
                  <a:pt x="1614804" y="1064755"/>
                </a:cubicBezTo>
                <a:cubicBezTo>
                  <a:pt x="1442337" y="1064755"/>
                  <a:pt x="1302525" y="1202655"/>
                  <a:pt x="1302525" y="1372764"/>
                </a:cubicBezTo>
                <a:cubicBezTo>
                  <a:pt x="1302525" y="1542873"/>
                  <a:pt x="1442337" y="1680773"/>
                  <a:pt x="1614804" y="1680773"/>
                </a:cubicBezTo>
                <a:cubicBezTo>
                  <a:pt x="1657921" y="1680773"/>
                  <a:pt x="1698997" y="1672154"/>
                  <a:pt x="1736357" y="1656568"/>
                </a:cubicBezTo>
                <a:lnTo>
                  <a:pt x="1780806" y="1632772"/>
                </a:lnTo>
                <a:lnTo>
                  <a:pt x="1780806" y="2261288"/>
                </a:lnTo>
                <a:lnTo>
                  <a:pt x="0" y="2261288"/>
                </a:lnTo>
                <a:lnTo>
                  <a:pt x="0" y="481914"/>
                </a:lnTo>
                <a:lnTo>
                  <a:pt x="639102" y="481914"/>
                </a:lnTo>
                <a:lnTo>
                  <a:pt x="616486" y="437748"/>
                </a:lnTo>
                <a:cubicBezTo>
                  <a:pt x="601443" y="400051"/>
                  <a:pt x="593124" y="358604"/>
                  <a:pt x="593124" y="315098"/>
                </a:cubicBezTo>
                <a:cubicBezTo>
                  <a:pt x="593124" y="141074"/>
                  <a:pt x="726220" y="0"/>
                  <a:pt x="890403" y="0"/>
                </a:cubicBezTo>
                <a:close/>
              </a:path>
            </a:pathLst>
          </a:custGeom>
          <a:noFill/>
          <a:ln w="76200">
            <a:solidFill>
              <a:schemeClr val="accent5">
                <a:lumMod val="40000"/>
                <a:lumOff val="6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Netflix - App su Google Play">
            <a:extLst>
              <a:ext uri="{FF2B5EF4-FFF2-40B4-BE49-F238E27FC236}">
                <a16:creationId xmlns:a16="http://schemas.microsoft.com/office/drawing/2014/main" id="{86D06C71-6C4C-3B59-7E0C-DFECFA46A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85" t="49700" r="86" b="270"/>
          <a:stretch>
            <a:fillRect/>
          </a:stretch>
        </p:blipFill>
        <p:spPr bwMode="auto">
          <a:xfrm>
            <a:off x="8561099" y="3963226"/>
            <a:ext cx="1430071" cy="1126207"/>
          </a:xfrm>
          <a:custGeom>
            <a:avLst/>
            <a:gdLst>
              <a:gd name="csX0" fmla="*/ 481914 w 2261288"/>
              <a:gd name="csY0" fmla="*/ 0 h 1780806"/>
              <a:gd name="csX1" fmla="*/ 1112756 w 2261288"/>
              <a:gd name="csY1" fmla="*/ 0 h 1780806"/>
              <a:gd name="csX2" fmla="*/ 1088960 w 2261288"/>
              <a:gd name="csY2" fmla="*/ 44449 h 1780806"/>
              <a:gd name="csX3" fmla="*/ 1064755 w 2261288"/>
              <a:gd name="csY3" fmla="*/ 166002 h 1780806"/>
              <a:gd name="csX4" fmla="*/ 1372764 w 2261288"/>
              <a:gd name="csY4" fmla="*/ 478281 h 1780806"/>
              <a:gd name="csX5" fmla="*/ 1680773 w 2261288"/>
              <a:gd name="csY5" fmla="*/ 166002 h 1780806"/>
              <a:gd name="csX6" fmla="*/ 1656568 w 2261288"/>
              <a:gd name="csY6" fmla="*/ 44449 h 1780806"/>
              <a:gd name="csX7" fmla="*/ 1632772 w 2261288"/>
              <a:gd name="csY7" fmla="*/ 0 h 1780806"/>
              <a:gd name="csX8" fmla="*/ 2261288 w 2261288"/>
              <a:gd name="csY8" fmla="*/ 0 h 1780806"/>
              <a:gd name="csX9" fmla="*/ 2261288 w 2261288"/>
              <a:gd name="csY9" fmla="*/ 1780806 h 1780806"/>
              <a:gd name="csX10" fmla="*/ 481914 w 2261288"/>
              <a:gd name="csY10" fmla="*/ 1780806 h 1780806"/>
              <a:gd name="csX11" fmla="*/ 481914 w 2261288"/>
              <a:gd name="csY11" fmla="*/ 1141704 h 1780806"/>
              <a:gd name="csX12" fmla="*/ 437748 w 2261288"/>
              <a:gd name="csY12" fmla="*/ 1164320 h 1780806"/>
              <a:gd name="csX13" fmla="*/ 315098 w 2261288"/>
              <a:gd name="csY13" fmla="*/ 1187682 h 1780806"/>
              <a:gd name="csX14" fmla="*/ 0 w 2261288"/>
              <a:gd name="csY14" fmla="*/ 890403 h 1780806"/>
              <a:gd name="csX15" fmla="*/ 315098 w 2261288"/>
              <a:gd name="csY15" fmla="*/ 593124 h 1780806"/>
              <a:gd name="csX16" fmla="*/ 437748 w 2261288"/>
              <a:gd name="csY16" fmla="*/ 616485 h 1780806"/>
              <a:gd name="csX17" fmla="*/ 481914 w 2261288"/>
              <a:gd name="csY17" fmla="*/ 639102 h 17808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261288" h="1780806">
                <a:moveTo>
                  <a:pt x="481914" y="0"/>
                </a:moveTo>
                <a:lnTo>
                  <a:pt x="1112756" y="0"/>
                </a:lnTo>
                <a:lnTo>
                  <a:pt x="1088960" y="44449"/>
                </a:lnTo>
                <a:cubicBezTo>
                  <a:pt x="1073373" y="81809"/>
                  <a:pt x="1064755" y="122885"/>
                  <a:pt x="1064755" y="166002"/>
                </a:cubicBezTo>
                <a:cubicBezTo>
                  <a:pt x="1064755" y="338469"/>
                  <a:pt x="1202655" y="478281"/>
                  <a:pt x="1372764" y="478281"/>
                </a:cubicBezTo>
                <a:cubicBezTo>
                  <a:pt x="1542873" y="478281"/>
                  <a:pt x="1680773" y="338469"/>
                  <a:pt x="1680773" y="166002"/>
                </a:cubicBezTo>
                <a:cubicBezTo>
                  <a:pt x="1680773" y="122885"/>
                  <a:pt x="1672154" y="81809"/>
                  <a:pt x="1656568" y="44449"/>
                </a:cubicBezTo>
                <a:lnTo>
                  <a:pt x="1632772" y="0"/>
                </a:lnTo>
                <a:lnTo>
                  <a:pt x="2261288" y="0"/>
                </a:lnTo>
                <a:lnTo>
                  <a:pt x="2261288" y="1780806"/>
                </a:lnTo>
                <a:lnTo>
                  <a:pt x="481914" y="1780806"/>
                </a:lnTo>
                <a:lnTo>
                  <a:pt x="481914" y="1141704"/>
                </a:lnTo>
                <a:lnTo>
                  <a:pt x="437748" y="1164320"/>
                </a:lnTo>
                <a:cubicBezTo>
                  <a:pt x="400051" y="1179363"/>
                  <a:pt x="358604" y="1187682"/>
                  <a:pt x="315098" y="1187682"/>
                </a:cubicBezTo>
                <a:cubicBezTo>
                  <a:pt x="141074" y="1187682"/>
                  <a:pt x="0" y="1054586"/>
                  <a:pt x="0" y="890403"/>
                </a:cubicBezTo>
                <a:cubicBezTo>
                  <a:pt x="0" y="726220"/>
                  <a:pt x="141074" y="593124"/>
                  <a:pt x="315098" y="593124"/>
                </a:cubicBezTo>
                <a:cubicBezTo>
                  <a:pt x="358604" y="593124"/>
                  <a:pt x="400051" y="601442"/>
                  <a:pt x="437748" y="616485"/>
                </a:cubicBezTo>
                <a:lnTo>
                  <a:pt x="481914" y="639102"/>
                </a:lnTo>
                <a:close/>
              </a:path>
            </a:pathLst>
          </a:custGeom>
          <a:noFill/>
          <a:ln w="76200">
            <a:solidFill>
              <a:schemeClr val="bg2">
                <a:lumMod val="9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995B38D-AE07-2E3B-BB3C-321A82DB749F}"/>
              </a:ext>
            </a:extLst>
          </p:cNvPr>
          <p:cNvSpPr txBox="1"/>
          <p:nvPr/>
        </p:nvSpPr>
        <p:spPr>
          <a:xfrm>
            <a:off x="2153878" y="5783157"/>
            <a:ext cx="2261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Are not modular</a:t>
            </a:r>
          </a:p>
          <a:p>
            <a:r>
              <a:rPr lang="en-IT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Are not scalable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056B87-1E43-E7E2-8A7A-1099D03F8BD9}"/>
              </a:ext>
            </a:extLst>
          </p:cNvPr>
          <p:cNvSpPr txBox="1"/>
          <p:nvPr/>
        </p:nvSpPr>
        <p:spPr>
          <a:xfrm>
            <a:off x="7262526" y="5783157"/>
            <a:ext cx="2910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Enables fast development</a:t>
            </a:r>
          </a:p>
          <a:p>
            <a:r>
              <a:rPr lang="en-IT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Enables elastic scaling</a:t>
            </a:r>
          </a:p>
        </p:txBody>
      </p:sp>
    </p:spTree>
    <p:extLst>
      <p:ext uri="{BB962C8B-B14F-4D97-AF65-F5344CB8AC3E}">
        <p14:creationId xmlns:p14="http://schemas.microsoft.com/office/powerpoint/2010/main" val="1397407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99D82-2982-26D9-DA6A-A5DF82C72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Today’s microservices generate tons of metrics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4FD80-CE86-803E-35E6-9AE70799C8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3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E4C4F4-D28A-8F73-32A0-1D2FCE57BC03}"/>
              </a:ext>
            </a:extLst>
          </p:cNvPr>
          <p:cNvSpPr/>
          <p:nvPr/>
        </p:nvSpPr>
        <p:spPr>
          <a:xfrm>
            <a:off x="6885118" y="2535230"/>
            <a:ext cx="1750531" cy="975160"/>
          </a:xfrm>
          <a:prstGeom prst="rect">
            <a:avLst/>
          </a:prstGeom>
          <a:solidFill>
            <a:srgbClr val="DAE8FC"/>
          </a:solidFill>
          <a:ln w="19437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38D7E5-1D4B-72E8-52AA-FE8A003420BA}"/>
              </a:ext>
            </a:extLst>
          </p:cNvPr>
          <p:cNvSpPr/>
          <p:nvPr/>
        </p:nvSpPr>
        <p:spPr>
          <a:xfrm>
            <a:off x="3131201" y="2447466"/>
            <a:ext cx="5601699" cy="1131185"/>
          </a:xfrm>
          <a:prstGeom prst="rect">
            <a:avLst/>
          </a:prstGeom>
          <a:noFill/>
          <a:ln w="19437" cap="flat">
            <a:solidFill>
              <a:srgbClr val="000000"/>
            </a:solidFill>
            <a:custDash>
              <a:ds d="75000" sp="150000"/>
            </a:custDash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FEBB7F-3A97-B38C-DCA4-EE2D9C876CEE}"/>
              </a:ext>
            </a:extLst>
          </p:cNvPr>
          <p:cNvSpPr/>
          <p:nvPr/>
        </p:nvSpPr>
        <p:spPr>
          <a:xfrm>
            <a:off x="3228453" y="2544982"/>
            <a:ext cx="1750531" cy="975160"/>
          </a:xfrm>
          <a:prstGeom prst="rect">
            <a:avLst/>
          </a:prstGeom>
          <a:solidFill>
            <a:srgbClr val="DAE8FC"/>
          </a:solidFill>
          <a:ln w="19437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grpSp>
        <p:nvGrpSpPr>
          <p:cNvPr id="13" name="Graphic 4">
            <a:extLst>
              <a:ext uri="{FF2B5EF4-FFF2-40B4-BE49-F238E27FC236}">
                <a16:creationId xmlns:a16="http://schemas.microsoft.com/office/drawing/2014/main" id="{C2252D54-0525-01E1-6A69-E6FA317BDF55}"/>
              </a:ext>
            </a:extLst>
          </p:cNvPr>
          <p:cNvGrpSpPr/>
          <p:nvPr/>
        </p:nvGrpSpPr>
        <p:grpSpPr>
          <a:xfrm>
            <a:off x="3131201" y="2408460"/>
            <a:ext cx="1945034" cy="585096"/>
            <a:chOff x="3131201" y="2408460"/>
            <a:chExt cx="1945034" cy="585096"/>
          </a:xfrm>
          <a:noFill/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D1B7AC0-6061-57A0-F1F1-10A50A16CB66}"/>
                </a:ext>
              </a:extLst>
            </p:cNvPr>
            <p:cNvSpPr/>
            <p:nvPr/>
          </p:nvSpPr>
          <p:spPr>
            <a:xfrm>
              <a:off x="3131201" y="2408460"/>
              <a:ext cx="1945034" cy="585096"/>
            </a:xfrm>
            <a:prstGeom prst="rect">
              <a:avLst/>
            </a:prstGeom>
            <a:noFill/>
            <a:ln w="1943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E4CB322-3354-E1DB-97B0-4F3721A48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93781" y="2583988"/>
              <a:ext cx="1400424" cy="307175"/>
            </a:xfrm>
            <a:custGeom>
              <a:avLst/>
              <a:gdLst>
                <a:gd name="csX0" fmla="*/ -1 w 1400424"/>
                <a:gd name="csY0" fmla="*/ -1 h 307175"/>
                <a:gd name="csX1" fmla="*/ 1400425 w 1400424"/>
                <a:gd name="csY1" fmla="*/ -1 h 307175"/>
                <a:gd name="csX2" fmla="*/ 1400425 w 1400424"/>
                <a:gd name="csY2" fmla="*/ 307175 h 307175"/>
                <a:gd name="csX3" fmla="*/ -1 w 1400424"/>
                <a:gd name="csY3" fmla="*/ 307175 h 3071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400424" h="307175">
                  <a:moveTo>
                    <a:pt x="-1" y="-1"/>
                  </a:moveTo>
                  <a:lnTo>
                    <a:pt x="1400425" y="-1"/>
                  </a:lnTo>
                  <a:lnTo>
                    <a:pt x="1400425" y="307175"/>
                  </a:lnTo>
                  <a:lnTo>
                    <a:pt x="-1" y="307175"/>
                  </a:lnTo>
                  <a:close/>
                </a:path>
              </a:pathLst>
            </a:custGeom>
          </p:spPr>
        </p:pic>
      </p:grpSp>
      <p:grpSp>
        <p:nvGrpSpPr>
          <p:cNvPr id="16" name="Graphic 4">
            <a:extLst>
              <a:ext uri="{FF2B5EF4-FFF2-40B4-BE49-F238E27FC236}">
                <a16:creationId xmlns:a16="http://schemas.microsoft.com/office/drawing/2014/main" id="{C299112E-52A1-F639-229A-D41DFF76925A}"/>
              </a:ext>
            </a:extLst>
          </p:cNvPr>
          <p:cNvGrpSpPr/>
          <p:nvPr/>
        </p:nvGrpSpPr>
        <p:grpSpPr>
          <a:xfrm>
            <a:off x="3247903" y="3461632"/>
            <a:ext cx="972517" cy="585096"/>
            <a:chOff x="3247903" y="3461632"/>
            <a:chExt cx="972517" cy="585096"/>
          </a:xfrm>
          <a:noFill/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865B063-B1D8-D703-20ED-D91C85C6DE49}"/>
                </a:ext>
              </a:extLst>
            </p:cNvPr>
            <p:cNvSpPr/>
            <p:nvPr/>
          </p:nvSpPr>
          <p:spPr>
            <a:xfrm>
              <a:off x="3247903" y="3461632"/>
              <a:ext cx="972517" cy="585096"/>
            </a:xfrm>
            <a:prstGeom prst="rect">
              <a:avLst/>
            </a:prstGeom>
            <a:noFill/>
            <a:ln w="1943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94B494EC-A7E2-8F1A-82B6-12BB17AEB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61857" y="3627410"/>
              <a:ext cx="525159" cy="331554"/>
            </a:xfrm>
            <a:custGeom>
              <a:avLst/>
              <a:gdLst>
                <a:gd name="csX0" fmla="*/ -1 w 525159"/>
                <a:gd name="csY0" fmla="*/ -1 h 331554"/>
                <a:gd name="csX1" fmla="*/ 525159 w 525159"/>
                <a:gd name="csY1" fmla="*/ -1 h 331554"/>
                <a:gd name="csX2" fmla="*/ 525159 w 525159"/>
                <a:gd name="csY2" fmla="*/ 331554 h 331554"/>
                <a:gd name="csX3" fmla="*/ -1 w 525159"/>
                <a:gd name="csY3" fmla="*/ 331554 h 3315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25159" h="331554">
                  <a:moveTo>
                    <a:pt x="-1" y="-1"/>
                  </a:moveTo>
                  <a:lnTo>
                    <a:pt x="525159" y="-1"/>
                  </a:lnTo>
                  <a:lnTo>
                    <a:pt x="525159" y="331554"/>
                  </a:lnTo>
                  <a:lnTo>
                    <a:pt x="-1" y="331554"/>
                  </a:lnTo>
                  <a:close/>
                </a:path>
              </a:pathLst>
            </a:custGeom>
          </p:spPr>
        </p:pic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EA482366-F2EC-3B8C-F08C-62E62C2B139E}"/>
              </a:ext>
            </a:extLst>
          </p:cNvPr>
          <p:cNvSpPr/>
          <p:nvPr/>
        </p:nvSpPr>
        <p:spPr>
          <a:xfrm>
            <a:off x="5076236" y="2544982"/>
            <a:ext cx="1750531" cy="975160"/>
          </a:xfrm>
          <a:prstGeom prst="rect">
            <a:avLst/>
          </a:prstGeom>
          <a:solidFill>
            <a:srgbClr val="DAE8FC"/>
          </a:solidFill>
          <a:ln w="19437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grpSp>
        <p:nvGrpSpPr>
          <p:cNvPr id="23" name="Graphic 4">
            <a:extLst>
              <a:ext uri="{FF2B5EF4-FFF2-40B4-BE49-F238E27FC236}">
                <a16:creationId xmlns:a16="http://schemas.microsoft.com/office/drawing/2014/main" id="{E40724BE-67D5-B0C5-EB1C-AC0389DF230F}"/>
              </a:ext>
            </a:extLst>
          </p:cNvPr>
          <p:cNvGrpSpPr/>
          <p:nvPr/>
        </p:nvGrpSpPr>
        <p:grpSpPr>
          <a:xfrm>
            <a:off x="4978984" y="2408460"/>
            <a:ext cx="1945034" cy="585096"/>
            <a:chOff x="4978984" y="2408460"/>
            <a:chExt cx="1945034" cy="585096"/>
          </a:xfrm>
          <a:noFill/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6B3AA46-96CD-7410-9142-2230B6D351B6}"/>
                </a:ext>
              </a:extLst>
            </p:cNvPr>
            <p:cNvSpPr/>
            <p:nvPr/>
          </p:nvSpPr>
          <p:spPr>
            <a:xfrm>
              <a:off x="4978984" y="2408460"/>
              <a:ext cx="1945034" cy="585096"/>
            </a:xfrm>
            <a:prstGeom prst="rect">
              <a:avLst/>
            </a:prstGeom>
            <a:noFill/>
            <a:ln w="1943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452B42A0-7D89-C708-6728-D0E67F996E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41564" y="2583988"/>
              <a:ext cx="1400424" cy="307175"/>
            </a:xfrm>
            <a:custGeom>
              <a:avLst/>
              <a:gdLst>
                <a:gd name="csX0" fmla="*/ -1 w 1400424"/>
                <a:gd name="csY0" fmla="*/ -1 h 307175"/>
                <a:gd name="csX1" fmla="*/ 1400425 w 1400424"/>
                <a:gd name="csY1" fmla="*/ -1 h 307175"/>
                <a:gd name="csX2" fmla="*/ 1400425 w 1400424"/>
                <a:gd name="csY2" fmla="*/ 307175 h 307175"/>
                <a:gd name="csX3" fmla="*/ -1 w 1400424"/>
                <a:gd name="csY3" fmla="*/ 307175 h 3071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400424" h="307175">
                  <a:moveTo>
                    <a:pt x="-1" y="-1"/>
                  </a:moveTo>
                  <a:lnTo>
                    <a:pt x="1400425" y="-1"/>
                  </a:lnTo>
                  <a:lnTo>
                    <a:pt x="1400425" y="307175"/>
                  </a:lnTo>
                  <a:lnTo>
                    <a:pt x="-1" y="307175"/>
                  </a:lnTo>
                  <a:close/>
                </a:path>
              </a:pathLst>
            </a:custGeom>
          </p:spPr>
        </p:pic>
      </p:grpSp>
      <p:grpSp>
        <p:nvGrpSpPr>
          <p:cNvPr id="44" name="Graphic 4">
            <a:extLst>
              <a:ext uri="{FF2B5EF4-FFF2-40B4-BE49-F238E27FC236}">
                <a16:creationId xmlns:a16="http://schemas.microsoft.com/office/drawing/2014/main" id="{F346829C-F955-A927-8FB2-15118ED10BAD}"/>
              </a:ext>
            </a:extLst>
          </p:cNvPr>
          <p:cNvGrpSpPr/>
          <p:nvPr/>
        </p:nvGrpSpPr>
        <p:grpSpPr>
          <a:xfrm>
            <a:off x="4978984" y="1959886"/>
            <a:ext cx="1945034" cy="585096"/>
            <a:chOff x="4978984" y="1959886"/>
            <a:chExt cx="1945034" cy="585096"/>
          </a:xfrm>
          <a:noFill/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3E73D01-0715-77BC-51B1-477609121D46}"/>
                </a:ext>
              </a:extLst>
            </p:cNvPr>
            <p:cNvSpPr/>
            <p:nvPr/>
          </p:nvSpPr>
          <p:spPr>
            <a:xfrm>
              <a:off x="4978984" y="1959886"/>
              <a:ext cx="1945034" cy="585096"/>
            </a:xfrm>
            <a:prstGeom prst="rect">
              <a:avLst/>
            </a:prstGeom>
            <a:noFill/>
            <a:ln w="1943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CAA90E6A-C55A-9BF0-0883-AA157E5612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92938" y="2135415"/>
              <a:ext cx="1497676" cy="307175"/>
            </a:xfrm>
            <a:custGeom>
              <a:avLst/>
              <a:gdLst>
                <a:gd name="csX0" fmla="*/ -1 w 1497676"/>
                <a:gd name="csY0" fmla="*/ -1 h 307175"/>
                <a:gd name="csX1" fmla="*/ 1497676 w 1497676"/>
                <a:gd name="csY1" fmla="*/ -1 h 307175"/>
                <a:gd name="csX2" fmla="*/ 1497676 w 1497676"/>
                <a:gd name="csY2" fmla="*/ 307175 h 307175"/>
                <a:gd name="csX3" fmla="*/ -1 w 1497676"/>
                <a:gd name="csY3" fmla="*/ 307175 h 3071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497676" h="307175">
                  <a:moveTo>
                    <a:pt x="-1" y="-1"/>
                  </a:moveTo>
                  <a:lnTo>
                    <a:pt x="1497676" y="-1"/>
                  </a:lnTo>
                  <a:lnTo>
                    <a:pt x="1497676" y="307175"/>
                  </a:lnTo>
                  <a:lnTo>
                    <a:pt x="-1" y="307175"/>
                  </a:lnTo>
                  <a:close/>
                </a:path>
              </a:pathLst>
            </a:custGeom>
          </p:spPr>
        </p:pic>
      </p:grpSp>
      <p:grpSp>
        <p:nvGrpSpPr>
          <p:cNvPr id="50" name="Graphic 4">
            <a:extLst>
              <a:ext uri="{FF2B5EF4-FFF2-40B4-BE49-F238E27FC236}">
                <a16:creationId xmlns:a16="http://schemas.microsoft.com/office/drawing/2014/main" id="{6DF17002-04E7-C4A9-EE8A-B08E0CD8E387}"/>
              </a:ext>
            </a:extLst>
          </p:cNvPr>
          <p:cNvGrpSpPr/>
          <p:nvPr/>
        </p:nvGrpSpPr>
        <p:grpSpPr>
          <a:xfrm>
            <a:off x="4463550" y="1983680"/>
            <a:ext cx="418182" cy="424779"/>
            <a:chOff x="4463550" y="1983680"/>
            <a:chExt cx="418182" cy="424779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520970F-2D13-220B-B528-741969DF7DA2}"/>
                </a:ext>
              </a:extLst>
            </p:cNvPr>
            <p:cNvSpPr/>
            <p:nvPr/>
          </p:nvSpPr>
          <p:spPr>
            <a:xfrm>
              <a:off x="4463550" y="1983680"/>
              <a:ext cx="418182" cy="424779"/>
            </a:xfrm>
            <a:prstGeom prst="rect">
              <a:avLst/>
            </a:prstGeom>
            <a:noFill/>
            <a:ln w="1943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86871D61-A7D0-4208-4C19-E77A77316C9B}"/>
                </a:ext>
              </a:extLst>
            </p:cNvPr>
            <p:cNvSpPr/>
            <p:nvPr/>
          </p:nvSpPr>
          <p:spPr>
            <a:xfrm>
              <a:off x="4465689" y="1983680"/>
              <a:ext cx="413903" cy="424779"/>
            </a:xfrm>
            <a:custGeom>
              <a:avLst/>
              <a:gdLst>
                <a:gd name="csX0" fmla="*/ 163772 w 413903"/>
                <a:gd name="csY0" fmla="*/ 315562 h 424779"/>
                <a:gd name="csX1" fmla="*/ 163577 w 413903"/>
                <a:gd name="csY1" fmla="*/ 250226 h 424779"/>
                <a:gd name="csX2" fmla="*/ 128372 w 413903"/>
                <a:gd name="csY2" fmla="*/ 255687 h 424779"/>
                <a:gd name="csX3" fmla="*/ 86554 w 413903"/>
                <a:gd name="csY3" fmla="*/ 249056 h 424779"/>
                <a:gd name="csX4" fmla="*/ 86554 w 413903"/>
                <a:gd name="csY4" fmla="*/ 316147 h 424779"/>
                <a:gd name="csX5" fmla="*/ 104837 w 413903"/>
                <a:gd name="csY5" fmla="*/ 322778 h 424779"/>
                <a:gd name="csX6" fmla="*/ 115730 w 413903"/>
                <a:gd name="csY6" fmla="*/ 323948 h 424779"/>
                <a:gd name="csX7" fmla="*/ 120398 w 413903"/>
                <a:gd name="csY7" fmla="*/ 324338 h 424779"/>
                <a:gd name="csX8" fmla="*/ 129928 w 413903"/>
                <a:gd name="csY8" fmla="*/ 324338 h 424779"/>
                <a:gd name="csX9" fmla="*/ 134596 w 413903"/>
                <a:gd name="csY9" fmla="*/ 323948 h 424779"/>
                <a:gd name="csX10" fmla="*/ 145294 w 413903"/>
                <a:gd name="csY10" fmla="*/ 322778 h 424779"/>
                <a:gd name="csX11" fmla="*/ 163772 w 413903"/>
                <a:gd name="csY11" fmla="*/ 315562 h 424779"/>
                <a:gd name="csX12" fmla="*/ 125066 w 413903"/>
                <a:gd name="csY12" fmla="*/ 222141 h 424779"/>
                <a:gd name="csX13" fmla="*/ 89083 w 413903"/>
                <a:gd name="csY13" fmla="*/ 228968 h 424779"/>
                <a:gd name="csX14" fmla="*/ 128372 w 413903"/>
                <a:gd name="csY14" fmla="*/ 236379 h 424779"/>
                <a:gd name="csX15" fmla="*/ 162605 w 413903"/>
                <a:gd name="csY15" fmla="*/ 229553 h 424779"/>
                <a:gd name="csX16" fmla="*/ 125066 w 413903"/>
                <a:gd name="csY16" fmla="*/ 222141 h 424779"/>
                <a:gd name="csX17" fmla="*/ 125066 w 413903"/>
                <a:gd name="csY17" fmla="*/ 202833 h 424779"/>
                <a:gd name="csX18" fmla="*/ 182833 w 413903"/>
                <a:gd name="csY18" fmla="*/ 230333 h 424779"/>
                <a:gd name="csX19" fmla="*/ 182833 w 413903"/>
                <a:gd name="csY19" fmla="*/ 316147 h 424779"/>
                <a:gd name="csX20" fmla="*/ 148601 w 413903"/>
                <a:gd name="csY20" fmla="*/ 341696 h 424779"/>
                <a:gd name="csX21" fmla="*/ 135958 w 413903"/>
                <a:gd name="csY21" fmla="*/ 343256 h 424779"/>
                <a:gd name="csX22" fmla="*/ 130706 w 413903"/>
                <a:gd name="csY22" fmla="*/ 343451 h 424779"/>
                <a:gd name="csX23" fmla="*/ 125066 w 413903"/>
                <a:gd name="csY23" fmla="*/ 343646 h 424779"/>
                <a:gd name="csX24" fmla="*/ 119620 w 413903"/>
                <a:gd name="csY24" fmla="*/ 343451 h 424779"/>
                <a:gd name="csX25" fmla="*/ 114174 w 413903"/>
                <a:gd name="csY25" fmla="*/ 343256 h 424779"/>
                <a:gd name="csX26" fmla="*/ 101725 w 413903"/>
                <a:gd name="csY26" fmla="*/ 341696 h 424779"/>
                <a:gd name="csX27" fmla="*/ 67298 w 413903"/>
                <a:gd name="csY27" fmla="*/ 316147 h 424779"/>
                <a:gd name="csX28" fmla="*/ 67298 w 413903"/>
                <a:gd name="csY28" fmla="*/ 230333 h 424779"/>
                <a:gd name="csX29" fmla="*/ 125066 w 413903"/>
                <a:gd name="csY29" fmla="*/ 202833 h 424779"/>
                <a:gd name="csX30" fmla="*/ 365861 w 413903"/>
                <a:gd name="csY30" fmla="*/ 33741 h 424779"/>
                <a:gd name="csX31" fmla="*/ 380254 w 413903"/>
                <a:gd name="csY31" fmla="*/ 48368 h 424779"/>
                <a:gd name="csX32" fmla="*/ 394648 w 413903"/>
                <a:gd name="csY32" fmla="*/ 33741 h 424779"/>
                <a:gd name="csX33" fmla="*/ 380254 w 413903"/>
                <a:gd name="csY33" fmla="*/ 19308 h 424779"/>
                <a:gd name="csX34" fmla="*/ 365861 w 413903"/>
                <a:gd name="csY34" fmla="*/ 33741 h 424779"/>
                <a:gd name="csX35" fmla="*/ 269582 w 413903"/>
                <a:gd name="csY35" fmla="*/ 197957 h 424779"/>
                <a:gd name="csX36" fmla="*/ 262385 w 413903"/>
                <a:gd name="csY36" fmla="*/ 185280 h 424779"/>
                <a:gd name="csX37" fmla="*/ 247797 w 413903"/>
                <a:gd name="csY37" fmla="*/ 185280 h 424779"/>
                <a:gd name="csX38" fmla="*/ 240601 w 413903"/>
                <a:gd name="csY38" fmla="*/ 197957 h 424779"/>
                <a:gd name="csX39" fmla="*/ 247797 w 413903"/>
                <a:gd name="csY39" fmla="*/ 210440 h 424779"/>
                <a:gd name="csX40" fmla="*/ 262385 w 413903"/>
                <a:gd name="csY40" fmla="*/ 210440 h 424779"/>
                <a:gd name="csX41" fmla="*/ 269582 w 413903"/>
                <a:gd name="csY41" fmla="*/ 197957 h 424779"/>
                <a:gd name="csX42" fmla="*/ 139654 w 413903"/>
                <a:gd name="csY42" fmla="*/ 96541 h 424779"/>
                <a:gd name="csX43" fmla="*/ 154047 w 413903"/>
                <a:gd name="csY43" fmla="*/ 82108 h 424779"/>
                <a:gd name="csX44" fmla="*/ 139654 w 413903"/>
                <a:gd name="csY44" fmla="*/ 67676 h 424779"/>
                <a:gd name="csX45" fmla="*/ 125066 w 413903"/>
                <a:gd name="csY45" fmla="*/ 82108 h 424779"/>
                <a:gd name="csX46" fmla="*/ 139654 w 413903"/>
                <a:gd name="csY46" fmla="*/ 96541 h 424779"/>
                <a:gd name="csX47" fmla="*/ 346605 w 413903"/>
                <a:gd name="csY47" fmla="*/ 33741 h 424779"/>
                <a:gd name="csX48" fmla="*/ 380254 w 413903"/>
                <a:gd name="csY48" fmla="*/ 0 h 424779"/>
                <a:gd name="csX49" fmla="*/ 413903 w 413903"/>
                <a:gd name="csY49" fmla="*/ 33741 h 424779"/>
                <a:gd name="csX50" fmla="*/ 380254 w 413903"/>
                <a:gd name="csY50" fmla="*/ 67676 h 424779"/>
                <a:gd name="csX51" fmla="*/ 374030 w 413903"/>
                <a:gd name="csY51" fmla="*/ 66896 h 424779"/>
                <a:gd name="csX52" fmla="*/ 285920 w 413903"/>
                <a:gd name="csY52" fmla="*/ 184500 h 424779"/>
                <a:gd name="csX53" fmla="*/ 288838 w 413903"/>
                <a:gd name="csY53" fmla="*/ 197957 h 424779"/>
                <a:gd name="csX54" fmla="*/ 255189 w 413903"/>
                <a:gd name="csY54" fmla="*/ 231698 h 424779"/>
                <a:gd name="csX55" fmla="*/ 221345 w 413903"/>
                <a:gd name="csY55" fmla="*/ 197957 h 424779"/>
                <a:gd name="csX56" fmla="*/ 224846 w 413903"/>
                <a:gd name="csY56" fmla="*/ 183525 h 424779"/>
                <a:gd name="csX57" fmla="*/ 154047 w 413903"/>
                <a:gd name="csY57" fmla="*/ 112533 h 424779"/>
                <a:gd name="csX58" fmla="*/ 139654 w 413903"/>
                <a:gd name="csY58" fmla="*/ 115849 h 424779"/>
                <a:gd name="csX59" fmla="*/ 105810 w 413903"/>
                <a:gd name="csY59" fmla="*/ 82108 h 424779"/>
                <a:gd name="csX60" fmla="*/ 139654 w 413903"/>
                <a:gd name="csY60" fmla="*/ 48368 h 424779"/>
                <a:gd name="csX61" fmla="*/ 173303 w 413903"/>
                <a:gd name="csY61" fmla="*/ 82108 h 424779"/>
                <a:gd name="csX62" fmla="*/ 168246 w 413903"/>
                <a:gd name="csY62" fmla="*/ 99466 h 424779"/>
                <a:gd name="csX63" fmla="*/ 237683 w 413903"/>
                <a:gd name="csY63" fmla="*/ 169093 h 424779"/>
                <a:gd name="csX64" fmla="*/ 255189 w 413903"/>
                <a:gd name="csY64" fmla="*/ 164022 h 424779"/>
                <a:gd name="csX65" fmla="*/ 273277 w 413903"/>
                <a:gd name="csY65" fmla="*/ 169483 h 424779"/>
                <a:gd name="csX66" fmla="*/ 356719 w 413903"/>
                <a:gd name="csY66" fmla="*/ 57925 h 424779"/>
                <a:gd name="csX67" fmla="*/ 346605 w 413903"/>
                <a:gd name="csY67" fmla="*/ 33741 h 424779"/>
                <a:gd name="csX68" fmla="*/ 192558 w 413903"/>
                <a:gd name="csY68" fmla="*/ 405472 h 424779"/>
                <a:gd name="csX69" fmla="*/ 211814 w 413903"/>
                <a:gd name="csY69" fmla="*/ 405472 h 424779"/>
                <a:gd name="csX70" fmla="*/ 211814 w 413903"/>
                <a:gd name="csY70" fmla="*/ 376412 h 424779"/>
                <a:gd name="csX71" fmla="*/ 192558 w 413903"/>
                <a:gd name="csY71" fmla="*/ 376412 h 424779"/>
                <a:gd name="csX72" fmla="*/ 395231 w 413903"/>
                <a:gd name="csY72" fmla="*/ 357299 h 424779"/>
                <a:gd name="csX73" fmla="*/ 395231 w 413903"/>
                <a:gd name="csY73" fmla="*/ 299374 h 424779"/>
                <a:gd name="csX74" fmla="*/ 202089 w 413903"/>
                <a:gd name="csY74" fmla="*/ 299374 h 424779"/>
                <a:gd name="csX75" fmla="*/ 202089 w 413903"/>
                <a:gd name="csY75" fmla="*/ 280066 h 424779"/>
                <a:gd name="csX76" fmla="*/ 395037 w 413903"/>
                <a:gd name="csY76" fmla="*/ 280066 h 424779"/>
                <a:gd name="csX77" fmla="*/ 394648 w 413903"/>
                <a:gd name="csY77" fmla="*/ 96541 h 424779"/>
                <a:gd name="csX78" fmla="*/ 413903 w 413903"/>
                <a:gd name="csY78" fmla="*/ 96541 h 424779"/>
                <a:gd name="csX79" fmla="*/ 413903 w 413903"/>
                <a:gd name="csY79" fmla="*/ 357884 h 424779"/>
                <a:gd name="csX80" fmla="*/ 395231 w 413903"/>
                <a:gd name="csY80" fmla="*/ 376412 h 424779"/>
                <a:gd name="csX81" fmla="*/ 231070 w 413903"/>
                <a:gd name="csY81" fmla="*/ 376412 h 424779"/>
                <a:gd name="csX82" fmla="*/ 231070 w 413903"/>
                <a:gd name="csY82" fmla="*/ 405472 h 424779"/>
                <a:gd name="csX83" fmla="*/ 308093 w 413903"/>
                <a:gd name="csY83" fmla="*/ 405472 h 424779"/>
                <a:gd name="csX84" fmla="*/ 308093 w 413903"/>
                <a:gd name="csY84" fmla="*/ 424780 h 424779"/>
                <a:gd name="csX85" fmla="*/ 221345 w 413903"/>
                <a:gd name="csY85" fmla="*/ 424780 h 424779"/>
                <a:gd name="csX86" fmla="*/ 182833 w 413903"/>
                <a:gd name="csY86" fmla="*/ 424780 h 424779"/>
                <a:gd name="csX87" fmla="*/ 105810 w 413903"/>
                <a:gd name="csY87" fmla="*/ 424780 h 424779"/>
                <a:gd name="csX88" fmla="*/ 105810 w 413903"/>
                <a:gd name="csY88" fmla="*/ 405472 h 424779"/>
                <a:gd name="csX89" fmla="*/ 173303 w 413903"/>
                <a:gd name="csY89" fmla="*/ 405472 h 424779"/>
                <a:gd name="csX90" fmla="*/ 173303 w 413903"/>
                <a:gd name="csY90" fmla="*/ 376412 h 424779"/>
                <a:gd name="csX91" fmla="*/ 18672 w 413903"/>
                <a:gd name="csY91" fmla="*/ 376412 h 424779"/>
                <a:gd name="csX92" fmla="*/ 0 w 413903"/>
                <a:gd name="csY92" fmla="*/ 357689 h 424779"/>
                <a:gd name="csX93" fmla="*/ 0 w 413903"/>
                <a:gd name="csY93" fmla="*/ 299374 h 424779"/>
                <a:gd name="csX94" fmla="*/ 0 w 413903"/>
                <a:gd name="csY94" fmla="*/ 280066 h 424779"/>
                <a:gd name="csX95" fmla="*/ 0 w 413903"/>
                <a:gd name="csY95" fmla="*/ 241450 h 424779"/>
                <a:gd name="csX96" fmla="*/ 19256 w 413903"/>
                <a:gd name="csY96" fmla="*/ 241450 h 424779"/>
                <a:gd name="csX97" fmla="*/ 19256 w 413903"/>
                <a:gd name="csY97" fmla="*/ 280066 h 424779"/>
                <a:gd name="csX98" fmla="*/ 48042 w 413903"/>
                <a:gd name="csY98" fmla="*/ 280066 h 424779"/>
                <a:gd name="csX99" fmla="*/ 48042 w 413903"/>
                <a:gd name="csY99" fmla="*/ 299374 h 424779"/>
                <a:gd name="csX100" fmla="*/ 19256 w 413903"/>
                <a:gd name="csY100" fmla="*/ 299374 h 424779"/>
                <a:gd name="csX101" fmla="*/ 19256 w 413903"/>
                <a:gd name="csY101" fmla="*/ 357689 h 424779"/>
                <a:gd name="csX102" fmla="*/ 19256 w 413903"/>
                <a:gd name="csY102" fmla="*/ 154465 h 424779"/>
                <a:gd name="csX103" fmla="*/ 0 w 413903"/>
                <a:gd name="csY103" fmla="*/ 154465 h 424779"/>
                <a:gd name="csX104" fmla="*/ 0 w 413903"/>
                <a:gd name="csY104" fmla="*/ 86204 h 424779"/>
                <a:gd name="csX105" fmla="*/ 18672 w 413903"/>
                <a:gd name="csY105" fmla="*/ 67676 h 424779"/>
                <a:gd name="csX106" fmla="*/ 60296 w 413903"/>
                <a:gd name="csY106" fmla="*/ 67676 h 424779"/>
                <a:gd name="csX107" fmla="*/ 140237 w 413903"/>
                <a:gd name="csY107" fmla="*/ 2925 h 424779"/>
                <a:gd name="csX108" fmla="*/ 220178 w 413903"/>
                <a:gd name="csY108" fmla="*/ 67676 h 424779"/>
                <a:gd name="csX109" fmla="*/ 308093 w 413903"/>
                <a:gd name="csY109" fmla="*/ 67676 h 424779"/>
                <a:gd name="csX110" fmla="*/ 308093 w 413903"/>
                <a:gd name="csY110" fmla="*/ 86984 h 424779"/>
                <a:gd name="csX111" fmla="*/ 221928 w 413903"/>
                <a:gd name="csY111" fmla="*/ 86984 h 424779"/>
                <a:gd name="csX112" fmla="*/ 217649 w 413903"/>
                <a:gd name="csY112" fmla="*/ 111948 h 424779"/>
                <a:gd name="csX113" fmla="*/ 199366 w 413903"/>
                <a:gd name="csY113" fmla="*/ 105512 h 424779"/>
                <a:gd name="csX114" fmla="*/ 202867 w 413903"/>
                <a:gd name="csY114" fmla="*/ 85034 h 424779"/>
                <a:gd name="csX115" fmla="*/ 140237 w 413903"/>
                <a:gd name="csY115" fmla="*/ 22234 h 424779"/>
                <a:gd name="csX116" fmla="*/ 77607 w 413903"/>
                <a:gd name="csY116" fmla="*/ 85034 h 424779"/>
                <a:gd name="csX117" fmla="*/ 140237 w 413903"/>
                <a:gd name="csY117" fmla="*/ 147834 h 424779"/>
                <a:gd name="csX118" fmla="*/ 161438 w 413903"/>
                <a:gd name="csY118" fmla="*/ 143934 h 424779"/>
                <a:gd name="csX119" fmla="*/ 168051 w 413903"/>
                <a:gd name="csY119" fmla="*/ 162267 h 424779"/>
                <a:gd name="csX120" fmla="*/ 140237 w 413903"/>
                <a:gd name="csY120" fmla="*/ 167142 h 424779"/>
                <a:gd name="csX121" fmla="*/ 82664 w 413903"/>
                <a:gd name="csY121" fmla="*/ 143154 h 424779"/>
                <a:gd name="csX122" fmla="*/ 16727 w 413903"/>
                <a:gd name="csY122" fmla="*/ 213170 h 424779"/>
                <a:gd name="csX123" fmla="*/ 2723 w 413903"/>
                <a:gd name="csY123" fmla="*/ 199908 h 424779"/>
                <a:gd name="csX124" fmla="*/ 70605 w 413903"/>
                <a:gd name="csY124" fmla="*/ 127941 h 424779"/>
                <a:gd name="csX125" fmla="*/ 58546 w 413903"/>
                <a:gd name="csY125" fmla="*/ 86984 h 424779"/>
                <a:gd name="csX126" fmla="*/ 18672 w 413903"/>
                <a:gd name="csY126" fmla="*/ 86984 h 4247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413903" h="424779">
                  <a:moveTo>
                    <a:pt x="163772" y="315562"/>
                  </a:moveTo>
                  <a:lnTo>
                    <a:pt x="163577" y="250226"/>
                  </a:lnTo>
                  <a:cubicBezTo>
                    <a:pt x="154436" y="253542"/>
                    <a:pt x="142571" y="255687"/>
                    <a:pt x="128372" y="255687"/>
                  </a:cubicBezTo>
                  <a:cubicBezTo>
                    <a:pt x="116119" y="255687"/>
                    <a:pt x="99197" y="253932"/>
                    <a:pt x="86554" y="249056"/>
                  </a:cubicBezTo>
                  <a:lnTo>
                    <a:pt x="86554" y="316147"/>
                  </a:lnTo>
                  <a:cubicBezTo>
                    <a:pt x="87137" y="316732"/>
                    <a:pt x="91806" y="320438"/>
                    <a:pt x="104837" y="322778"/>
                  </a:cubicBezTo>
                  <a:cubicBezTo>
                    <a:pt x="108338" y="323363"/>
                    <a:pt x="112034" y="323753"/>
                    <a:pt x="115730" y="323948"/>
                  </a:cubicBezTo>
                  <a:lnTo>
                    <a:pt x="120398" y="324338"/>
                  </a:lnTo>
                  <a:lnTo>
                    <a:pt x="129928" y="324338"/>
                  </a:lnTo>
                  <a:lnTo>
                    <a:pt x="134596" y="323948"/>
                  </a:lnTo>
                  <a:lnTo>
                    <a:pt x="145294" y="322778"/>
                  </a:lnTo>
                  <a:cubicBezTo>
                    <a:pt x="158520" y="320438"/>
                    <a:pt x="163188" y="316732"/>
                    <a:pt x="163772" y="315562"/>
                  </a:cubicBezTo>
                  <a:close/>
                  <a:moveTo>
                    <a:pt x="125066" y="222141"/>
                  </a:moveTo>
                  <a:cubicBezTo>
                    <a:pt x="105615" y="222141"/>
                    <a:pt x="94140" y="226237"/>
                    <a:pt x="89083" y="228968"/>
                  </a:cubicBezTo>
                  <a:cubicBezTo>
                    <a:pt x="93945" y="231893"/>
                    <a:pt x="107755" y="236379"/>
                    <a:pt x="128372" y="236379"/>
                  </a:cubicBezTo>
                  <a:cubicBezTo>
                    <a:pt x="148601" y="236379"/>
                    <a:pt x="158909" y="231893"/>
                    <a:pt x="162605" y="229553"/>
                  </a:cubicBezTo>
                  <a:cubicBezTo>
                    <a:pt x="159104" y="227212"/>
                    <a:pt x="147045" y="222141"/>
                    <a:pt x="125066" y="222141"/>
                  </a:cubicBezTo>
                  <a:close/>
                  <a:moveTo>
                    <a:pt x="125066" y="202833"/>
                  </a:moveTo>
                  <a:cubicBezTo>
                    <a:pt x="153852" y="202833"/>
                    <a:pt x="182833" y="211415"/>
                    <a:pt x="182833" y="230333"/>
                  </a:cubicBezTo>
                  <a:lnTo>
                    <a:pt x="182833" y="316147"/>
                  </a:lnTo>
                  <a:cubicBezTo>
                    <a:pt x="182833" y="323558"/>
                    <a:pt x="178360" y="336625"/>
                    <a:pt x="148601" y="341696"/>
                  </a:cubicBezTo>
                  <a:cubicBezTo>
                    <a:pt x="144322" y="342476"/>
                    <a:pt x="140237" y="342866"/>
                    <a:pt x="135958" y="343256"/>
                  </a:cubicBezTo>
                  <a:lnTo>
                    <a:pt x="130706" y="343451"/>
                  </a:lnTo>
                  <a:lnTo>
                    <a:pt x="125066" y="343646"/>
                  </a:lnTo>
                  <a:cubicBezTo>
                    <a:pt x="123315" y="343646"/>
                    <a:pt x="121370" y="343646"/>
                    <a:pt x="119620" y="343451"/>
                  </a:cubicBezTo>
                  <a:lnTo>
                    <a:pt x="114174" y="343256"/>
                  </a:lnTo>
                  <a:lnTo>
                    <a:pt x="101725" y="341696"/>
                  </a:lnTo>
                  <a:cubicBezTo>
                    <a:pt x="71772" y="336625"/>
                    <a:pt x="67298" y="323558"/>
                    <a:pt x="67298" y="316147"/>
                  </a:cubicBezTo>
                  <a:lnTo>
                    <a:pt x="67298" y="230333"/>
                  </a:lnTo>
                  <a:cubicBezTo>
                    <a:pt x="67298" y="211415"/>
                    <a:pt x="96279" y="202833"/>
                    <a:pt x="125066" y="202833"/>
                  </a:cubicBezTo>
                  <a:close/>
                  <a:moveTo>
                    <a:pt x="365861" y="33741"/>
                  </a:moveTo>
                  <a:cubicBezTo>
                    <a:pt x="365861" y="41737"/>
                    <a:pt x="372280" y="48368"/>
                    <a:pt x="380254" y="48368"/>
                  </a:cubicBezTo>
                  <a:cubicBezTo>
                    <a:pt x="388229" y="48368"/>
                    <a:pt x="394648" y="41737"/>
                    <a:pt x="394648" y="33741"/>
                  </a:cubicBezTo>
                  <a:cubicBezTo>
                    <a:pt x="394648" y="25744"/>
                    <a:pt x="388229" y="19308"/>
                    <a:pt x="380254" y="19308"/>
                  </a:cubicBezTo>
                  <a:cubicBezTo>
                    <a:pt x="372280" y="19308"/>
                    <a:pt x="365861" y="25744"/>
                    <a:pt x="365861" y="33741"/>
                  </a:cubicBezTo>
                  <a:close/>
                  <a:moveTo>
                    <a:pt x="269582" y="197957"/>
                  </a:moveTo>
                  <a:cubicBezTo>
                    <a:pt x="269582" y="192692"/>
                    <a:pt x="266859" y="188011"/>
                    <a:pt x="262385" y="185280"/>
                  </a:cubicBezTo>
                  <a:cubicBezTo>
                    <a:pt x="257912" y="182745"/>
                    <a:pt x="252271" y="182745"/>
                    <a:pt x="247797" y="185280"/>
                  </a:cubicBezTo>
                  <a:cubicBezTo>
                    <a:pt x="243324" y="188011"/>
                    <a:pt x="240601" y="192692"/>
                    <a:pt x="240601" y="197957"/>
                  </a:cubicBezTo>
                  <a:cubicBezTo>
                    <a:pt x="240601" y="203028"/>
                    <a:pt x="243324" y="207904"/>
                    <a:pt x="247797" y="210440"/>
                  </a:cubicBezTo>
                  <a:cubicBezTo>
                    <a:pt x="252271" y="212975"/>
                    <a:pt x="257912" y="212975"/>
                    <a:pt x="262385" y="210440"/>
                  </a:cubicBezTo>
                  <a:cubicBezTo>
                    <a:pt x="266859" y="207904"/>
                    <a:pt x="269582" y="203028"/>
                    <a:pt x="269582" y="197957"/>
                  </a:cubicBezTo>
                  <a:close/>
                  <a:moveTo>
                    <a:pt x="139654" y="96541"/>
                  </a:moveTo>
                  <a:cubicBezTo>
                    <a:pt x="147628" y="96541"/>
                    <a:pt x="154047" y="90105"/>
                    <a:pt x="154047" y="82108"/>
                  </a:cubicBezTo>
                  <a:cubicBezTo>
                    <a:pt x="154047" y="74112"/>
                    <a:pt x="147628" y="67676"/>
                    <a:pt x="139654" y="67676"/>
                  </a:cubicBezTo>
                  <a:cubicBezTo>
                    <a:pt x="131484" y="67676"/>
                    <a:pt x="125066" y="74112"/>
                    <a:pt x="125066" y="82108"/>
                  </a:cubicBezTo>
                  <a:cubicBezTo>
                    <a:pt x="125066" y="90105"/>
                    <a:pt x="131484" y="96541"/>
                    <a:pt x="139654" y="96541"/>
                  </a:cubicBezTo>
                  <a:close/>
                  <a:moveTo>
                    <a:pt x="346605" y="33741"/>
                  </a:moveTo>
                  <a:cubicBezTo>
                    <a:pt x="346605" y="15212"/>
                    <a:pt x="361776" y="0"/>
                    <a:pt x="380254" y="0"/>
                  </a:cubicBezTo>
                  <a:cubicBezTo>
                    <a:pt x="398732" y="0"/>
                    <a:pt x="413903" y="15212"/>
                    <a:pt x="413903" y="33741"/>
                  </a:cubicBezTo>
                  <a:cubicBezTo>
                    <a:pt x="413903" y="52464"/>
                    <a:pt x="398927" y="67676"/>
                    <a:pt x="380254" y="67676"/>
                  </a:cubicBezTo>
                  <a:cubicBezTo>
                    <a:pt x="378115" y="67481"/>
                    <a:pt x="375975" y="67286"/>
                    <a:pt x="374030" y="66896"/>
                  </a:cubicBezTo>
                  <a:lnTo>
                    <a:pt x="285920" y="184500"/>
                  </a:lnTo>
                  <a:cubicBezTo>
                    <a:pt x="287865" y="188596"/>
                    <a:pt x="288838" y="193082"/>
                    <a:pt x="288838" y="197957"/>
                  </a:cubicBezTo>
                  <a:cubicBezTo>
                    <a:pt x="288838" y="216486"/>
                    <a:pt x="273666" y="231698"/>
                    <a:pt x="255189" y="231698"/>
                  </a:cubicBezTo>
                  <a:cubicBezTo>
                    <a:pt x="236516" y="231698"/>
                    <a:pt x="221345" y="216486"/>
                    <a:pt x="221345" y="197957"/>
                  </a:cubicBezTo>
                  <a:cubicBezTo>
                    <a:pt x="221345" y="192692"/>
                    <a:pt x="222706" y="187816"/>
                    <a:pt x="224846" y="183525"/>
                  </a:cubicBezTo>
                  <a:lnTo>
                    <a:pt x="154047" y="112533"/>
                  </a:lnTo>
                  <a:cubicBezTo>
                    <a:pt x="149573" y="114484"/>
                    <a:pt x="144711" y="115849"/>
                    <a:pt x="139654" y="115849"/>
                  </a:cubicBezTo>
                  <a:cubicBezTo>
                    <a:pt x="120981" y="115849"/>
                    <a:pt x="105810" y="100637"/>
                    <a:pt x="105810" y="82108"/>
                  </a:cubicBezTo>
                  <a:cubicBezTo>
                    <a:pt x="105810" y="63385"/>
                    <a:pt x="120981" y="48368"/>
                    <a:pt x="139654" y="48368"/>
                  </a:cubicBezTo>
                  <a:cubicBezTo>
                    <a:pt x="158131" y="48368"/>
                    <a:pt x="173303" y="63385"/>
                    <a:pt x="173303" y="82108"/>
                  </a:cubicBezTo>
                  <a:cubicBezTo>
                    <a:pt x="173303" y="88154"/>
                    <a:pt x="171552" y="94200"/>
                    <a:pt x="168246" y="99466"/>
                  </a:cubicBezTo>
                  <a:lnTo>
                    <a:pt x="237683" y="169093"/>
                  </a:lnTo>
                  <a:cubicBezTo>
                    <a:pt x="242740" y="165972"/>
                    <a:pt x="248770" y="164022"/>
                    <a:pt x="255189" y="164022"/>
                  </a:cubicBezTo>
                  <a:cubicBezTo>
                    <a:pt x="261802" y="164022"/>
                    <a:pt x="268026" y="166167"/>
                    <a:pt x="273277" y="169483"/>
                  </a:cubicBezTo>
                  <a:lnTo>
                    <a:pt x="356719" y="57925"/>
                  </a:lnTo>
                  <a:cubicBezTo>
                    <a:pt x="350495" y="51683"/>
                    <a:pt x="346605" y="43297"/>
                    <a:pt x="346605" y="33741"/>
                  </a:cubicBezTo>
                  <a:close/>
                  <a:moveTo>
                    <a:pt x="192558" y="405472"/>
                  </a:moveTo>
                  <a:lnTo>
                    <a:pt x="211814" y="405472"/>
                  </a:lnTo>
                  <a:lnTo>
                    <a:pt x="211814" y="376412"/>
                  </a:lnTo>
                  <a:lnTo>
                    <a:pt x="192558" y="376412"/>
                  </a:lnTo>
                  <a:close/>
                  <a:moveTo>
                    <a:pt x="395231" y="357299"/>
                  </a:moveTo>
                  <a:lnTo>
                    <a:pt x="395231" y="299374"/>
                  </a:lnTo>
                  <a:lnTo>
                    <a:pt x="202089" y="299374"/>
                  </a:lnTo>
                  <a:lnTo>
                    <a:pt x="202089" y="280066"/>
                  </a:lnTo>
                  <a:lnTo>
                    <a:pt x="395037" y="280066"/>
                  </a:lnTo>
                  <a:lnTo>
                    <a:pt x="394648" y="96541"/>
                  </a:lnTo>
                  <a:lnTo>
                    <a:pt x="413903" y="96541"/>
                  </a:lnTo>
                  <a:lnTo>
                    <a:pt x="413903" y="357884"/>
                  </a:lnTo>
                  <a:cubicBezTo>
                    <a:pt x="413903" y="368220"/>
                    <a:pt x="405540" y="376412"/>
                    <a:pt x="395231" y="376412"/>
                  </a:cubicBezTo>
                  <a:lnTo>
                    <a:pt x="231070" y="376412"/>
                  </a:lnTo>
                  <a:lnTo>
                    <a:pt x="231070" y="405472"/>
                  </a:lnTo>
                  <a:lnTo>
                    <a:pt x="308093" y="405472"/>
                  </a:lnTo>
                  <a:lnTo>
                    <a:pt x="308093" y="424780"/>
                  </a:lnTo>
                  <a:lnTo>
                    <a:pt x="221345" y="424780"/>
                  </a:lnTo>
                  <a:lnTo>
                    <a:pt x="182833" y="424780"/>
                  </a:lnTo>
                  <a:lnTo>
                    <a:pt x="105810" y="424780"/>
                  </a:lnTo>
                  <a:lnTo>
                    <a:pt x="105810" y="405472"/>
                  </a:lnTo>
                  <a:lnTo>
                    <a:pt x="173303" y="405472"/>
                  </a:lnTo>
                  <a:lnTo>
                    <a:pt x="173303" y="376412"/>
                  </a:lnTo>
                  <a:lnTo>
                    <a:pt x="18672" y="376412"/>
                  </a:lnTo>
                  <a:cubicBezTo>
                    <a:pt x="8364" y="376412"/>
                    <a:pt x="0" y="368025"/>
                    <a:pt x="0" y="357689"/>
                  </a:cubicBezTo>
                  <a:lnTo>
                    <a:pt x="0" y="299374"/>
                  </a:lnTo>
                  <a:lnTo>
                    <a:pt x="0" y="280066"/>
                  </a:lnTo>
                  <a:lnTo>
                    <a:pt x="0" y="241450"/>
                  </a:lnTo>
                  <a:lnTo>
                    <a:pt x="19256" y="241450"/>
                  </a:lnTo>
                  <a:lnTo>
                    <a:pt x="19256" y="280066"/>
                  </a:lnTo>
                  <a:lnTo>
                    <a:pt x="48042" y="280066"/>
                  </a:lnTo>
                  <a:lnTo>
                    <a:pt x="48042" y="299374"/>
                  </a:lnTo>
                  <a:lnTo>
                    <a:pt x="19256" y="299374"/>
                  </a:lnTo>
                  <a:lnTo>
                    <a:pt x="19256" y="357689"/>
                  </a:lnTo>
                  <a:close/>
                  <a:moveTo>
                    <a:pt x="19256" y="154465"/>
                  </a:moveTo>
                  <a:lnTo>
                    <a:pt x="0" y="154465"/>
                  </a:lnTo>
                  <a:lnTo>
                    <a:pt x="0" y="86204"/>
                  </a:lnTo>
                  <a:cubicBezTo>
                    <a:pt x="0" y="75867"/>
                    <a:pt x="8364" y="67676"/>
                    <a:pt x="18672" y="67676"/>
                  </a:cubicBezTo>
                  <a:lnTo>
                    <a:pt x="60296" y="67676"/>
                  </a:lnTo>
                  <a:cubicBezTo>
                    <a:pt x="68271" y="30620"/>
                    <a:pt x="101142" y="2925"/>
                    <a:pt x="140237" y="2925"/>
                  </a:cubicBezTo>
                  <a:cubicBezTo>
                    <a:pt x="179332" y="2925"/>
                    <a:pt x="212203" y="30620"/>
                    <a:pt x="220178" y="67676"/>
                  </a:cubicBezTo>
                  <a:lnTo>
                    <a:pt x="308093" y="67676"/>
                  </a:lnTo>
                  <a:lnTo>
                    <a:pt x="308093" y="86984"/>
                  </a:lnTo>
                  <a:lnTo>
                    <a:pt x="221928" y="86984"/>
                  </a:lnTo>
                  <a:cubicBezTo>
                    <a:pt x="221734" y="95371"/>
                    <a:pt x="220372" y="103757"/>
                    <a:pt x="217649" y="111948"/>
                  </a:cubicBezTo>
                  <a:lnTo>
                    <a:pt x="199366" y="105512"/>
                  </a:lnTo>
                  <a:cubicBezTo>
                    <a:pt x="201700" y="98881"/>
                    <a:pt x="202867" y="92055"/>
                    <a:pt x="202867" y="85034"/>
                  </a:cubicBezTo>
                  <a:cubicBezTo>
                    <a:pt x="202673" y="50318"/>
                    <a:pt x="174664" y="22234"/>
                    <a:pt x="140237" y="22234"/>
                  </a:cubicBezTo>
                  <a:cubicBezTo>
                    <a:pt x="105615" y="22234"/>
                    <a:pt x="77607" y="50318"/>
                    <a:pt x="77607" y="85034"/>
                  </a:cubicBezTo>
                  <a:cubicBezTo>
                    <a:pt x="77607" y="119555"/>
                    <a:pt x="105615" y="147639"/>
                    <a:pt x="140237" y="147834"/>
                  </a:cubicBezTo>
                  <a:cubicBezTo>
                    <a:pt x="147434" y="147834"/>
                    <a:pt x="154630" y="146469"/>
                    <a:pt x="161438" y="143934"/>
                  </a:cubicBezTo>
                  <a:lnTo>
                    <a:pt x="168051" y="162267"/>
                  </a:lnTo>
                  <a:cubicBezTo>
                    <a:pt x="159104" y="165387"/>
                    <a:pt x="149768" y="167142"/>
                    <a:pt x="140237" y="167142"/>
                  </a:cubicBezTo>
                  <a:cubicBezTo>
                    <a:pt x="117869" y="167142"/>
                    <a:pt x="97446" y="157976"/>
                    <a:pt x="82664" y="143154"/>
                  </a:cubicBezTo>
                  <a:lnTo>
                    <a:pt x="16727" y="213170"/>
                  </a:lnTo>
                  <a:lnTo>
                    <a:pt x="2723" y="199908"/>
                  </a:lnTo>
                  <a:lnTo>
                    <a:pt x="70605" y="127941"/>
                  </a:lnTo>
                  <a:cubicBezTo>
                    <a:pt x="63214" y="115849"/>
                    <a:pt x="58740" y="102002"/>
                    <a:pt x="58546" y="86984"/>
                  </a:cubicBezTo>
                  <a:lnTo>
                    <a:pt x="18672" y="86984"/>
                  </a:lnTo>
                  <a:close/>
                </a:path>
              </a:pathLst>
            </a:custGeom>
            <a:gradFill>
              <a:gsLst>
                <a:gs pos="0">
                  <a:srgbClr val="E7157B"/>
                </a:gs>
                <a:gs pos="50000">
                  <a:srgbClr val="730A3D"/>
                </a:gs>
                <a:gs pos="100000">
                  <a:srgbClr val="000000"/>
                </a:gs>
              </a:gsLst>
              <a:lin ang="5400000" scaled="1"/>
            </a:gradFill>
            <a:ln w="1943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E16768E3-B58A-B261-A48A-3ADD2096B18D}"/>
              </a:ext>
            </a:extLst>
          </p:cNvPr>
          <p:cNvSpPr/>
          <p:nvPr/>
        </p:nvSpPr>
        <p:spPr>
          <a:xfrm>
            <a:off x="4644827" y="3383620"/>
            <a:ext cx="314706" cy="319657"/>
          </a:xfrm>
          <a:prstGeom prst="rect">
            <a:avLst/>
          </a:prstGeom>
          <a:noFill/>
          <a:ln w="19437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21BA692-9CE5-335C-6271-99F84B7AD70F}"/>
              </a:ext>
            </a:extLst>
          </p:cNvPr>
          <p:cNvSpPr/>
          <p:nvPr/>
        </p:nvSpPr>
        <p:spPr>
          <a:xfrm>
            <a:off x="6398859" y="3344613"/>
            <a:ext cx="314706" cy="319657"/>
          </a:xfrm>
          <a:prstGeom prst="rect">
            <a:avLst/>
          </a:prstGeom>
          <a:noFill/>
          <a:ln w="19437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86ED5E3-609E-A409-59B1-5D406F27BDB3}"/>
              </a:ext>
            </a:extLst>
          </p:cNvPr>
          <p:cNvSpPr/>
          <p:nvPr/>
        </p:nvSpPr>
        <p:spPr>
          <a:xfrm>
            <a:off x="8196266" y="3344613"/>
            <a:ext cx="314706" cy="319657"/>
          </a:xfrm>
          <a:prstGeom prst="rect">
            <a:avLst/>
          </a:prstGeom>
          <a:noFill/>
          <a:ln w="19437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grpSp>
        <p:nvGrpSpPr>
          <p:cNvPr id="65" name="Graphic 4">
            <a:extLst>
              <a:ext uri="{FF2B5EF4-FFF2-40B4-BE49-F238E27FC236}">
                <a16:creationId xmlns:a16="http://schemas.microsoft.com/office/drawing/2014/main" id="{8A1F1C27-9540-3253-251E-F5AF1792CCB9}"/>
              </a:ext>
            </a:extLst>
          </p:cNvPr>
          <p:cNvGrpSpPr/>
          <p:nvPr/>
        </p:nvGrpSpPr>
        <p:grpSpPr>
          <a:xfrm>
            <a:off x="6787866" y="2398708"/>
            <a:ext cx="1945034" cy="585096"/>
            <a:chOff x="6787866" y="2398708"/>
            <a:chExt cx="1945034" cy="585096"/>
          </a:xfrm>
          <a:noFill/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7B9177BA-F76F-BB6C-3AF0-EF62A61854F2}"/>
                </a:ext>
              </a:extLst>
            </p:cNvPr>
            <p:cNvSpPr/>
            <p:nvPr/>
          </p:nvSpPr>
          <p:spPr>
            <a:xfrm>
              <a:off x="6787866" y="2398708"/>
              <a:ext cx="1945034" cy="585096"/>
            </a:xfrm>
            <a:prstGeom prst="rect">
              <a:avLst/>
            </a:prstGeom>
            <a:noFill/>
            <a:ln w="1943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0F7CC2AF-B669-92CD-FFC0-02636CA38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040721" y="2564485"/>
              <a:ext cx="1419875" cy="307175"/>
            </a:xfrm>
            <a:custGeom>
              <a:avLst/>
              <a:gdLst>
                <a:gd name="csX0" fmla="*/ -1 w 1419875"/>
                <a:gd name="csY0" fmla="*/ -1 h 307175"/>
                <a:gd name="csX1" fmla="*/ 1419875 w 1419875"/>
                <a:gd name="csY1" fmla="*/ -1 h 307175"/>
                <a:gd name="csX2" fmla="*/ 1419875 w 1419875"/>
                <a:gd name="csY2" fmla="*/ 307175 h 307175"/>
                <a:gd name="csX3" fmla="*/ -1 w 1419875"/>
                <a:gd name="csY3" fmla="*/ 307175 h 3071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419875" h="307175">
                  <a:moveTo>
                    <a:pt x="-1" y="-1"/>
                  </a:moveTo>
                  <a:lnTo>
                    <a:pt x="1419875" y="-1"/>
                  </a:lnTo>
                  <a:lnTo>
                    <a:pt x="1419875" y="307175"/>
                  </a:lnTo>
                  <a:lnTo>
                    <a:pt x="-1" y="307175"/>
                  </a:lnTo>
                  <a:close/>
                </a:path>
              </a:pathLst>
            </a:custGeom>
          </p:spPr>
        </p:pic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F8124BD0-FE04-F3DF-9126-FA45352D5B08}"/>
              </a:ext>
            </a:extLst>
          </p:cNvPr>
          <p:cNvSpPr txBox="1"/>
          <p:nvPr/>
        </p:nvSpPr>
        <p:spPr>
          <a:xfrm>
            <a:off x="5086025" y="4909996"/>
            <a:ext cx="2286000" cy="222824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GB" sz="1500" dirty="0" err="1">
                <a:solidFill>
                  <a:srgbClr val="156082"/>
                </a:solidFill>
                <a:latin typeface="Consolas"/>
                <a:cs typeface="Consolas"/>
              </a:rPr>
              <a:t>db_keys</a:t>
            </a:r>
            <a:r>
              <a:rPr lang="en-GB" sz="1500" dirty="0">
                <a:solidFill>
                  <a:srgbClr val="156082"/>
                </a:solidFill>
                <a:latin typeface="Consolas"/>
                <a:cs typeface="Consolas"/>
              </a:rPr>
              <a:t>
</a:t>
            </a:r>
            <a:r>
              <a:rPr lang="en-GB" sz="1500" dirty="0" err="1">
                <a:solidFill>
                  <a:srgbClr val="156082"/>
                </a:solidFill>
                <a:latin typeface="Consolas"/>
                <a:cs typeface="Consolas"/>
              </a:rPr>
              <a:t>mongodb_connections</a:t>
            </a:r>
            <a:endParaRPr lang="en-GB" sz="1500" dirty="0">
              <a:solidFill>
                <a:srgbClr val="156082"/>
              </a:solidFill>
              <a:latin typeface="Consolas"/>
              <a:cs typeface="Consolas"/>
            </a:endParaRPr>
          </a:p>
          <a:p>
            <a:r>
              <a:rPr lang="en-GB" sz="1500" dirty="0" err="1">
                <a:solidFill>
                  <a:srgbClr val="156082"/>
                </a:solidFill>
                <a:latin typeface="Consolas"/>
                <a:cs typeface="Consolas"/>
              </a:rPr>
              <a:t>cpu_usage_seconds</a:t>
            </a:r>
            <a:endParaRPr lang="en-IT" sz="1500" dirty="0">
              <a:solidFill>
                <a:srgbClr val="156082"/>
              </a:solidFill>
              <a:latin typeface="Consolas"/>
              <a:cs typeface="Consolas"/>
            </a:endParaRPr>
          </a:p>
          <a:p>
            <a:pPr algn="ctr"/>
            <a:r>
              <a:rPr lang="en-IT" sz="1500" dirty="0">
                <a:solidFill>
                  <a:srgbClr val="156082"/>
                </a:solidFill>
                <a:latin typeface="Consolas"/>
                <a:cs typeface="Consolas"/>
              </a:rPr>
              <a:t>... </a:t>
            </a:r>
          </a:p>
        </p:txBody>
      </p:sp>
      <p:sp>
        <p:nvSpPr>
          <p:cNvPr id="71" name="Freeform 70">
            <a:extLst>
              <a:ext uri="{FF2B5EF4-FFF2-40B4-BE49-F238E27FC236}">
                <a16:creationId xmlns:a16="http://schemas.microsoft.com/office/drawing/2014/main" id="{B57061F7-FC35-08FC-AD8E-0D56B71A7D42}"/>
              </a:ext>
            </a:extLst>
          </p:cNvPr>
          <p:cNvSpPr/>
          <p:nvPr/>
        </p:nvSpPr>
        <p:spPr>
          <a:xfrm>
            <a:off x="4103718" y="4909996"/>
            <a:ext cx="657805" cy="585095"/>
          </a:xfrm>
          <a:custGeom>
            <a:avLst/>
            <a:gdLst>
              <a:gd name="csX0" fmla="*/ 163772 w 413903"/>
              <a:gd name="csY0" fmla="*/ 315562 h 424779"/>
              <a:gd name="csX1" fmla="*/ 163577 w 413903"/>
              <a:gd name="csY1" fmla="*/ 250226 h 424779"/>
              <a:gd name="csX2" fmla="*/ 128372 w 413903"/>
              <a:gd name="csY2" fmla="*/ 255687 h 424779"/>
              <a:gd name="csX3" fmla="*/ 86554 w 413903"/>
              <a:gd name="csY3" fmla="*/ 249056 h 424779"/>
              <a:gd name="csX4" fmla="*/ 86554 w 413903"/>
              <a:gd name="csY4" fmla="*/ 316147 h 424779"/>
              <a:gd name="csX5" fmla="*/ 104837 w 413903"/>
              <a:gd name="csY5" fmla="*/ 322778 h 424779"/>
              <a:gd name="csX6" fmla="*/ 115730 w 413903"/>
              <a:gd name="csY6" fmla="*/ 323948 h 424779"/>
              <a:gd name="csX7" fmla="*/ 120398 w 413903"/>
              <a:gd name="csY7" fmla="*/ 324338 h 424779"/>
              <a:gd name="csX8" fmla="*/ 129928 w 413903"/>
              <a:gd name="csY8" fmla="*/ 324338 h 424779"/>
              <a:gd name="csX9" fmla="*/ 134596 w 413903"/>
              <a:gd name="csY9" fmla="*/ 323948 h 424779"/>
              <a:gd name="csX10" fmla="*/ 145294 w 413903"/>
              <a:gd name="csY10" fmla="*/ 322778 h 424779"/>
              <a:gd name="csX11" fmla="*/ 163772 w 413903"/>
              <a:gd name="csY11" fmla="*/ 315562 h 424779"/>
              <a:gd name="csX12" fmla="*/ 125066 w 413903"/>
              <a:gd name="csY12" fmla="*/ 222141 h 424779"/>
              <a:gd name="csX13" fmla="*/ 89083 w 413903"/>
              <a:gd name="csY13" fmla="*/ 228968 h 424779"/>
              <a:gd name="csX14" fmla="*/ 128372 w 413903"/>
              <a:gd name="csY14" fmla="*/ 236379 h 424779"/>
              <a:gd name="csX15" fmla="*/ 162605 w 413903"/>
              <a:gd name="csY15" fmla="*/ 229553 h 424779"/>
              <a:gd name="csX16" fmla="*/ 125066 w 413903"/>
              <a:gd name="csY16" fmla="*/ 222141 h 424779"/>
              <a:gd name="csX17" fmla="*/ 125066 w 413903"/>
              <a:gd name="csY17" fmla="*/ 202833 h 424779"/>
              <a:gd name="csX18" fmla="*/ 182833 w 413903"/>
              <a:gd name="csY18" fmla="*/ 230333 h 424779"/>
              <a:gd name="csX19" fmla="*/ 182833 w 413903"/>
              <a:gd name="csY19" fmla="*/ 316147 h 424779"/>
              <a:gd name="csX20" fmla="*/ 148601 w 413903"/>
              <a:gd name="csY20" fmla="*/ 341696 h 424779"/>
              <a:gd name="csX21" fmla="*/ 135958 w 413903"/>
              <a:gd name="csY21" fmla="*/ 343256 h 424779"/>
              <a:gd name="csX22" fmla="*/ 130706 w 413903"/>
              <a:gd name="csY22" fmla="*/ 343451 h 424779"/>
              <a:gd name="csX23" fmla="*/ 125066 w 413903"/>
              <a:gd name="csY23" fmla="*/ 343646 h 424779"/>
              <a:gd name="csX24" fmla="*/ 119620 w 413903"/>
              <a:gd name="csY24" fmla="*/ 343451 h 424779"/>
              <a:gd name="csX25" fmla="*/ 114174 w 413903"/>
              <a:gd name="csY25" fmla="*/ 343256 h 424779"/>
              <a:gd name="csX26" fmla="*/ 101725 w 413903"/>
              <a:gd name="csY26" fmla="*/ 341696 h 424779"/>
              <a:gd name="csX27" fmla="*/ 67298 w 413903"/>
              <a:gd name="csY27" fmla="*/ 316147 h 424779"/>
              <a:gd name="csX28" fmla="*/ 67298 w 413903"/>
              <a:gd name="csY28" fmla="*/ 230333 h 424779"/>
              <a:gd name="csX29" fmla="*/ 125066 w 413903"/>
              <a:gd name="csY29" fmla="*/ 202833 h 424779"/>
              <a:gd name="csX30" fmla="*/ 365861 w 413903"/>
              <a:gd name="csY30" fmla="*/ 33741 h 424779"/>
              <a:gd name="csX31" fmla="*/ 380254 w 413903"/>
              <a:gd name="csY31" fmla="*/ 48368 h 424779"/>
              <a:gd name="csX32" fmla="*/ 394648 w 413903"/>
              <a:gd name="csY32" fmla="*/ 33741 h 424779"/>
              <a:gd name="csX33" fmla="*/ 380254 w 413903"/>
              <a:gd name="csY33" fmla="*/ 19308 h 424779"/>
              <a:gd name="csX34" fmla="*/ 365861 w 413903"/>
              <a:gd name="csY34" fmla="*/ 33741 h 424779"/>
              <a:gd name="csX35" fmla="*/ 269582 w 413903"/>
              <a:gd name="csY35" fmla="*/ 197957 h 424779"/>
              <a:gd name="csX36" fmla="*/ 262385 w 413903"/>
              <a:gd name="csY36" fmla="*/ 185280 h 424779"/>
              <a:gd name="csX37" fmla="*/ 247797 w 413903"/>
              <a:gd name="csY37" fmla="*/ 185280 h 424779"/>
              <a:gd name="csX38" fmla="*/ 240601 w 413903"/>
              <a:gd name="csY38" fmla="*/ 197957 h 424779"/>
              <a:gd name="csX39" fmla="*/ 247797 w 413903"/>
              <a:gd name="csY39" fmla="*/ 210440 h 424779"/>
              <a:gd name="csX40" fmla="*/ 262385 w 413903"/>
              <a:gd name="csY40" fmla="*/ 210440 h 424779"/>
              <a:gd name="csX41" fmla="*/ 269582 w 413903"/>
              <a:gd name="csY41" fmla="*/ 197957 h 424779"/>
              <a:gd name="csX42" fmla="*/ 139654 w 413903"/>
              <a:gd name="csY42" fmla="*/ 96541 h 424779"/>
              <a:gd name="csX43" fmla="*/ 154047 w 413903"/>
              <a:gd name="csY43" fmla="*/ 82108 h 424779"/>
              <a:gd name="csX44" fmla="*/ 139654 w 413903"/>
              <a:gd name="csY44" fmla="*/ 67676 h 424779"/>
              <a:gd name="csX45" fmla="*/ 125066 w 413903"/>
              <a:gd name="csY45" fmla="*/ 82108 h 424779"/>
              <a:gd name="csX46" fmla="*/ 139654 w 413903"/>
              <a:gd name="csY46" fmla="*/ 96541 h 424779"/>
              <a:gd name="csX47" fmla="*/ 346605 w 413903"/>
              <a:gd name="csY47" fmla="*/ 33741 h 424779"/>
              <a:gd name="csX48" fmla="*/ 380254 w 413903"/>
              <a:gd name="csY48" fmla="*/ 0 h 424779"/>
              <a:gd name="csX49" fmla="*/ 413903 w 413903"/>
              <a:gd name="csY49" fmla="*/ 33741 h 424779"/>
              <a:gd name="csX50" fmla="*/ 380254 w 413903"/>
              <a:gd name="csY50" fmla="*/ 67676 h 424779"/>
              <a:gd name="csX51" fmla="*/ 374030 w 413903"/>
              <a:gd name="csY51" fmla="*/ 66896 h 424779"/>
              <a:gd name="csX52" fmla="*/ 285920 w 413903"/>
              <a:gd name="csY52" fmla="*/ 184500 h 424779"/>
              <a:gd name="csX53" fmla="*/ 288838 w 413903"/>
              <a:gd name="csY53" fmla="*/ 197957 h 424779"/>
              <a:gd name="csX54" fmla="*/ 255189 w 413903"/>
              <a:gd name="csY54" fmla="*/ 231698 h 424779"/>
              <a:gd name="csX55" fmla="*/ 221345 w 413903"/>
              <a:gd name="csY55" fmla="*/ 197957 h 424779"/>
              <a:gd name="csX56" fmla="*/ 224846 w 413903"/>
              <a:gd name="csY56" fmla="*/ 183525 h 424779"/>
              <a:gd name="csX57" fmla="*/ 154047 w 413903"/>
              <a:gd name="csY57" fmla="*/ 112533 h 424779"/>
              <a:gd name="csX58" fmla="*/ 139654 w 413903"/>
              <a:gd name="csY58" fmla="*/ 115849 h 424779"/>
              <a:gd name="csX59" fmla="*/ 105810 w 413903"/>
              <a:gd name="csY59" fmla="*/ 82108 h 424779"/>
              <a:gd name="csX60" fmla="*/ 139654 w 413903"/>
              <a:gd name="csY60" fmla="*/ 48368 h 424779"/>
              <a:gd name="csX61" fmla="*/ 173303 w 413903"/>
              <a:gd name="csY61" fmla="*/ 82108 h 424779"/>
              <a:gd name="csX62" fmla="*/ 168246 w 413903"/>
              <a:gd name="csY62" fmla="*/ 99466 h 424779"/>
              <a:gd name="csX63" fmla="*/ 237683 w 413903"/>
              <a:gd name="csY63" fmla="*/ 169093 h 424779"/>
              <a:gd name="csX64" fmla="*/ 255189 w 413903"/>
              <a:gd name="csY64" fmla="*/ 164022 h 424779"/>
              <a:gd name="csX65" fmla="*/ 273277 w 413903"/>
              <a:gd name="csY65" fmla="*/ 169483 h 424779"/>
              <a:gd name="csX66" fmla="*/ 356719 w 413903"/>
              <a:gd name="csY66" fmla="*/ 57925 h 424779"/>
              <a:gd name="csX67" fmla="*/ 346605 w 413903"/>
              <a:gd name="csY67" fmla="*/ 33741 h 424779"/>
              <a:gd name="csX68" fmla="*/ 192558 w 413903"/>
              <a:gd name="csY68" fmla="*/ 405472 h 424779"/>
              <a:gd name="csX69" fmla="*/ 211814 w 413903"/>
              <a:gd name="csY69" fmla="*/ 405472 h 424779"/>
              <a:gd name="csX70" fmla="*/ 211814 w 413903"/>
              <a:gd name="csY70" fmla="*/ 376412 h 424779"/>
              <a:gd name="csX71" fmla="*/ 192558 w 413903"/>
              <a:gd name="csY71" fmla="*/ 376412 h 424779"/>
              <a:gd name="csX72" fmla="*/ 395231 w 413903"/>
              <a:gd name="csY72" fmla="*/ 357299 h 424779"/>
              <a:gd name="csX73" fmla="*/ 395231 w 413903"/>
              <a:gd name="csY73" fmla="*/ 299374 h 424779"/>
              <a:gd name="csX74" fmla="*/ 202089 w 413903"/>
              <a:gd name="csY74" fmla="*/ 299374 h 424779"/>
              <a:gd name="csX75" fmla="*/ 202089 w 413903"/>
              <a:gd name="csY75" fmla="*/ 280066 h 424779"/>
              <a:gd name="csX76" fmla="*/ 395037 w 413903"/>
              <a:gd name="csY76" fmla="*/ 280066 h 424779"/>
              <a:gd name="csX77" fmla="*/ 394648 w 413903"/>
              <a:gd name="csY77" fmla="*/ 96541 h 424779"/>
              <a:gd name="csX78" fmla="*/ 413903 w 413903"/>
              <a:gd name="csY78" fmla="*/ 96541 h 424779"/>
              <a:gd name="csX79" fmla="*/ 413903 w 413903"/>
              <a:gd name="csY79" fmla="*/ 357884 h 424779"/>
              <a:gd name="csX80" fmla="*/ 395231 w 413903"/>
              <a:gd name="csY80" fmla="*/ 376412 h 424779"/>
              <a:gd name="csX81" fmla="*/ 231070 w 413903"/>
              <a:gd name="csY81" fmla="*/ 376412 h 424779"/>
              <a:gd name="csX82" fmla="*/ 231070 w 413903"/>
              <a:gd name="csY82" fmla="*/ 405472 h 424779"/>
              <a:gd name="csX83" fmla="*/ 308093 w 413903"/>
              <a:gd name="csY83" fmla="*/ 405472 h 424779"/>
              <a:gd name="csX84" fmla="*/ 308093 w 413903"/>
              <a:gd name="csY84" fmla="*/ 424780 h 424779"/>
              <a:gd name="csX85" fmla="*/ 221345 w 413903"/>
              <a:gd name="csY85" fmla="*/ 424780 h 424779"/>
              <a:gd name="csX86" fmla="*/ 182833 w 413903"/>
              <a:gd name="csY86" fmla="*/ 424780 h 424779"/>
              <a:gd name="csX87" fmla="*/ 105810 w 413903"/>
              <a:gd name="csY87" fmla="*/ 424780 h 424779"/>
              <a:gd name="csX88" fmla="*/ 105810 w 413903"/>
              <a:gd name="csY88" fmla="*/ 405472 h 424779"/>
              <a:gd name="csX89" fmla="*/ 173303 w 413903"/>
              <a:gd name="csY89" fmla="*/ 405472 h 424779"/>
              <a:gd name="csX90" fmla="*/ 173303 w 413903"/>
              <a:gd name="csY90" fmla="*/ 376412 h 424779"/>
              <a:gd name="csX91" fmla="*/ 18672 w 413903"/>
              <a:gd name="csY91" fmla="*/ 376412 h 424779"/>
              <a:gd name="csX92" fmla="*/ 0 w 413903"/>
              <a:gd name="csY92" fmla="*/ 357689 h 424779"/>
              <a:gd name="csX93" fmla="*/ 0 w 413903"/>
              <a:gd name="csY93" fmla="*/ 299374 h 424779"/>
              <a:gd name="csX94" fmla="*/ 0 w 413903"/>
              <a:gd name="csY94" fmla="*/ 280066 h 424779"/>
              <a:gd name="csX95" fmla="*/ 0 w 413903"/>
              <a:gd name="csY95" fmla="*/ 241450 h 424779"/>
              <a:gd name="csX96" fmla="*/ 19256 w 413903"/>
              <a:gd name="csY96" fmla="*/ 241450 h 424779"/>
              <a:gd name="csX97" fmla="*/ 19256 w 413903"/>
              <a:gd name="csY97" fmla="*/ 280066 h 424779"/>
              <a:gd name="csX98" fmla="*/ 48042 w 413903"/>
              <a:gd name="csY98" fmla="*/ 280066 h 424779"/>
              <a:gd name="csX99" fmla="*/ 48042 w 413903"/>
              <a:gd name="csY99" fmla="*/ 299374 h 424779"/>
              <a:gd name="csX100" fmla="*/ 19256 w 413903"/>
              <a:gd name="csY100" fmla="*/ 299374 h 424779"/>
              <a:gd name="csX101" fmla="*/ 19256 w 413903"/>
              <a:gd name="csY101" fmla="*/ 357689 h 424779"/>
              <a:gd name="csX102" fmla="*/ 19256 w 413903"/>
              <a:gd name="csY102" fmla="*/ 154465 h 424779"/>
              <a:gd name="csX103" fmla="*/ 0 w 413903"/>
              <a:gd name="csY103" fmla="*/ 154465 h 424779"/>
              <a:gd name="csX104" fmla="*/ 0 w 413903"/>
              <a:gd name="csY104" fmla="*/ 86204 h 424779"/>
              <a:gd name="csX105" fmla="*/ 18672 w 413903"/>
              <a:gd name="csY105" fmla="*/ 67676 h 424779"/>
              <a:gd name="csX106" fmla="*/ 60296 w 413903"/>
              <a:gd name="csY106" fmla="*/ 67676 h 424779"/>
              <a:gd name="csX107" fmla="*/ 140237 w 413903"/>
              <a:gd name="csY107" fmla="*/ 2925 h 424779"/>
              <a:gd name="csX108" fmla="*/ 220178 w 413903"/>
              <a:gd name="csY108" fmla="*/ 67676 h 424779"/>
              <a:gd name="csX109" fmla="*/ 308093 w 413903"/>
              <a:gd name="csY109" fmla="*/ 67676 h 424779"/>
              <a:gd name="csX110" fmla="*/ 308093 w 413903"/>
              <a:gd name="csY110" fmla="*/ 86984 h 424779"/>
              <a:gd name="csX111" fmla="*/ 221928 w 413903"/>
              <a:gd name="csY111" fmla="*/ 86984 h 424779"/>
              <a:gd name="csX112" fmla="*/ 217649 w 413903"/>
              <a:gd name="csY112" fmla="*/ 111948 h 424779"/>
              <a:gd name="csX113" fmla="*/ 199366 w 413903"/>
              <a:gd name="csY113" fmla="*/ 105512 h 424779"/>
              <a:gd name="csX114" fmla="*/ 202867 w 413903"/>
              <a:gd name="csY114" fmla="*/ 85034 h 424779"/>
              <a:gd name="csX115" fmla="*/ 140237 w 413903"/>
              <a:gd name="csY115" fmla="*/ 22234 h 424779"/>
              <a:gd name="csX116" fmla="*/ 77607 w 413903"/>
              <a:gd name="csY116" fmla="*/ 85034 h 424779"/>
              <a:gd name="csX117" fmla="*/ 140237 w 413903"/>
              <a:gd name="csY117" fmla="*/ 147834 h 424779"/>
              <a:gd name="csX118" fmla="*/ 161438 w 413903"/>
              <a:gd name="csY118" fmla="*/ 143934 h 424779"/>
              <a:gd name="csX119" fmla="*/ 168051 w 413903"/>
              <a:gd name="csY119" fmla="*/ 162267 h 424779"/>
              <a:gd name="csX120" fmla="*/ 140237 w 413903"/>
              <a:gd name="csY120" fmla="*/ 167142 h 424779"/>
              <a:gd name="csX121" fmla="*/ 82664 w 413903"/>
              <a:gd name="csY121" fmla="*/ 143154 h 424779"/>
              <a:gd name="csX122" fmla="*/ 16727 w 413903"/>
              <a:gd name="csY122" fmla="*/ 213170 h 424779"/>
              <a:gd name="csX123" fmla="*/ 2723 w 413903"/>
              <a:gd name="csY123" fmla="*/ 199908 h 424779"/>
              <a:gd name="csX124" fmla="*/ 70605 w 413903"/>
              <a:gd name="csY124" fmla="*/ 127941 h 424779"/>
              <a:gd name="csX125" fmla="*/ 58546 w 413903"/>
              <a:gd name="csY125" fmla="*/ 86984 h 424779"/>
              <a:gd name="csX126" fmla="*/ 18672 w 413903"/>
              <a:gd name="csY126" fmla="*/ 86984 h 4247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</a:cxnLst>
            <a:rect l="l" t="t" r="r" b="b"/>
            <a:pathLst>
              <a:path w="413903" h="424779">
                <a:moveTo>
                  <a:pt x="163772" y="315562"/>
                </a:moveTo>
                <a:lnTo>
                  <a:pt x="163577" y="250226"/>
                </a:lnTo>
                <a:cubicBezTo>
                  <a:pt x="154436" y="253542"/>
                  <a:pt x="142571" y="255687"/>
                  <a:pt x="128372" y="255687"/>
                </a:cubicBezTo>
                <a:cubicBezTo>
                  <a:pt x="116119" y="255687"/>
                  <a:pt x="99197" y="253932"/>
                  <a:pt x="86554" y="249056"/>
                </a:cubicBezTo>
                <a:lnTo>
                  <a:pt x="86554" y="316147"/>
                </a:lnTo>
                <a:cubicBezTo>
                  <a:pt x="87137" y="316732"/>
                  <a:pt x="91806" y="320438"/>
                  <a:pt x="104837" y="322778"/>
                </a:cubicBezTo>
                <a:cubicBezTo>
                  <a:pt x="108338" y="323363"/>
                  <a:pt x="112034" y="323753"/>
                  <a:pt x="115730" y="323948"/>
                </a:cubicBezTo>
                <a:lnTo>
                  <a:pt x="120398" y="324338"/>
                </a:lnTo>
                <a:lnTo>
                  <a:pt x="129928" y="324338"/>
                </a:lnTo>
                <a:lnTo>
                  <a:pt x="134596" y="323948"/>
                </a:lnTo>
                <a:lnTo>
                  <a:pt x="145294" y="322778"/>
                </a:lnTo>
                <a:cubicBezTo>
                  <a:pt x="158520" y="320438"/>
                  <a:pt x="163188" y="316732"/>
                  <a:pt x="163772" y="315562"/>
                </a:cubicBezTo>
                <a:close/>
                <a:moveTo>
                  <a:pt x="125066" y="222141"/>
                </a:moveTo>
                <a:cubicBezTo>
                  <a:pt x="105615" y="222141"/>
                  <a:pt x="94140" y="226237"/>
                  <a:pt x="89083" y="228968"/>
                </a:cubicBezTo>
                <a:cubicBezTo>
                  <a:pt x="93945" y="231893"/>
                  <a:pt x="107755" y="236379"/>
                  <a:pt x="128372" y="236379"/>
                </a:cubicBezTo>
                <a:cubicBezTo>
                  <a:pt x="148601" y="236379"/>
                  <a:pt x="158909" y="231893"/>
                  <a:pt x="162605" y="229553"/>
                </a:cubicBezTo>
                <a:cubicBezTo>
                  <a:pt x="159104" y="227212"/>
                  <a:pt x="147045" y="222141"/>
                  <a:pt x="125066" y="222141"/>
                </a:cubicBezTo>
                <a:close/>
                <a:moveTo>
                  <a:pt x="125066" y="202833"/>
                </a:moveTo>
                <a:cubicBezTo>
                  <a:pt x="153852" y="202833"/>
                  <a:pt x="182833" y="211415"/>
                  <a:pt x="182833" y="230333"/>
                </a:cubicBezTo>
                <a:lnTo>
                  <a:pt x="182833" y="316147"/>
                </a:lnTo>
                <a:cubicBezTo>
                  <a:pt x="182833" y="323558"/>
                  <a:pt x="178360" y="336625"/>
                  <a:pt x="148601" y="341696"/>
                </a:cubicBezTo>
                <a:cubicBezTo>
                  <a:pt x="144322" y="342476"/>
                  <a:pt x="140237" y="342866"/>
                  <a:pt x="135958" y="343256"/>
                </a:cubicBezTo>
                <a:lnTo>
                  <a:pt x="130706" y="343451"/>
                </a:lnTo>
                <a:lnTo>
                  <a:pt x="125066" y="343646"/>
                </a:lnTo>
                <a:cubicBezTo>
                  <a:pt x="123315" y="343646"/>
                  <a:pt x="121370" y="343646"/>
                  <a:pt x="119620" y="343451"/>
                </a:cubicBezTo>
                <a:lnTo>
                  <a:pt x="114174" y="343256"/>
                </a:lnTo>
                <a:lnTo>
                  <a:pt x="101725" y="341696"/>
                </a:lnTo>
                <a:cubicBezTo>
                  <a:pt x="71772" y="336625"/>
                  <a:pt x="67298" y="323558"/>
                  <a:pt x="67298" y="316147"/>
                </a:cubicBezTo>
                <a:lnTo>
                  <a:pt x="67298" y="230333"/>
                </a:lnTo>
                <a:cubicBezTo>
                  <a:pt x="67298" y="211415"/>
                  <a:pt x="96279" y="202833"/>
                  <a:pt x="125066" y="202833"/>
                </a:cubicBezTo>
                <a:close/>
                <a:moveTo>
                  <a:pt x="365861" y="33741"/>
                </a:moveTo>
                <a:cubicBezTo>
                  <a:pt x="365861" y="41737"/>
                  <a:pt x="372280" y="48368"/>
                  <a:pt x="380254" y="48368"/>
                </a:cubicBezTo>
                <a:cubicBezTo>
                  <a:pt x="388229" y="48368"/>
                  <a:pt x="394648" y="41737"/>
                  <a:pt x="394648" y="33741"/>
                </a:cubicBezTo>
                <a:cubicBezTo>
                  <a:pt x="394648" y="25744"/>
                  <a:pt x="388229" y="19308"/>
                  <a:pt x="380254" y="19308"/>
                </a:cubicBezTo>
                <a:cubicBezTo>
                  <a:pt x="372280" y="19308"/>
                  <a:pt x="365861" y="25744"/>
                  <a:pt x="365861" y="33741"/>
                </a:cubicBezTo>
                <a:close/>
                <a:moveTo>
                  <a:pt x="269582" y="197957"/>
                </a:moveTo>
                <a:cubicBezTo>
                  <a:pt x="269582" y="192692"/>
                  <a:pt x="266859" y="188011"/>
                  <a:pt x="262385" y="185280"/>
                </a:cubicBezTo>
                <a:cubicBezTo>
                  <a:pt x="257912" y="182745"/>
                  <a:pt x="252271" y="182745"/>
                  <a:pt x="247797" y="185280"/>
                </a:cubicBezTo>
                <a:cubicBezTo>
                  <a:pt x="243324" y="188011"/>
                  <a:pt x="240601" y="192692"/>
                  <a:pt x="240601" y="197957"/>
                </a:cubicBezTo>
                <a:cubicBezTo>
                  <a:pt x="240601" y="203028"/>
                  <a:pt x="243324" y="207904"/>
                  <a:pt x="247797" y="210440"/>
                </a:cubicBezTo>
                <a:cubicBezTo>
                  <a:pt x="252271" y="212975"/>
                  <a:pt x="257912" y="212975"/>
                  <a:pt x="262385" y="210440"/>
                </a:cubicBezTo>
                <a:cubicBezTo>
                  <a:pt x="266859" y="207904"/>
                  <a:pt x="269582" y="203028"/>
                  <a:pt x="269582" y="197957"/>
                </a:cubicBezTo>
                <a:close/>
                <a:moveTo>
                  <a:pt x="139654" y="96541"/>
                </a:moveTo>
                <a:cubicBezTo>
                  <a:pt x="147628" y="96541"/>
                  <a:pt x="154047" y="90105"/>
                  <a:pt x="154047" y="82108"/>
                </a:cubicBezTo>
                <a:cubicBezTo>
                  <a:pt x="154047" y="74112"/>
                  <a:pt x="147628" y="67676"/>
                  <a:pt x="139654" y="67676"/>
                </a:cubicBezTo>
                <a:cubicBezTo>
                  <a:pt x="131484" y="67676"/>
                  <a:pt x="125066" y="74112"/>
                  <a:pt x="125066" y="82108"/>
                </a:cubicBezTo>
                <a:cubicBezTo>
                  <a:pt x="125066" y="90105"/>
                  <a:pt x="131484" y="96541"/>
                  <a:pt x="139654" y="96541"/>
                </a:cubicBezTo>
                <a:close/>
                <a:moveTo>
                  <a:pt x="346605" y="33741"/>
                </a:moveTo>
                <a:cubicBezTo>
                  <a:pt x="346605" y="15212"/>
                  <a:pt x="361776" y="0"/>
                  <a:pt x="380254" y="0"/>
                </a:cubicBezTo>
                <a:cubicBezTo>
                  <a:pt x="398732" y="0"/>
                  <a:pt x="413903" y="15212"/>
                  <a:pt x="413903" y="33741"/>
                </a:cubicBezTo>
                <a:cubicBezTo>
                  <a:pt x="413903" y="52464"/>
                  <a:pt x="398927" y="67676"/>
                  <a:pt x="380254" y="67676"/>
                </a:cubicBezTo>
                <a:cubicBezTo>
                  <a:pt x="378115" y="67481"/>
                  <a:pt x="375975" y="67286"/>
                  <a:pt x="374030" y="66896"/>
                </a:cubicBezTo>
                <a:lnTo>
                  <a:pt x="285920" y="184500"/>
                </a:lnTo>
                <a:cubicBezTo>
                  <a:pt x="287865" y="188596"/>
                  <a:pt x="288838" y="193082"/>
                  <a:pt x="288838" y="197957"/>
                </a:cubicBezTo>
                <a:cubicBezTo>
                  <a:pt x="288838" y="216486"/>
                  <a:pt x="273666" y="231698"/>
                  <a:pt x="255189" y="231698"/>
                </a:cubicBezTo>
                <a:cubicBezTo>
                  <a:pt x="236516" y="231698"/>
                  <a:pt x="221345" y="216486"/>
                  <a:pt x="221345" y="197957"/>
                </a:cubicBezTo>
                <a:cubicBezTo>
                  <a:pt x="221345" y="192692"/>
                  <a:pt x="222706" y="187816"/>
                  <a:pt x="224846" y="183525"/>
                </a:cubicBezTo>
                <a:lnTo>
                  <a:pt x="154047" y="112533"/>
                </a:lnTo>
                <a:cubicBezTo>
                  <a:pt x="149573" y="114484"/>
                  <a:pt x="144711" y="115849"/>
                  <a:pt x="139654" y="115849"/>
                </a:cubicBezTo>
                <a:cubicBezTo>
                  <a:pt x="120981" y="115849"/>
                  <a:pt x="105810" y="100637"/>
                  <a:pt x="105810" y="82108"/>
                </a:cubicBezTo>
                <a:cubicBezTo>
                  <a:pt x="105810" y="63385"/>
                  <a:pt x="120981" y="48368"/>
                  <a:pt x="139654" y="48368"/>
                </a:cubicBezTo>
                <a:cubicBezTo>
                  <a:pt x="158131" y="48368"/>
                  <a:pt x="173303" y="63385"/>
                  <a:pt x="173303" y="82108"/>
                </a:cubicBezTo>
                <a:cubicBezTo>
                  <a:pt x="173303" y="88154"/>
                  <a:pt x="171552" y="94200"/>
                  <a:pt x="168246" y="99466"/>
                </a:cubicBezTo>
                <a:lnTo>
                  <a:pt x="237683" y="169093"/>
                </a:lnTo>
                <a:cubicBezTo>
                  <a:pt x="242740" y="165972"/>
                  <a:pt x="248770" y="164022"/>
                  <a:pt x="255189" y="164022"/>
                </a:cubicBezTo>
                <a:cubicBezTo>
                  <a:pt x="261802" y="164022"/>
                  <a:pt x="268026" y="166167"/>
                  <a:pt x="273277" y="169483"/>
                </a:cubicBezTo>
                <a:lnTo>
                  <a:pt x="356719" y="57925"/>
                </a:lnTo>
                <a:cubicBezTo>
                  <a:pt x="350495" y="51683"/>
                  <a:pt x="346605" y="43297"/>
                  <a:pt x="346605" y="33741"/>
                </a:cubicBezTo>
                <a:close/>
                <a:moveTo>
                  <a:pt x="192558" y="405472"/>
                </a:moveTo>
                <a:lnTo>
                  <a:pt x="211814" y="405472"/>
                </a:lnTo>
                <a:lnTo>
                  <a:pt x="211814" y="376412"/>
                </a:lnTo>
                <a:lnTo>
                  <a:pt x="192558" y="376412"/>
                </a:lnTo>
                <a:close/>
                <a:moveTo>
                  <a:pt x="395231" y="357299"/>
                </a:moveTo>
                <a:lnTo>
                  <a:pt x="395231" y="299374"/>
                </a:lnTo>
                <a:lnTo>
                  <a:pt x="202089" y="299374"/>
                </a:lnTo>
                <a:lnTo>
                  <a:pt x="202089" y="280066"/>
                </a:lnTo>
                <a:lnTo>
                  <a:pt x="395037" y="280066"/>
                </a:lnTo>
                <a:lnTo>
                  <a:pt x="394648" y="96541"/>
                </a:lnTo>
                <a:lnTo>
                  <a:pt x="413903" y="96541"/>
                </a:lnTo>
                <a:lnTo>
                  <a:pt x="413903" y="357884"/>
                </a:lnTo>
                <a:cubicBezTo>
                  <a:pt x="413903" y="368220"/>
                  <a:pt x="405540" y="376412"/>
                  <a:pt x="395231" y="376412"/>
                </a:cubicBezTo>
                <a:lnTo>
                  <a:pt x="231070" y="376412"/>
                </a:lnTo>
                <a:lnTo>
                  <a:pt x="231070" y="405472"/>
                </a:lnTo>
                <a:lnTo>
                  <a:pt x="308093" y="405472"/>
                </a:lnTo>
                <a:lnTo>
                  <a:pt x="308093" y="424780"/>
                </a:lnTo>
                <a:lnTo>
                  <a:pt x="221345" y="424780"/>
                </a:lnTo>
                <a:lnTo>
                  <a:pt x="182833" y="424780"/>
                </a:lnTo>
                <a:lnTo>
                  <a:pt x="105810" y="424780"/>
                </a:lnTo>
                <a:lnTo>
                  <a:pt x="105810" y="405472"/>
                </a:lnTo>
                <a:lnTo>
                  <a:pt x="173303" y="405472"/>
                </a:lnTo>
                <a:lnTo>
                  <a:pt x="173303" y="376412"/>
                </a:lnTo>
                <a:lnTo>
                  <a:pt x="18672" y="376412"/>
                </a:lnTo>
                <a:cubicBezTo>
                  <a:pt x="8364" y="376412"/>
                  <a:pt x="0" y="368025"/>
                  <a:pt x="0" y="357689"/>
                </a:cubicBezTo>
                <a:lnTo>
                  <a:pt x="0" y="299374"/>
                </a:lnTo>
                <a:lnTo>
                  <a:pt x="0" y="280066"/>
                </a:lnTo>
                <a:lnTo>
                  <a:pt x="0" y="241450"/>
                </a:lnTo>
                <a:lnTo>
                  <a:pt x="19256" y="241450"/>
                </a:lnTo>
                <a:lnTo>
                  <a:pt x="19256" y="280066"/>
                </a:lnTo>
                <a:lnTo>
                  <a:pt x="48042" y="280066"/>
                </a:lnTo>
                <a:lnTo>
                  <a:pt x="48042" y="299374"/>
                </a:lnTo>
                <a:lnTo>
                  <a:pt x="19256" y="299374"/>
                </a:lnTo>
                <a:lnTo>
                  <a:pt x="19256" y="357689"/>
                </a:lnTo>
                <a:close/>
                <a:moveTo>
                  <a:pt x="19256" y="154465"/>
                </a:moveTo>
                <a:lnTo>
                  <a:pt x="0" y="154465"/>
                </a:lnTo>
                <a:lnTo>
                  <a:pt x="0" y="86204"/>
                </a:lnTo>
                <a:cubicBezTo>
                  <a:pt x="0" y="75867"/>
                  <a:pt x="8364" y="67676"/>
                  <a:pt x="18672" y="67676"/>
                </a:cubicBezTo>
                <a:lnTo>
                  <a:pt x="60296" y="67676"/>
                </a:lnTo>
                <a:cubicBezTo>
                  <a:pt x="68271" y="30620"/>
                  <a:pt x="101142" y="2925"/>
                  <a:pt x="140237" y="2925"/>
                </a:cubicBezTo>
                <a:cubicBezTo>
                  <a:pt x="179332" y="2925"/>
                  <a:pt x="212203" y="30620"/>
                  <a:pt x="220178" y="67676"/>
                </a:cubicBezTo>
                <a:lnTo>
                  <a:pt x="308093" y="67676"/>
                </a:lnTo>
                <a:lnTo>
                  <a:pt x="308093" y="86984"/>
                </a:lnTo>
                <a:lnTo>
                  <a:pt x="221928" y="86984"/>
                </a:lnTo>
                <a:cubicBezTo>
                  <a:pt x="221734" y="95371"/>
                  <a:pt x="220372" y="103757"/>
                  <a:pt x="217649" y="111948"/>
                </a:cubicBezTo>
                <a:lnTo>
                  <a:pt x="199366" y="105512"/>
                </a:lnTo>
                <a:cubicBezTo>
                  <a:pt x="201700" y="98881"/>
                  <a:pt x="202867" y="92055"/>
                  <a:pt x="202867" y="85034"/>
                </a:cubicBezTo>
                <a:cubicBezTo>
                  <a:pt x="202673" y="50318"/>
                  <a:pt x="174664" y="22234"/>
                  <a:pt x="140237" y="22234"/>
                </a:cubicBezTo>
                <a:cubicBezTo>
                  <a:pt x="105615" y="22234"/>
                  <a:pt x="77607" y="50318"/>
                  <a:pt x="77607" y="85034"/>
                </a:cubicBezTo>
                <a:cubicBezTo>
                  <a:pt x="77607" y="119555"/>
                  <a:pt x="105615" y="147639"/>
                  <a:pt x="140237" y="147834"/>
                </a:cubicBezTo>
                <a:cubicBezTo>
                  <a:pt x="147434" y="147834"/>
                  <a:pt x="154630" y="146469"/>
                  <a:pt x="161438" y="143934"/>
                </a:cubicBezTo>
                <a:lnTo>
                  <a:pt x="168051" y="162267"/>
                </a:lnTo>
                <a:cubicBezTo>
                  <a:pt x="159104" y="165387"/>
                  <a:pt x="149768" y="167142"/>
                  <a:pt x="140237" y="167142"/>
                </a:cubicBezTo>
                <a:cubicBezTo>
                  <a:pt x="117869" y="167142"/>
                  <a:pt x="97446" y="157976"/>
                  <a:pt x="82664" y="143154"/>
                </a:cubicBezTo>
                <a:lnTo>
                  <a:pt x="16727" y="213170"/>
                </a:lnTo>
                <a:lnTo>
                  <a:pt x="2723" y="199908"/>
                </a:lnTo>
                <a:lnTo>
                  <a:pt x="70605" y="127941"/>
                </a:lnTo>
                <a:cubicBezTo>
                  <a:pt x="63214" y="115849"/>
                  <a:pt x="58740" y="102002"/>
                  <a:pt x="58546" y="86984"/>
                </a:cubicBezTo>
                <a:lnTo>
                  <a:pt x="18672" y="86984"/>
                </a:lnTo>
                <a:close/>
              </a:path>
            </a:pathLst>
          </a:custGeom>
          <a:gradFill>
            <a:gsLst>
              <a:gs pos="0">
                <a:srgbClr val="E7157B"/>
              </a:gs>
              <a:gs pos="50000">
                <a:srgbClr val="730A3D"/>
              </a:gs>
              <a:gs pos="100000">
                <a:srgbClr val="000000"/>
              </a:gs>
            </a:gsLst>
            <a:lin ang="5400000" scaled="1"/>
          </a:gradFill>
          <a:ln w="19437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453C9C7C-7F2E-A0B7-B096-01AC2BFAF723}"/>
              </a:ext>
            </a:extLst>
          </p:cNvPr>
          <p:cNvSpPr txBox="1"/>
          <p:nvPr/>
        </p:nvSpPr>
        <p:spPr>
          <a:xfrm>
            <a:off x="5076235" y="4503400"/>
            <a:ext cx="2483370" cy="464794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GB" sz="1600" b="1" dirty="0">
                <a:solidFill>
                  <a:srgbClr val="15608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Example metrics:</a:t>
            </a:r>
          </a:p>
        </p:txBody>
      </p:sp>
    </p:spTree>
    <p:extLst>
      <p:ext uri="{BB962C8B-B14F-4D97-AF65-F5344CB8AC3E}">
        <p14:creationId xmlns:p14="http://schemas.microsoft.com/office/powerpoint/2010/main" val="2773620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91321F-7CC1-C18E-1D85-C3F6399BF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t>4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663DC0-4FE0-2843-A4E3-0A9B59D600DD}"/>
              </a:ext>
            </a:extLst>
          </p:cNvPr>
          <p:cNvSpPr txBox="1"/>
          <p:nvPr/>
        </p:nvSpPr>
        <p:spPr>
          <a:xfrm>
            <a:off x="508000" y="1143000"/>
            <a:ext cx="11176000" cy="21590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GB" sz="14000" b="1" dirty="0">
                <a:solidFill>
                  <a:srgbClr val="E97132"/>
                </a:solidFill>
              </a:rPr>
              <a:t>500M</a:t>
            </a:r>
            <a:endParaRPr lang="en-IT" sz="14000" b="1" dirty="0">
              <a:solidFill>
                <a:srgbClr val="E9713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CFE8BC-5C81-A041-8A4A-A5495608D6B6}"/>
              </a:ext>
            </a:extLst>
          </p:cNvPr>
          <p:cNvSpPr txBox="1"/>
          <p:nvPr/>
        </p:nvSpPr>
        <p:spPr>
          <a:xfrm>
            <a:off x="508000" y="3238500"/>
            <a:ext cx="111760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GB" sz="2800" i="1">
                <a:solidFill>
                  <a:srgbClr val="E8E8E8"/>
                </a:solidFill>
              </a:rPr>
              <a:t>metrics per second</a:t>
            </a:r>
            <a:endParaRPr lang="en-IT" sz="2800" i="1">
              <a:solidFill>
                <a:srgbClr val="E8E8E8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E1CDFD-9B95-8645-9C33-3D372519FDBA}"/>
              </a:ext>
            </a:extLst>
          </p:cNvPr>
          <p:cNvSpPr txBox="1"/>
          <p:nvPr/>
        </p:nvSpPr>
        <p:spPr>
          <a:xfrm>
            <a:off x="508000" y="3937000"/>
            <a:ext cx="11176000" cy="5588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GB" sz="3000" b="1">
                <a:solidFill>
                  <a:srgbClr val="FFFFFF"/>
                </a:solidFill>
              </a:rPr>
              <a:t>Uber's observability pipeline</a:t>
            </a:r>
            <a:endParaRPr lang="en-IT" sz="3000" b="1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07CDB2-7A6A-5D4A-A173-442DD7332D8D}"/>
              </a:ext>
            </a:extLst>
          </p:cNvPr>
          <p:cNvSpPr/>
          <p:nvPr/>
        </p:nvSpPr>
        <p:spPr>
          <a:xfrm>
            <a:off x="5461000" y="4673600"/>
            <a:ext cx="1270000" cy="38100"/>
          </a:xfrm>
          <a:prstGeom prst="rect">
            <a:avLst/>
          </a:prstGeom>
          <a:solidFill>
            <a:srgbClr val="E9713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IT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441277-29AD-974A-88D0-42131190FF83}"/>
              </a:ext>
            </a:extLst>
          </p:cNvPr>
          <p:cNvSpPr txBox="1"/>
          <p:nvPr/>
        </p:nvSpPr>
        <p:spPr>
          <a:xfrm>
            <a:off x="508000" y="4953000"/>
            <a:ext cx="111760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GB" sz="2000" dirty="0">
                <a:solidFill>
                  <a:srgbClr val="FFFFFF"/>
                </a:solidFill>
              </a:rPr>
              <a:t>20M/s stored globally  </a:t>
            </a:r>
            <a:r>
              <a:rPr lang="en-GB" sz="2000" b="1" dirty="0">
                <a:solidFill>
                  <a:schemeClr val="accent2"/>
                </a:solidFill>
              </a:rPr>
              <a:t>→  ~ USD 21M/month </a:t>
            </a:r>
            <a:r>
              <a:rPr lang="en-GB" sz="2000" dirty="0">
                <a:solidFill>
                  <a:schemeClr val="bg1"/>
                </a:solidFill>
              </a:rPr>
              <a:t>on AWS at 150-day retention</a:t>
            </a:r>
            <a:endParaRPr lang="en-IT" sz="20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519BCF-F833-B442-9DAB-DD03B65FBFC4}"/>
              </a:ext>
            </a:extLst>
          </p:cNvPr>
          <p:cNvSpPr txBox="1"/>
          <p:nvPr/>
        </p:nvSpPr>
        <p:spPr>
          <a:xfrm>
            <a:off x="508000" y="5587999"/>
            <a:ext cx="10957169" cy="841489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r"/>
            <a:r>
              <a:rPr lang="en-GB" sz="1400" b="1" i="1" dirty="0">
                <a:solidFill>
                  <a:srgbClr val="C8C8C8"/>
                </a:solidFill>
              </a:rPr>
              <a:t>Uber M3</a:t>
            </a:r>
            <a:r>
              <a:rPr lang="en-GB" sz="1400" i="1" dirty="0">
                <a:solidFill>
                  <a:srgbClr val="C8C8C8"/>
                </a:solidFill>
              </a:rPr>
              <a:t>: </a:t>
            </a:r>
            <a:r>
              <a:rPr lang="en-GB" sz="1400" i="1" dirty="0" err="1">
                <a:solidFill>
                  <a:srgbClr val="C8C8C8"/>
                </a:solidFill>
              </a:rPr>
              <a:t>www.uber.com</a:t>
            </a:r>
            <a:r>
              <a:rPr lang="en-GB" sz="1400" i="1" dirty="0">
                <a:solidFill>
                  <a:srgbClr val="C8C8C8"/>
                </a:solidFill>
              </a:rPr>
              <a:t>/pt/</a:t>
            </a:r>
            <a:r>
              <a:rPr lang="en-GB" sz="1400" i="1" dirty="0" err="1">
                <a:solidFill>
                  <a:srgbClr val="C8C8C8"/>
                </a:solidFill>
              </a:rPr>
              <a:t>en</a:t>
            </a:r>
            <a:r>
              <a:rPr lang="en-GB" sz="1400" i="1" dirty="0">
                <a:solidFill>
                  <a:srgbClr val="C8C8C8"/>
                </a:solidFill>
              </a:rPr>
              <a:t>/blog/m3</a:t>
            </a:r>
          </a:p>
          <a:p>
            <a:pPr algn="r"/>
            <a:r>
              <a:rPr lang="en-GB" sz="1400" b="1" i="1" dirty="0">
                <a:solidFill>
                  <a:srgbClr val="C8C8C8"/>
                </a:solidFill>
              </a:rPr>
              <a:t> AWS pricing estimate:</a:t>
            </a:r>
            <a:r>
              <a:rPr lang="en-GB" sz="1400" i="1" dirty="0">
                <a:solidFill>
                  <a:srgbClr val="C8C8C8"/>
                </a:solidFill>
              </a:rPr>
              <a:t> </a:t>
            </a:r>
            <a:r>
              <a:rPr lang="en-GB" sz="1400" i="1" dirty="0" err="1">
                <a:solidFill>
                  <a:srgbClr val="C8C8C8"/>
                </a:solidFill>
              </a:rPr>
              <a:t>aws.amazon.com</a:t>
            </a:r>
            <a:r>
              <a:rPr lang="en-GB" sz="1400" i="1" dirty="0">
                <a:solidFill>
                  <a:srgbClr val="C8C8C8"/>
                </a:solidFill>
              </a:rPr>
              <a:t>/</a:t>
            </a:r>
            <a:r>
              <a:rPr lang="en-GB" sz="1400" i="1" dirty="0" err="1">
                <a:solidFill>
                  <a:srgbClr val="C8C8C8"/>
                </a:solidFill>
              </a:rPr>
              <a:t>prometheus</a:t>
            </a:r>
            <a:r>
              <a:rPr lang="en-GB" sz="1400" i="1" dirty="0">
                <a:solidFill>
                  <a:srgbClr val="C8C8C8"/>
                </a:solidFill>
              </a:rPr>
              <a:t>/pricing/#Pricing</a:t>
            </a:r>
            <a:endParaRPr lang="en-IT" sz="1400" i="1" dirty="0">
              <a:solidFill>
                <a:srgbClr val="C8C8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064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F417D-3DFA-2C96-8FA9-328FB673D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C4292-713D-E6B2-3133-419C82B0C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Workflow of metrics collection systems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DF0D9-7DC4-02AF-61BA-6BC6D00A0D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5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06992F-CF1A-92B8-7467-866697D022C9}"/>
              </a:ext>
            </a:extLst>
          </p:cNvPr>
          <p:cNvSpPr/>
          <p:nvPr/>
        </p:nvSpPr>
        <p:spPr>
          <a:xfrm>
            <a:off x="6885118" y="2535230"/>
            <a:ext cx="1750531" cy="975160"/>
          </a:xfrm>
          <a:prstGeom prst="rect">
            <a:avLst/>
          </a:prstGeom>
          <a:solidFill>
            <a:srgbClr val="DAE8FC"/>
          </a:solidFill>
          <a:ln w="19437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68E2F8-A0B0-4DBF-DC56-3C18ADF842FA}"/>
              </a:ext>
            </a:extLst>
          </p:cNvPr>
          <p:cNvSpPr/>
          <p:nvPr/>
        </p:nvSpPr>
        <p:spPr>
          <a:xfrm>
            <a:off x="3131201" y="2447466"/>
            <a:ext cx="5601699" cy="1131185"/>
          </a:xfrm>
          <a:prstGeom prst="rect">
            <a:avLst/>
          </a:prstGeom>
          <a:noFill/>
          <a:ln w="19437" cap="flat">
            <a:solidFill>
              <a:srgbClr val="000000"/>
            </a:solidFill>
            <a:custDash>
              <a:ds d="75000" sp="150000"/>
            </a:custDash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9F823E-C48C-871E-5CF7-1E9DA2CC6B9E}"/>
              </a:ext>
            </a:extLst>
          </p:cNvPr>
          <p:cNvSpPr/>
          <p:nvPr/>
        </p:nvSpPr>
        <p:spPr>
          <a:xfrm>
            <a:off x="3228453" y="2544982"/>
            <a:ext cx="1750531" cy="975160"/>
          </a:xfrm>
          <a:prstGeom prst="rect">
            <a:avLst/>
          </a:prstGeom>
          <a:solidFill>
            <a:srgbClr val="DAE8FC"/>
          </a:solidFill>
          <a:ln w="19437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grpSp>
        <p:nvGrpSpPr>
          <p:cNvPr id="10" name="Graphic 4">
            <a:extLst>
              <a:ext uri="{FF2B5EF4-FFF2-40B4-BE49-F238E27FC236}">
                <a16:creationId xmlns:a16="http://schemas.microsoft.com/office/drawing/2014/main" id="{E7FE8DF9-77D5-2A5C-335C-B895154530C7}"/>
              </a:ext>
            </a:extLst>
          </p:cNvPr>
          <p:cNvGrpSpPr/>
          <p:nvPr/>
        </p:nvGrpSpPr>
        <p:grpSpPr>
          <a:xfrm>
            <a:off x="3277079" y="2935046"/>
            <a:ext cx="1653279" cy="507083"/>
            <a:chOff x="3277079" y="2935046"/>
            <a:chExt cx="1653279" cy="507083"/>
          </a:xfrm>
          <a:solidFill>
            <a:srgbClr val="D5E8D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747C993-6328-153E-5E4D-9EDCCF7A6483}"/>
                </a:ext>
              </a:extLst>
            </p:cNvPr>
            <p:cNvSpPr/>
            <p:nvPr/>
          </p:nvSpPr>
          <p:spPr>
            <a:xfrm>
              <a:off x="3277079" y="2935046"/>
              <a:ext cx="1653279" cy="507083"/>
            </a:xfrm>
            <a:prstGeom prst="rect">
              <a:avLst/>
            </a:prstGeom>
            <a:solidFill>
              <a:srgbClr val="D5E8D4"/>
            </a:solidFill>
            <a:ln w="19437" cap="flat">
              <a:solidFill>
                <a:srgbClr val="82B366"/>
              </a:solidFill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6109790-F43B-ECBC-CFA9-BD0D9E573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96529" y="3071568"/>
              <a:ext cx="1614378" cy="307175"/>
            </a:xfrm>
            <a:custGeom>
              <a:avLst/>
              <a:gdLst>
                <a:gd name="csX0" fmla="*/ -1 w 1614378"/>
                <a:gd name="csY0" fmla="*/ -1 h 307175"/>
                <a:gd name="csX1" fmla="*/ 1614378 w 1614378"/>
                <a:gd name="csY1" fmla="*/ -1 h 307175"/>
                <a:gd name="csX2" fmla="*/ 1614378 w 1614378"/>
                <a:gd name="csY2" fmla="*/ 307175 h 307175"/>
                <a:gd name="csX3" fmla="*/ -1 w 1614378"/>
                <a:gd name="csY3" fmla="*/ 307175 h 3071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614378" h="307175">
                  <a:moveTo>
                    <a:pt x="-1" y="-1"/>
                  </a:moveTo>
                  <a:lnTo>
                    <a:pt x="1614378" y="-1"/>
                  </a:lnTo>
                  <a:lnTo>
                    <a:pt x="1614378" y="307175"/>
                  </a:lnTo>
                  <a:lnTo>
                    <a:pt x="-1" y="307175"/>
                  </a:lnTo>
                  <a:close/>
                </a:path>
              </a:pathLst>
            </a:custGeom>
          </p:spPr>
        </p:pic>
      </p:grpSp>
      <p:grpSp>
        <p:nvGrpSpPr>
          <p:cNvPr id="13" name="Graphic 4">
            <a:extLst>
              <a:ext uri="{FF2B5EF4-FFF2-40B4-BE49-F238E27FC236}">
                <a16:creationId xmlns:a16="http://schemas.microsoft.com/office/drawing/2014/main" id="{C7A16B6D-5C55-0B1D-F887-5404AD801ED1}"/>
              </a:ext>
            </a:extLst>
          </p:cNvPr>
          <p:cNvGrpSpPr/>
          <p:nvPr/>
        </p:nvGrpSpPr>
        <p:grpSpPr>
          <a:xfrm>
            <a:off x="3131201" y="2408460"/>
            <a:ext cx="1945034" cy="585096"/>
            <a:chOff x="3131201" y="2408460"/>
            <a:chExt cx="1945034" cy="585096"/>
          </a:xfrm>
          <a:noFill/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66C924C-3BE3-94A6-8851-7906C78B04F8}"/>
                </a:ext>
              </a:extLst>
            </p:cNvPr>
            <p:cNvSpPr/>
            <p:nvPr/>
          </p:nvSpPr>
          <p:spPr>
            <a:xfrm>
              <a:off x="3131201" y="2408460"/>
              <a:ext cx="1945034" cy="585096"/>
            </a:xfrm>
            <a:prstGeom prst="rect">
              <a:avLst/>
            </a:prstGeom>
            <a:noFill/>
            <a:ln w="1943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2602503-9548-8984-58FA-0B3DE6B92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93781" y="2583988"/>
              <a:ext cx="1400424" cy="307175"/>
            </a:xfrm>
            <a:custGeom>
              <a:avLst/>
              <a:gdLst>
                <a:gd name="csX0" fmla="*/ -1 w 1400424"/>
                <a:gd name="csY0" fmla="*/ -1 h 307175"/>
                <a:gd name="csX1" fmla="*/ 1400425 w 1400424"/>
                <a:gd name="csY1" fmla="*/ -1 h 307175"/>
                <a:gd name="csX2" fmla="*/ 1400425 w 1400424"/>
                <a:gd name="csY2" fmla="*/ 307175 h 307175"/>
                <a:gd name="csX3" fmla="*/ -1 w 1400424"/>
                <a:gd name="csY3" fmla="*/ 307175 h 3071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400424" h="307175">
                  <a:moveTo>
                    <a:pt x="-1" y="-1"/>
                  </a:moveTo>
                  <a:lnTo>
                    <a:pt x="1400425" y="-1"/>
                  </a:lnTo>
                  <a:lnTo>
                    <a:pt x="1400425" y="307175"/>
                  </a:lnTo>
                  <a:lnTo>
                    <a:pt x="-1" y="307175"/>
                  </a:lnTo>
                  <a:close/>
                </a:path>
              </a:pathLst>
            </a:custGeom>
          </p:spPr>
        </p:pic>
      </p:grpSp>
      <p:grpSp>
        <p:nvGrpSpPr>
          <p:cNvPr id="16" name="Graphic 4">
            <a:extLst>
              <a:ext uri="{FF2B5EF4-FFF2-40B4-BE49-F238E27FC236}">
                <a16:creationId xmlns:a16="http://schemas.microsoft.com/office/drawing/2014/main" id="{038E555B-CF63-7A07-01E8-0DC6387C932E}"/>
              </a:ext>
            </a:extLst>
          </p:cNvPr>
          <p:cNvGrpSpPr/>
          <p:nvPr/>
        </p:nvGrpSpPr>
        <p:grpSpPr>
          <a:xfrm>
            <a:off x="3247903" y="3461632"/>
            <a:ext cx="972517" cy="585096"/>
            <a:chOff x="3247903" y="3461632"/>
            <a:chExt cx="972517" cy="585096"/>
          </a:xfrm>
          <a:noFill/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382AEA9-9488-5B76-437A-AAFAB6B6E1CB}"/>
                </a:ext>
              </a:extLst>
            </p:cNvPr>
            <p:cNvSpPr/>
            <p:nvPr/>
          </p:nvSpPr>
          <p:spPr>
            <a:xfrm>
              <a:off x="3247903" y="3461632"/>
              <a:ext cx="972517" cy="585096"/>
            </a:xfrm>
            <a:prstGeom prst="rect">
              <a:avLst/>
            </a:prstGeom>
            <a:noFill/>
            <a:ln w="1943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2A3BE6A6-5538-B87D-C708-4ABD8DC79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61857" y="3627410"/>
              <a:ext cx="525159" cy="331554"/>
            </a:xfrm>
            <a:custGeom>
              <a:avLst/>
              <a:gdLst>
                <a:gd name="csX0" fmla="*/ -1 w 525159"/>
                <a:gd name="csY0" fmla="*/ -1 h 331554"/>
                <a:gd name="csX1" fmla="*/ 525159 w 525159"/>
                <a:gd name="csY1" fmla="*/ -1 h 331554"/>
                <a:gd name="csX2" fmla="*/ 525159 w 525159"/>
                <a:gd name="csY2" fmla="*/ 331554 h 331554"/>
                <a:gd name="csX3" fmla="*/ -1 w 525159"/>
                <a:gd name="csY3" fmla="*/ 331554 h 3315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25159" h="331554">
                  <a:moveTo>
                    <a:pt x="-1" y="-1"/>
                  </a:moveTo>
                  <a:lnTo>
                    <a:pt x="525159" y="-1"/>
                  </a:lnTo>
                  <a:lnTo>
                    <a:pt x="525159" y="331554"/>
                  </a:lnTo>
                  <a:lnTo>
                    <a:pt x="-1" y="331554"/>
                  </a:lnTo>
                  <a:close/>
                </a:path>
              </a:pathLst>
            </a:custGeom>
          </p:spPr>
        </p:pic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6050C568-145A-D7A2-AC37-E3E917B2230C}"/>
              </a:ext>
            </a:extLst>
          </p:cNvPr>
          <p:cNvSpPr/>
          <p:nvPr/>
        </p:nvSpPr>
        <p:spPr>
          <a:xfrm>
            <a:off x="5076236" y="2544982"/>
            <a:ext cx="1750531" cy="975160"/>
          </a:xfrm>
          <a:prstGeom prst="rect">
            <a:avLst/>
          </a:prstGeom>
          <a:solidFill>
            <a:srgbClr val="DAE8FC"/>
          </a:solidFill>
          <a:ln w="19437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grpSp>
        <p:nvGrpSpPr>
          <p:cNvPr id="20" name="Graphic 4">
            <a:extLst>
              <a:ext uri="{FF2B5EF4-FFF2-40B4-BE49-F238E27FC236}">
                <a16:creationId xmlns:a16="http://schemas.microsoft.com/office/drawing/2014/main" id="{325B5031-E389-9B58-E395-B66C9F4ACB93}"/>
              </a:ext>
            </a:extLst>
          </p:cNvPr>
          <p:cNvGrpSpPr/>
          <p:nvPr/>
        </p:nvGrpSpPr>
        <p:grpSpPr>
          <a:xfrm>
            <a:off x="5124862" y="2935046"/>
            <a:ext cx="1653279" cy="507083"/>
            <a:chOff x="5124862" y="2935046"/>
            <a:chExt cx="1653279" cy="507083"/>
          </a:xfrm>
          <a:solidFill>
            <a:srgbClr val="D5E8D4"/>
          </a:solidFill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079EA7C-F8CE-52A2-D52E-0D012CB79FE4}"/>
                </a:ext>
              </a:extLst>
            </p:cNvPr>
            <p:cNvSpPr/>
            <p:nvPr/>
          </p:nvSpPr>
          <p:spPr>
            <a:xfrm>
              <a:off x="5124862" y="2935046"/>
              <a:ext cx="1653279" cy="507083"/>
            </a:xfrm>
            <a:prstGeom prst="rect">
              <a:avLst/>
            </a:prstGeom>
            <a:solidFill>
              <a:srgbClr val="D5E8D4"/>
            </a:solidFill>
            <a:ln w="19437" cap="flat">
              <a:solidFill>
                <a:srgbClr val="82B366"/>
              </a:solidFill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EC20136-23CF-D36E-E798-48FD195304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44312" y="3071568"/>
              <a:ext cx="1614378" cy="307175"/>
            </a:xfrm>
            <a:custGeom>
              <a:avLst/>
              <a:gdLst>
                <a:gd name="csX0" fmla="*/ -1 w 1614378"/>
                <a:gd name="csY0" fmla="*/ -1 h 307175"/>
                <a:gd name="csX1" fmla="*/ 1614378 w 1614378"/>
                <a:gd name="csY1" fmla="*/ -1 h 307175"/>
                <a:gd name="csX2" fmla="*/ 1614378 w 1614378"/>
                <a:gd name="csY2" fmla="*/ 307175 h 307175"/>
                <a:gd name="csX3" fmla="*/ -1 w 1614378"/>
                <a:gd name="csY3" fmla="*/ 307175 h 3071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614378" h="307175">
                  <a:moveTo>
                    <a:pt x="-1" y="-1"/>
                  </a:moveTo>
                  <a:lnTo>
                    <a:pt x="1614378" y="-1"/>
                  </a:lnTo>
                  <a:lnTo>
                    <a:pt x="1614378" y="307175"/>
                  </a:lnTo>
                  <a:lnTo>
                    <a:pt x="-1" y="307175"/>
                  </a:lnTo>
                  <a:close/>
                </a:path>
              </a:pathLst>
            </a:custGeom>
          </p:spPr>
        </p:pic>
      </p:grpSp>
      <p:grpSp>
        <p:nvGrpSpPr>
          <p:cNvPr id="23" name="Graphic 4">
            <a:extLst>
              <a:ext uri="{FF2B5EF4-FFF2-40B4-BE49-F238E27FC236}">
                <a16:creationId xmlns:a16="http://schemas.microsoft.com/office/drawing/2014/main" id="{F8800A76-CC43-E80F-7250-2D389C893CCC}"/>
              </a:ext>
            </a:extLst>
          </p:cNvPr>
          <p:cNvGrpSpPr/>
          <p:nvPr/>
        </p:nvGrpSpPr>
        <p:grpSpPr>
          <a:xfrm>
            <a:off x="4978984" y="2408460"/>
            <a:ext cx="1945034" cy="585096"/>
            <a:chOff x="4978984" y="2408460"/>
            <a:chExt cx="1945034" cy="585096"/>
          </a:xfrm>
          <a:noFill/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6B0C173-D601-3F97-0377-B91AE701F9E1}"/>
                </a:ext>
              </a:extLst>
            </p:cNvPr>
            <p:cNvSpPr/>
            <p:nvPr/>
          </p:nvSpPr>
          <p:spPr>
            <a:xfrm>
              <a:off x="4978984" y="2408460"/>
              <a:ext cx="1945034" cy="585096"/>
            </a:xfrm>
            <a:prstGeom prst="rect">
              <a:avLst/>
            </a:prstGeom>
            <a:noFill/>
            <a:ln w="1943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F0C5AD49-101C-CE59-875B-17F68F1E6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41564" y="2583988"/>
              <a:ext cx="1400424" cy="307175"/>
            </a:xfrm>
            <a:custGeom>
              <a:avLst/>
              <a:gdLst>
                <a:gd name="csX0" fmla="*/ -1 w 1400424"/>
                <a:gd name="csY0" fmla="*/ -1 h 307175"/>
                <a:gd name="csX1" fmla="*/ 1400425 w 1400424"/>
                <a:gd name="csY1" fmla="*/ -1 h 307175"/>
                <a:gd name="csX2" fmla="*/ 1400425 w 1400424"/>
                <a:gd name="csY2" fmla="*/ 307175 h 307175"/>
                <a:gd name="csX3" fmla="*/ -1 w 1400424"/>
                <a:gd name="csY3" fmla="*/ 307175 h 3071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400424" h="307175">
                  <a:moveTo>
                    <a:pt x="-1" y="-1"/>
                  </a:moveTo>
                  <a:lnTo>
                    <a:pt x="1400425" y="-1"/>
                  </a:lnTo>
                  <a:lnTo>
                    <a:pt x="1400425" y="307175"/>
                  </a:lnTo>
                  <a:lnTo>
                    <a:pt x="-1" y="307175"/>
                  </a:lnTo>
                  <a:close/>
                </a:path>
              </a:pathLst>
            </a:custGeom>
          </p:spPr>
        </p:pic>
      </p:grpSp>
      <p:grpSp>
        <p:nvGrpSpPr>
          <p:cNvPr id="26" name="Graphic 4">
            <a:extLst>
              <a:ext uri="{FF2B5EF4-FFF2-40B4-BE49-F238E27FC236}">
                <a16:creationId xmlns:a16="http://schemas.microsoft.com/office/drawing/2014/main" id="{03D76A73-082E-871B-607A-99E922C5113A}"/>
              </a:ext>
            </a:extLst>
          </p:cNvPr>
          <p:cNvGrpSpPr/>
          <p:nvPr/>
        </p:nvGrpSpPr>
        <p:grpSpPr>
          <a:xfrm>
            <a:off x="6933744" y="2915543"/>
            <a:ext cx="1653279" cy="507083"/>
            <a:chOff x="6933744" y="2915543"/>
            <a:chExt cx="1653279" cy="507083"/>
          </a:xfrm>
          <a:solidFill>
            <a:srgbClr val="D5E8D4"/>
          </a:solidFill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CB86265-44CF-CF59-3B6B-0CABEBCDF55A}"/>
                </a:ext>
              </a:extLst>
            </p:cNvPr>
            <p:cNvSpPr/>
            <p:nvPr/>
          </p:nvSpPr>
          <p:spPr>
            <a:xfrm>
              <a:off x="6933744" y="2915543"/>
              <a:ext cx="1653279" cy="507083"/>
            </a:xfrm>
            <a:prstGeom prst="rect">
              <a:avLst/>
            </a:prstGeom>
            <a:solidFill>
              <a:srgbClr val="D5E8D4"/>
            </a:solidFill>
            <a:ln w="19437" cap="flat">
              <a:solidFill>
                <a:srgbClr val="82B366"/>
              </a:solidFill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1CBA13F2-F4D7-445D-F484-C716442736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53194" y="3052065"/>
              <a:ext cx="1614378" cy="307175"/>
            </a:xfrm>
            <a:custGeom>
              <a:avLst/>
              <a:gdLst>
                <a:gd name="csX0" fmla="*/ -1 w 1614378"/>
                <a:gd name="csY0" fmla="*/ -1 h 307175"/>
                <a:gd name="csX1" fmla="*/ 1614378 w 1614378"/>
                <a:gd name="csY1" fmla="*/ -1 h 307175"/>
                <a:gd name="csX2" fmla="*/ 1614378 w 1614378"/>
                <a:gd name="csY2" fmla="*/ 307175 h 307175"/>
                <a:gd name="csX3" fmla="*/ -1 w 1614378"/>
                <a:gd name="csY3" fmla="*/ 307175 h 3071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614378" h="307175">
                  <a:moveTo>
                    <a:pt x="-1" y="-1"/>
                  </a:moveTo>
                  <a:lnTo>
                    <a:pt x="1614378" y="-1"/>
                  </a:lnTo>
                  <a:lnTo>
                    <a:pt x="1614378" y="307175"/>
                  </a:lnTo>
                  <a:lnTo>
                    <a:pt x="-1" y="307175"/>
                  </a:lnTo>
                  <a:close/>
                </a:path>
              </a:pathLst>
            </a:custGeom>
          </p:spPr>
        </p:pic>
      </p:grpSp>
      <p:grpSp>
        <p:nvGrpSpPr>
          <p:cNvPr id="29" name="Graphic 4">
            <a:extLst>
              <a:ext uri="{FF2B5EF4-FFF2-40B4-BE49-F238E27FC236}">
                <a16:creationId xmlns:a16="http://schemas.microsoft.com/office/drawing/2014/main" id="{EAFF1229-7D68-4E71-8EB6-520963759FE2}"/>
              </a:ext>
            </a:extLst>
          </p:cNvPr>
          <p:cNvGrpSpPr/>
          <p:nvPr/>
        </p:nvGrpSpPr>
        <p:grpSpPr>
          <a:xfrm>
            <a:off x="5883425" y="3463973"/>
            <a:ext cx="136152" cy="1206858"/>
            <a:chOff x="5883425" y="3463973"/>
            <a:chExt cx="136152" cy="1206858"/>
          </a:xfrm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9451F9D0-AA4E-5DFA-1F28-790CC4EBE778}"/>
                </a:ext>
              </a:extLst>
            </p:cNvPr>
            <p:cNvSpPr/>
            <p:nvPr/>
          </p:nvSpPr>
          <p:spPr>
            <a:xfrm>
              <a:off x="5951501" y="3566365"/>
              <a:ext cx="19450" cy="1104466"/>
            </a:xfrm>
            <a:custGeom>
              <a:avLst/>
              <a:gdLst>
                <a:gd name="csX0" fmla="*/ 0 w 19450"/>
                <a:gd name="csY0" fmla="*/ 1104466 h 1104466"/>
                <a:gd name="csX1" fmla="*/ 0 w 19450"/>
                <a:gd name="csY1" fmla="*/ 0 h 11044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9450" h="1104466">
                  <a:moveTo>
                    <a:pt x="0" y="1104466"/>
                  </a:moveTo>
                  <a:lnTo>
                    <a:pt x="0" y="0"/>
                  </a:lnTo>
                </a:path>
              </a:pathLst>
            </a:custGeom>
            <a:noFill/>
            <a:ln w="19437" cap="flat">
              <a:solidFill>
                <a:srgbClr val="82B366"/>
              </a:solidFill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08EE68AF-6CA5-65B3-134D-D677232532BA}"/>
                </a:ext>
              </a:extLst>
            </p:cNvPr>
            <p:cNvSpPr/>
            <p:nvPr/>
          </p:nvSpPr>
          <p:spPr>
            <a:xfrm>
              <a:off x="5883425" y="3463973"/>
              <a:ext cx="136152" cy="136522"/>
            </a:xfrm>
            <a:custGeom>
              <a:avLst/>
              <a:gdLst>
                <a:gd name="csX0" fmla="*/ 68076 w 136152"/>
                <a:gd name="csY0" fmla="*/ 0 h 136522"/>
                <a:gd name="csX1" fmla="*/ 136152 w 136152"/>
                <a:gd name="csY1" fmla="*/ 136522 h 136522"/>
                <a:gd name="csX2" fmla="*/ 68076 w 136152"/>
                <a:gd name="csY2" fmla="*/ 102392 h 136522"/>
                <a:gd name="csX3" fmla="*/ 0 w 136152"/>
                <a:gd name="csY3" fmla="*/ 136522 h 1365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6152" h="136522">
                  <a:moveTo>
                    <a:pt x="68076" y="0"/>
                  </a:moveTo>
                  <a:lnTo>
                    <a:pt x="136152" y="136522"/>
                  </a:lnTo>
                  <a:lnTo>
                    <a:pt x="68076" y="102392"/>
                  </a:lnTo>
                  <a:lnTo>
                    <a:pt x="0" y="136522"/>
                  </a:lnTo>
                  <a:close/>
                </a:path>
              </a:pathLst>
            </a:custGeom>
            <a:solidFill>
              <a:srgbClr val="82B366"/>
            </a:solidFill>
            <a:ln w="19437" cap="flat">
              <a:solidFill>
                <a:srgbClr val="82B366"/>
              </a:solidFill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</p:grpSp>
      <p:grpSp>
        <p:nvGrpSpPr>
          <p:cNvPr id="32" name="Graphic 4">
            <a:extLst>
              <a:ext uri="{FF2B5EF4-FFF2-40B4-BE49-F238E27FC236}">
                <a16:creationId xmlns:a16="http://schemas.microsoft.com/office/drawing/2014/main" id="{DC28BE3D-AE8D-E59D-F69E-A3E342788AD7}"/>
              </a:ext>
            </a:extLst>
          </p:cNvPr>
          <p:cNvGrpSpPr/>
          <p:nvPr/>
        </p:nvGrpSpPr>
        <p:grpSpPr>
          <a:xfrm>
            <a:off x="7282877" y="3444470"/>
            <a:ext cx="135958" cy="1226361"/>
            <a:chOff x="7282877" y="3444470"/>
            <a:chExt cx="135958" cy="1226361"/>
          </a:xfrm>
        </p:grpSpPr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A2AF847E-0194-BCED-6C19-0E1DCAB2D195}"/>
                </a:ext>
              </a:extLst>
            </p:cNvPr>
            <p:cNvSpPr/>
            <p:nvPr/>
          </p:nvSpPr>
          <p:spPr>
            <a:xfrm>
              <a:off x="7349981" y="3546861"/>
              <a:ext cx="12059" cy="1123969"/>
            </a:xfrm>
            <a:custGeom>
              <a:avLst/>
              <a:gdLst>
                <a:gd name="csX0" fmla="*/ 11670 w 12059"/>
                <a:gd name="csY0" fmla="*/ 1123969 h 1123969"/>
                <a:gd name="csX1" fmla="*/ 12059 w 12059"/>
                <a:gd name="csY1" fmla="*/ 499477 h 1123969"/>
                <a:gd name="csX2" fmla="*/ 0 w 12059"/>
                <a:gd name="csY2" fmla="*/ 0 h 11239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059" h="1123969">
                  <a:moveTo>
                    <a:pt x="11670" y="1123969"/>
                  </a:moveTo>
                  <a:lnTo>
                    <a:pt x="12059" y="499477"/>
                  </a:lnTo>
                  <a:lnTo>
                    <a:pt x="0" y="0"/>
                  </a:lnTo>
                </a:path>
              </a:pathLst>
            </a:custGeom>
            <a:noFill/>
            <a:ln w="19437" cap="flat">
              <a:solidFill>
                <a:srgbClr val="82B366"/>
              </a:solidFill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43F063FE-1518-64FF-6E61-A6124E3AF6A0}"/>
                </a:ext>
              </a:extLst>
            </p:cNvPr>
            <p:cNvSpPr/>
            <p:nvPr/>
          </p:nvSpPr>
          <p:spPr>
            <a:xfrm>
              <a:off x="7282877" y="3444470"/>
              <a:ext cx="135958" cy="138082"/>
            </a:xfrm>
            <a:custGeom>
              <a:avLst/>
              <a:gdLst>
                <a:gd name="csX0" fmla="*/ 64770 w 135958"/>
                <a:gd name="csY0" fmla="*/ 0 h 138082"/>
                <a:gd name="csX1" fmla="*/ 135958 w 135958"/>
                <a:gd name="csY1" fmla="*/ 134767 h 138082"/>
                <a:gd name="csX2" fmla="*/ 67104 w 135958"/>
                <a:gd name="csY2" fmla="*/ 102392 h 138082"/>
                <a:gd name="csX3" fmla="*/ 0 w 135958"/>
                <a:gd name="csY3" fmla="*/ 138083 h 1380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5958" h="138082">
                  <a:moveTo>
                    <a:pt x="64770" y="0"/>
                  </a:moveTo>
                  <a:lnTo>
                    <a:pt x="135958" y="134767"/>
                  </a:lnTo>
                  <a:lnTo>
                    <a:pt x="67104" y="102392"/>
                  </a:lnTo>
                  <a:lnTo>
                    <a:pt x="0" y="138083"/>
                  </a:lnTo>
                  <a:close/>
                </a:path>
              </a:pathLst>
            </a:custGeom>
            <a:solidFill>
              <a:srgbClr val="82B366"/>
            </a:solidFill>
            <a:ln w="19437" cap="flat">
              <a:solidFill>
                <a:srgbClr val="82B366"/>
              </a:solidFill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</p:grpSp>
      <p:grpSp>
        <p:nvGrpSpPr>
          <p:cNvPr id="35" name="Graphic 4">
            <a:extLst>
              <a:ext uri="{FF2B5EF4-FFF2-40B4-BE49-F238E27FC236}">
                <a16:creationId xmlns:a16="http://schemas.microsoft.com/office/drawing/2014/main" id="{065FB723-45B2-F8D5-98A3-682FB9A69283}"/>
              </a:ext>
            </a:extLst>
          </p:cNvPr>
          <p:cNvGrpSpPr/>
          <p:nvPr/>
        </p:nvGrpSpPr>
        <p:grpSpPr>
          <a:xfrm>
            <a:off x="3131201" y="4670831"/>
            <a:ext cx="5640600" cy="390064"/>
            <a:chOff x="3131201" y="4670831"/>
            <a:chExt cx="5640600" cy="390064"/>
          </a:xfrm>
          <a:solidFill>
            <a:srgbClr val="D5E8D4"/>
          </a:solidFill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176C198-55E2-DF26-A015-726D940A1610}"/>
                </a:ext>
              </a:extLst>
            </p:cNvPr>
            <p:cNvSpPr/>
            <p:nvPr/>
          </p:nvSpPr>
          <p:spPr>
            <a:xfrm>
              <a:off x="3131201" y="4670831"/>
              <a:ext cx="5640600" cy="390064"/>
            </a:xfrm>
            <a:prstGeom prst="rect">
              <a:avLst/>
            </a:prstGeom>
            <a:solidFill>
              <a:srgbClr val="D5E8D4"/>
            </a:solidFill>
            <a:ln w="19437" cap="flat">
              <a:solidFill>
                <a:srgbClr val="82B366"/>
              </a:solidFill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3FEE2F38-090C-66DD-598B-E2D265B0E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40926" y="4719589"/>
              <a:ext cx="5601699" cy="331554"/>
            </a:xfrm>
            <a:custGeom>
              <a:avLst/>
              <a:gdLst>
                <a:gd name="csX0" fmla="*/ -1 w 5601699"/>
                <a:gd name="csY0" fmla="*/ -1 h 331554"/>
                <a:gd name="csX1" fmla="*/ 5601700 w 5601699"/>
                <a:gd name="csY1" fmla="*/ -1 h 331554"/>
                <a:gd name="csX2" fmla="*/ 5601700 w 5601699"/>
                <a:gd name="csY2" fmla="*/ 331554 h 331554"/>
                <a:gd name="csX3" fmla="*/ -1 w 5601699"/>
                <a:gd name="csY3" fmla="*/ 331554 h 3315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601699" h="331554">
                  <a:moveTo>
                    <a:pt x="-1" y="-1"/>
                  </a:moveTo>
                  <a:lnTo>
                    <a:pt x="5601700" y="-1"/>
                  </a:lnTo>
                  <a:lnTo>
                    <a:pt x="5601700" y="331554"/>
                  </a:lnTo>
                  <a:lnTo>
                    <a:pt x="-1" y="331554"/>
                  </a:lnTo>
                  <a:close/>
                </a:path>
              </a:pathLst>
            </a:custGeom>
          </p:spPr>
        </p:pic>
      </p:grpSp>
      <p:grpSp>
        <p:nvGrpSpPr>
          <p:cNvPr id="38" name="Graphic 4">
            <a:extLst>
              <a:ext uri="{FF2B5EF4-FFF2-40B4-BE49-F238E27FC236}">
                <a16:creationId xmlns:a16="http://schemas.microsoft.com/office/drawing/2014/main" id="{C2128D07-76BA-4095-697B-2297A41E2D62}"/>
              </a:ext>
            </a:extLst>
          </p:cNvPr>
          <p:cNvGrpSpPr/>
          <p:nvPr/>
        </p:nvGrpSpPr>
        <p:grpSpPr>
          <a:xfrm>
            <a:off x="2878347" y="4943876"/>
            <a:ext cx="1945034" cy="585096"/>
            <a:chOff x="2878347" y="4943876"/>
            <a:chExt cx="1945034" cy="585096"/>
          </a:xfrm>
          <a:noFill/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0417041-FCA6-011D-0D6D-6B78B3F95647}"/>
                </a:ext>
              </a:extLst>
            </p:cNvPr>
            <p:cNvSpPr/>
            <p:nvPr/>
          </p:nvSpPr>
          <p:spPr>
            <a:xfrm>
              <a:off x="2878347" y="4943876"/>
              <a:ext cx="1945034" cy="585096"/>
            </a:xfrm>
            <a:prstGeom prst="rect">
              <a:avLst/>
            </a:prstGeom>
            <a:noFill/>
            <a:ln w="1943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2F3AB3E9-E1E1-2CBC-A050-7262197FCAA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102025" y="5109653"/>
              <a:ext cx="1478226" cy="331554"/>
            </a:xfrm>
            <a:custGeom>
              <a:avLst/>
              <a:gdLst>
                <a:gd name="csX0" fmla="*/ -1 w 1478226"/>
                <a:gd name="csY0" fmla="*/ -1 h 331554"/>
                <a:gd name="csX1" fmla="*/ 1478226 w 1478226"/>
                <a:gd name="csY1" fmla="*/ -1 h 331554"/>
                <a:gd name="csX2" fmla="*/ 1478226 w 1478226"/>
                <a:gd name="csY2" fmla="*/ 331554 h 331554"/>
                <a:gd name="csX3" fmla="*/ -1 w 1478226"/>
                <a:gd name="csY3" fmla="*/ 331554 h 3315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478226" h="331554">
                  <a:moveTo>
                    <a:pt x="-1" y="-1"/>
                  </a:moveTo>
                  <a:lnTo>
                    <a:pt x="1478226" y="-1"/>
                  </a:lnTo>
                  <a:lnTo>
                    <a:pt x="1478226" y="331554"/>
                  </a:lnTo>
                  <a:lnTo>
                    <a:pt x="-1" y="331554"/>
                  </a:lnTo>
                  <a:close/>
                </a:path>
              </a:pathLst>
            </a:custGeom>
          </p:spPr>
        </p:pic>
      </p:grpSp>
      <p:grpSp>
        <p:nvGrpSpPr>
          <p:cNvPr id="41" name="Graphic 4">
            <a:extLst>
              <a:ext uri="{FF2B5EF4-FFF2-40B4-BE49-F238E27FC236}">
                <a16:creationId xmlns:a16="http://schemas.microsoft.com/office/drawing/2014/main" id="{B2BA0961-B3EC-1B44-ADF8-CBF893189FFF}"/>
              </a:ext>
            </a:extLst>
          </p:cNvPr>
          <p:cNvGrpSpPr/>
          <p:nvPr/>
        </p:nvGrpSpPr>
        <p:grpSpPr>
          <a:xfrm>
            <a:off x="4481250" y="3429452"/>
            <a:ext cx="136152" cy="1241378"/>
            <a:chOff x="4481250" y="3429452"/>
            <a:chExt cx="136152" cy="1241378"/>
          </a:xfrm>
        </p:grpSpPr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32FB67FE-C209-95B0-0F44-277026318798}"/>
                </a:ext>
              </a:extLst>
            </p:cNvPr>
            <p:cNvSpPr/>
            <p:nvPr/>
          </p:nvSpPr>
          <p:spPr>
            <a:xfrm>
              <a:off x="4541351" y="3531844"/>
              <a:ext cx="8558" cy="1138986"/>
            </a:xfrm>
            <a:custGeom>
              <a:avLst/>
              <a:gdLst>
                <a:gd name="csX0" fmla="*/ 0 w 8558"/>
                <a:gd name="csY0" fmla="*/ 1138987 h 1138986"/>
                <a:gd name="csX1" fmla="*/ 389 w 8558"/>
                <a:gd name="csY1" fmla="*/ 524636 h 1138986"/>
                <a:gd name="csX2" fmla="*/ 8558 w 8558"/>
                <a:gd name="csY2" fmla="*/ 0 h 11389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558" h="1138986">
                  <a:moveTo>
                    <a:pt x="0" y="1138987"/>
                  </a:moveTo>
                  <a:lnTo>
                    <a:pt x="389" y="524636"/>
                  </a:lnTo>
                  <a:lnTo>
                    <a:pt x="8558" y="0"/>
                  </a:lnTo>
                </a:path>
              </a:pathLst>
            </a:custGeom>
            <a:noFill/>
            <a:ln w="19437" cap="flat">
              <a:solidFill>
                <a:srgbClr val="82B366"/>
              </a:solidFill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C01929E9-A60C-A0EE-32BA-3100F55A1940}"/>
                </a:ext>
              </a:extLst>
            </p:cNvPr>
            <p:cNvSpPr/>
            <p:nvPr/>
          </p:nvSpPr>
          <p:spPr>
            <a:xfrm>
              <a:off x="4481250" y="3429452"/>
              <a:ext cx="136152" cy="137497"/>
            </a:xfrm>
            <a:custGeom>
              <a:avLst/>
              <a:gdLst>
                <a:gd name="csX0" fmla="*/ 70216 w 136152"/>
                <a:gd name="csY0" fmla="*/ 0 h 137497"/>
                <a:gd name="csX1" fmla="*/ 136152 w 136152"/>
                <a:gd name="csY1" fmla="*/ 137498 h 137497"/>
                <a:gd name="csX2" fmla="*/ 68660 w 136152"/>
                <a:gd name="csY2" fmla="*/ 102392 h 137497"/>
                <a:gd name="csX3" fmla="*/ 0 w 136152"/>
                <a:gd name="csY3" fmla="*/ 135547 h 1374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6152" h="137497">
                  <a:moveTo>
                    <a:pt x="70216" y="0"/>
                  </a:moveTo>
                  <a:lnTo>
                    <a:pt x="136152" y="137498"/>
                  </a:lnTo>
                  <a:lnTo>
                    <a:pt x="68660" y="102392"/>
                  </a:lnTo>
                  <a:lnTo>
                    <a:pt x="0" y="135547"/>
                  </a:lnTo>
                  <a:close/>
                </a:path>
              </a:pathLst>
            </a:custGeom>
            <a:solidFill>
              <a:srgbClr val="82B366"/>
            </a:solidFill>
            <a:ln w="19437" cap="flat">
              <a:solidFill>
                <a:srgbClr val="82B366"/>
              </a:solidFill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</p:grpSp>
      <p:grpSp>
        <p:nvGrpSpPr>
          <p:cNvPr id="44" name="Graphic 4">
            <a:extLst>
              <a:ext uri="{FF2B5EF4-FFF2-40B4-BE49-F238E27FC236}">
                <a16:creationId xmlns:a16="http://schemas.microsoft.com/office/drawing/2014/main" id="{854C6044-F7A8-0385-B5F3-E56F4D05AE43}"/>
              </a:ext>
            </a:extLst>
          </p:cNvPr>
          <p:cNvGrpSpPr/>
          <p:nvPr/>
        </p:nvGrpSpPr>
        <p:grpSpPr>
          <a:xfrm>
            <a:off x="4978984" y="1959886"/>
            <a:ext cx="1945034" cy="585096"/>
            <a:chOff x="4978984" y="1959886"/>
            <a:chExt cx="1945034" cy="585096"/>
          </a:xfrm>
          <a:noFill/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EA4E3AD-6DA4-F016-B183-0C06C9F09BD1}"/>
                </a:ext>
              </a:extLst>
            </p:cNvPr>
            <p:cNvSpPr/>
            <p:nvPr/>
          </p:nvSpPr>
          <p:spPr>
            <a:xfrm>
              <a:off x="4978984" y="1959886"/>
              <a:ext cx="1945034" cy="585096"/>
            </a:xfrm>
            <a:prstGeom prst="rect">
              <a:avLst/>
            </a:prstGeom>
            <a:noFill/>
            <a:ln w="1943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CBA49DC7-EDC0-83F5-947A-F58234CCC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192938" y="2135415"/>
              <a:ext cx="1497676" cy="307175"/>
            </a:xfrm>
            <a:custGeom>
              <a:avLst/>
              <a:gdLst>
                <a:gd name="csX0" fmla="*/ -1 w 1497676"/>
                <a:gd name="csY0" fmla="*/ -1 h 307175"/>
                <a:gd name="csX1" fmla="*/ 1497676 w 1497676"/>
                <a:gd name="csY1" fmla="*/ -1 h 307175"/>
                <a:gd name="csX2" fmla="*/ 1497676 w 1497676"/>
                <a:gd name="csY2" fmla="*/ 307175 h 307175"/>
                <a:gd name="csX3" fmla="*/ -1 w 1497676"/>
                <a:gd name="csY3" fmla="*/ 307175 h 3071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497676" h="307175">
                  <a:moveTo>
                    <a:pt x="-1" y="-1"/>
                  </a:moveTo>
                  <a:lnTo>
                    <a:pt x="1497676" y="-1"/>
                  </a:lnTo>
                  <a:lnTo>
                    <a:pt x="1497676" y="307175"/>
                  </a:lnTo>
                  <a:lnTo>
                    <a:pt x="-1" y="307175"/>
                  </a:lnTo>
                  <a:close/>
                </a:path>
              </a:pathLst>
            </a:custGeom>
          </p:spPr>
        </p:pic>
      </p:grpSp>
      <p:grpSp>
        <p:nvGrpSpPr>
          <p:cNvPr id="47" name="Graphic 4">
            <a:extLst>
              <a:ext uri="{FF2B5EF4-FFF2-40B4-BE49-F238E27FC236}">
                <a16:creationId xmlns:a16="http://schemas.microsoft.com/office/drawing/2014/main" id="{5B17CFBD-C902-0BAC-0997-A09A5AB85285}"/>
              </a:ext>
            </a:extLst>
          </p:cNvPr>
          <p:cNvGrpSpPr/>
          <p:nvPr/>
        </p:nvGrpSpPr>
        <p:grpSpPr>
          <a:xfrm>
            <a:off x="7322751" y="3744429"/>
            <a:ext cx="2723048" cy="780128"/>
            <a:chOff x="7322751" y="3744429"/>
            <a:chExt cx="2723048" cy="780128"/>
          </a:xfrm>
          <a:noFill/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F7A8E1C9-BA0F-791B-0DE4-D5258DF2365C}"/>
                </a:ext>
              </a:extLst>
            </p:cNvPr>
            <p:cNvSpPr/>
            <p:nvPr/>
          </p:nvSpPr>
          <p:spPr>
            <a:xfrm>
              <a:off x="7322751" y="3744429"/>
              <a:ext cx="2723048" cy="780128"/>
            </a:xfrm>
            <a:prstGeom prst="rect">
              <a:avLst/>
            </a:prstGeom>
            <a:noFill/>
            <a:ln w="1943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B7FCDC52-AD78-FA88-75B1-59C66C7C2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585330" y="3900454"/>
              <a:ext cx="2197889" cy="516834"/>
            </a:xfrm>
            <a:custGeom>
              <a:avLst/>
              <a:gdLst>
                <a:gd name="csX0" fmla="*/ -1 w 2197889"/>
                <a:gd name="csY0" fmla="*/ -1 h 516834"/>
                <a:gd name="csX1" fmla="*/ 2197889 w 2197889"/>
                <a:gd name="csY1" fmla="*/ -1 h 516834"/>
                <a:gd name="csX2" fmla="*/ 2197889 w 2197889"/>
                <a:gd name="csY2" fmla="*/ 516834 h 516834"/>
                <a:gd name="csX3" fmla="*/ -1 w 2197889"/>
                <a:gd name="csY3" fmla="*/ 516834 h 5168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197889" h="516834">
                  <a:moveTo>
                    <a:pt x="-1" y="-1"/>
                  </a:moveTo>
                  <a:lnTo>
                    <a:pt x="2197889" y="-1"/>
                  </a:lnTo>
                  <a:lnTo>
                    <a:pt x="2197889" y="516834"/>
                  </a:lnTo>
                  <a:lnTo>
                    <a:pt x="-1" y="516834"/>
                  </a:lnTo>
                  <a:close/>
                </a:path>
              </a:pathLst>
            </a:custGeom>
          </p:spPr>
        </p:pic>
      </p:grpSp>
      <p:grpSp>
        <p:nvGrpSpPr>
          <p:cNvPr id="50" name="Graphic 4">
            <a:extLst>
              <a:ext uri="{FF2B5EF4-FFF2-40B4-BE49-F238E27FC236}">
                <a16:creationId xmlns:a16="http://schemas.microsoft.com/office/drawing/2014/main" id="{7E6F6741-915A-0723-F8EC-658F0D1941E8}"/>
              </a:ext>
            </a:extLst>
          </p:cNvPr>
          <p:cNvGrpSpPr/>
          <p:nvPr/>
        </p:nvGrpSpPr>
        <p:grpSpPr>
          <a:xfrm>
            <a:off x="4463550" y="1983680"/>
            <a:ext cx="418182" cy="424779"/>
            <a:chOff x="4463550" y="1983680"/>
            <a:chExt cx="418182" cy="424779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0419FE89-7ADD-0FE7-96AB-B8BDE3EB80DA}"/>
                </a:ext>
              </a:extLst>
            </p:cNvPr>
            <p:cNvSpPr/>
            <p:nvPr/>
          </p:nvSpPr>
          <p:spPr>
            <a:xfrm>
              <a:off x="4463550" y="1983680"/>
              <a:ext cx="418182" cy="424779"/>
            </a:xfrm>
            <a:prstGeom prst="rect">
              <a:avLst/>
            </a:prstGeom>
            <a:noFill/>
            <a:ln w="1943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11020D89-E05B-D6B8-DA9F-EA5BDA04AA77}"/>
                </a:ext>
              </a:extLst>
            </p:cNvPr>
            <p:cNvSpPr/>
            <p:nvPr/>
          </p:nvSpPr>
          <p:spPr>
            <a:xfrm>
              <a:off x="4465689" y="1983680"/>
              <a:ext cx="413903" cy="424779"/>
            </a:xfrm>
            <a:custGeom>
              <a:avLst/>
              <a:gdLst>
                <a:gd name="csX0" fmla="*/ 163772 w 413903"/>
                <a:gd name="csY0" fmla="*/ 315562 h 424779"/>
                <a:gd name="csX1" fmla="*/ 163577 w 413903"/>
                <a:gd name="csY1" fmla="*/ 250226 h 424779"/>
                <a:gd name="csX2" fmla="*/ 128372 w 413903"/>
                <a:gd name="csY2" fmla="*/ 255687 h 424779"/>
                <a:gd name="csX3" fmla="*/ 86554 w 413903"/>
                <a:gd name="csY3" fmla="*/ 249056 h 424779"/>
                <a:gd name="csX4" fmla="*/ 86554 w 413903"/>
                <a:gd name="csY4" fmla="*/ 316147 h 424779"/>
                <a:gd name="csX5" fmla="*/ 104837 w 413903"/>
                <a:gd name="csY5" fmla="*/ 322778 h 424779"/>
                <a:gd name="csX6" fmla="*/ 115730 w 413903"/>
                <a:gd name="csY6" fmla="*/ 323948 h 424779"/>
                <a:gd name="csX7" fmla="*/ 120398 w 413903"/>
                <a:gd name="csY7" fmla="*/ 324338 h 424779"/>
                <a:gd name="csX8" fmla="*/ 129928 w 413903"/>
                <a:gd name="csY8" fmla="*/ 324338 h 424779"/>
                <a:gd name="csX9" fmla="*/ 134596 w 413903"/>
                <a:gd name="csY9" fmla="*/ 323948 h 424779"/>
                <a:gd name="csX10" fmla="*/ 145294 w 413903"/>
                <a:gd name="csY10" fmla="*/ 322778 h 424779"/>
                <a:gd name="csX11" fmla="*/ 163772 w 413903"/>
                <a:gd name="csY11" fmla="*/ 315562 h 424779"/>
                <a:gd name="csX12" fmla="*/ 125066 w 413903"/>
                <a:gd name="csY12" fmla="*/ 222141 h 424779"/>
                <a:gd name="csX13" fmla="*/ 89083 w 413903"/>
                <a:gd name="csY13" fmla="*/ 228968 h 424779"/>
                <a:gd name="csX14" fmla="*/ 128372 w 413903"/>
                <a:gd name="csY14" fmla="*/ 236379 h 424779"/>
                <a:gd name="csX15" fmla="*/ 162605 w 413903"/>
                <a:gd name="csY15" fmla="*/ 229553 h 424779"/>
                <a:gd name="csX16" fmla="*/ 125066 w 413903"/>
                <a:gd name="csY16" fmla="*/ 222141 h 424779"/>
                <a:gd name="csX17" fmla="*/ 125066 w 413903"/>
                <a:gd name="csY17" fmla="*/ 202833 h 424779"/>
                <a:gd name="csX18" fmla="*/ 182833 w 413903"/>
                <a:gd name="csY18" fmla="*/ 230333 h 424779"/>
                <a:gd name="csX19" fmla="*/ 182833 w 413903"/>
                <a:gd name="csY19" fmla="*/ 316147 h 424779"/>
                <a:gd name="csX20" fmla="*/ 148601 w 413903"/>
                <a:gd name="csY20" fmla="*/ 341696 h 424779"/>
                <a:gd name="csX21" fmla="*/ 135958 w 413903"/>
                <a:gd name="csY21" fmla="*/ 343256 h 424779"/>
                <a:gd name="csX22" fmla="*/ 130706 w 413903"/>
                <a:gd name="csY22" fmla="*/ 343451 h 424779"/>
                <a:gd name="csX23" fmla="*/ 125066 w 413903"/>
                <a:gd name="csY23" fmla="*/ 343646 h 424779"/>
                <a:gd name="csX24" fmla="*/ 119620 w 413903"/>
                <a:gd name="csY24" fmla="*/ 343451 h 424779"/>
                <a:gd name="csX25" fmla="*/ 114174 w 413903"/>
                <a:gd name="csY25" fmla="*/ 343256 h 424779"/>
                <a:gd name="csX26" fmla="*/ 101725 w 413903"/>
                <a:gd name="csY26" fmla="*/ 341696 h 424779"/>
                <a:gd name="csX27" fmla="*/ 67298 w 413903"/>
                <a:gd name="csY27" fmla="*/ 316147 h 424779"/>
                <a:gd name="csX28" fmla="*/ 67298 w 413903"/>
                <a:gd name="csY28" fmla="*/ 230333 h 424779"/>
                <a:gd name="csX29" fmla="*/ 125066 w 413903"/>
                <a:gd name="csY29" fmla="*/ 202833 h 424779"/>
                <a:gd name="csX30" fmla="*/ 365861 w 413903"/>
                <a:gd name="csY30" fmla="*/ 33741 h 424779"/>
                <a:gd name="csX31" fmla="*/ 380254 w 413903"/>
                <a:gd name="csY31" fmla="*/ 48368 h 424779"/>
                <a:gd name="csX32" fmla="*/ 394648 w 413903"/>
                <a:gd name="csY32" fmla="*/ 33741 h 424779"/>
                <a:gd name="csX33" fmla="*/ 380254 w 413903"/>
                <a:gd name="csY33" fmla="*/ 19308 h 424779"/>
                <a:gd name="csX34" fmla="*/ 365861 w 413903"/>
                <a:gd name="csY34" fmla="*/ 33741 h 424779"/>
                <a:gd name="csX35" fmla="*/ 269582 w 413903"/>
                <a:gd name="csY35" fmla="*/ 197957 h 424779"/>
                <a:gd name="csX36" fmla="*/ 262385 w 413903"/>
                <a:gd name="csY36" fmla="*/ 185280 h 424779"/>
                <a:gd name="csX37" fmla="*/ 247797 w 413903"/>
                <a:gd name="csY37" fmla="*/ 185280 h 424779"/>
                <a:gd name="csX38" fmla="*/ 240601 w 413903"/>
                <a:gd name="csY38" fmla="*/ 197957 h 424779"/>
                <a:gd name="csX39" fmla="*/ 247797 w 413903"/>
                <a:gd name="csY39" fmla="*/ 210440 h 424779"/>
                <a:gd name="csX40" fmla="*/ 262385 w 413903"/>
                <a:gd name="csY40" fmla="*/ 210440 h 424779"/>
                <a:gd name="csX41" fmla="*/ 269582 w 413903"/>
                <a:gd name="csY41" fmla="*/ 197957 h 424779"/>
                <a:gd name="csX42" fmla="*/ 139654 w 413903"/>
                <a:gd name="csY42" fmla="*/ 96541 h 424779"/>
                <a:gd name="csX43" fmla="*/ 154047 w 413903"/>
                <a:gd name="csY43" fmla="*/ 82108 h 424779"/>
                <a:gd name="csX44" fmla="*/ 139654 w 413903"/>
                <a:gd name="csY44" fmla="*/ 67676 h 424779"/>
                <a:gd name="csX45" fmla="*/ 125066 w 413903"/>
                <a:gd name="csY45" fmla="*/ 82108 h 424779"/>
                <a:gd name="csX46" fmla="*/ 139654 w 413903"/>
                <a:gd name="csY46" fmla="*/ 96541 h 424779"/>
                <a:gd name="csX47" fmla="*/ 346605 w 413903"/>
                <a:gd name="csY47" fmla="*/ 33741 h 424779"/>
                <a:gd name="csX48" fmla="*/ 380254 w 413903"/>
                <a:gd name="csY48" fmla="*/ 0 h 424779"/>
                <a:gd name="csX49" fmla="*/ 413903 w 413903"/>
                <a:gd name="csY49" fmla="*/ 33741 h 424779"/>
                <a:gd name="csX50" fmla="*/ 380254 w 413903"/>
                <a:gd name="csY50" fmla="*/ 67676 h 424779"/>
                <a:gd name="csX51" fmla="*/ 374030 w 413903"/>
                <a:gd name="csY51" fmla="*/ 66896 h 424779"/>
                <a:gd name="csX52" fmla="*/ 285920 w 413903"/>
                <a:gd name="csY52" fmla="*/ 184500 h 424779"/>
                <a:gd name="csX53" fmla="*/ 288838 w 413903"/>
                <a:gd name="csY53" fmla="*/ 197957 h 424779"/>
                <a:gd name="csX54" fmla="*/ 255189 w 413903"/>
                <a:gd name="csY54" fmla="*/ 231698 h 424779"/>
                <a:gd name="csX55" fmla="*/ 221345 w 413903"/>
                <a:gd name="csY55" fmla="*/ 197957 h 424779"/>
                <a:gd name="csX56" fmla="*/ 224846 w 413903"/>
                <a:gd name="csY56" fmla="*/ 183525 h 424779"/>
                <a:gd name="csX57" fmla="*/ 154047 w 413903"/>
                <a:gd name="csY57" fmla="*/ 112533 h 424779"/>
                <a:gd name="csX58" fmla="*/ 139654 w 413903"/>
                <a:gd name="csY58" fmla="*/ 115849 h 424779"/>
                <a:gd name="csX59" fmla="*/ 105810 w 413903"/>
                <a:gd name="csY59" fmla="*/ 82108 h 424779"/>
                <a:gd name="csX60" fmla="*/ 139654 w 413903"/>
                <a:gd name="csY60" fmla="*/ 48368 h 424779"/>
                <a:gd name="csX61" fmla="*/ 173303 w 413903"/>
                <a:gd name="csY61" fmla="*/ 82108 h 424779"/>
                <a:gd name="csX62" fmla="*/ 168246 w 413903"/>
                <a:gd name="csY62" fmla="*/ 99466 h 424779"/>
                <a:gd name="csX63" fmla="*/ 237683 w 413903"/>
                <a:gd name="csY63" fmla="*/ 169093 h 424779"/>
                <a:gd name="csX64" fmla="*/ 255189 w 413903"/>
                <a:gd name="csY64" fmla="*/ 164022 h 424779"/>
                <a:gd name="csX65" fmla="*/ 273277 w 413903"/>
                <a:gd name="csY65" fmla="*/ 169483 h 424779"/>
                <a:gd name="csX66" fmla="*/ 356719 w 413903"/>
                <a:gd name="csY66" fmla="*/ 57925 h 424779"/>
                <a:gd name="csX67" fmla="*/ 346605 w 413903"/>
                <a:gd name="csY67" fmla="*/ 33741 h 424779"/>
                <a:gd name="csX68" fmla="*/ 192558 w 413903"/>
                <a:gd name="csY68" fmla="*/ 405472 h 424779"/>
                <a:gd name="csX69" fmla="*/ 211814 w 413903"/>
                <a:gd name="csY69" fmla="*/ 405472 h 424779"/>
                <a:gd name="csX70" fmla="*/ 211814 w 413903"/>
                <a:gd name="csY70" fmla="*/ 376412 h 424779"/>
                <a:gd name="csX71" fmla="*/ 192558 w 413903"/>
                <a:gd name="csY71" fmla="*/ 376412 h 424779"/>
                <a:gd name="csX72" fmla="*/ 395231 w 413903"/>
                <a:gd name="csY72" fmla="*/ 357299 h 424779"/>
                <a:gd name="csX73" fmla="*/ 395231 w 413903"/>
                <a:gd name="csY73" fmla="*/ 299374 h 424779"/>
                <a:gd name="csX74" fmla="*/ 202089 w 413903"/>
                <a:gd name="csY74" fmla="*/ 299374 h 424779"/>
                <a:gd name="csX75" fmla="*/ 202089 w 413903"/>
                <a:gd name="csY75" fmla="*/ 280066 h 424779"/>
                <a:gd name="csX76" fmla="*/ 395037 w 413903"/>
                <a:gd name="csY76" fmla="*/ 280066 h 424779"/>
                <a:gd name="csX77" fmla="*/ 394648 w 413903"/>
                <a:gd name="csY77" fmla="*/ 96541 h 424779"/>
                <a:gd name="csX78" fmla="*/ 413903 w 413903"/>
                <a:gd name="csY78" fmla="*/ 96541 h 424779"/>
                <a:gd name="csX79" fmla="*/ 413903 w 413903"/>
                <a:gd name="csY79" fmla="*/ 357884 h 424779"/>
                <a:gd name="csX80" fmla="*/ 395231 w 413903"/>
                <a:gd name="csY80" fmla="*/ 376412 h 424779"/>
                <a:gd name="csX81" fmla="*/ 231070 w 413903"/>
                <a:gd name="csY81" fmla="*/ 376412 h 424779"/>
                <a:gd name="csX82" fmla="*/ 231070 w 413903"/>
                <a:gd name="csY82" fmla="*/ 405472 h 424779"/>
                <a:gd name="csX83" fmla="*/ 308093 w 413903"/>
                <a:gd name="csY83" fmla="*/ 405472 h 424779"/>
                <a:gd name="csX84" fmla="*/ 308093 w 413903"/>
                <a:gd name="csY84" fmla="*/ 424780 h 424779"/>
                <a:gd name="csX85" fmla="*/ 221345 w 413903"/>
                <a:gd name="csY85" fmla="*/ 424780 h 424779"/>
                <a:gd name="csX86" fmla="*/ 182833 w 413903"/>
                <a:gd name="csY86" fmla="*/ 424780 h 424779"/>
                <a:gd name="csX87" fmla="*/ 105810 w 413903"/>
                <a:gd name="csY87" fmla="*/ 424780 h 424779"/>
                <a:gd name="csX88" fmla="*/ 105810 w 413903"/>
                <a:gd name="csY88" fmla="*/ 405472 h 424779"/>
                <a:gd name="csX89" fmla="*/ 173303 w 413903"/>
                <a:gd name="csY89" fmla="*/ 405472 h 424779"/>
                <a:gd name="csX90" fmla="*/ 173303 w 413903"/>
                <a:gd name="csY90" fmla="*/ 376412 h 424779"/>
                <a:gd name="csX91" fmla="*/ 18672 w 413903"/>
                <a:gd name="csY91" fmla="*/ 376412 h 424779"/>
                <a:gd name="csX92" fmla="*/ 0 w 413903"/>
                <a:gd name="csY92" fmla="*/ 357689 h 424779"/>
                <a:gd name="csX93" fmla="*/ 0 w 413903"/>
                <a:gd name="csY93" fmla="*/ 299374 h 424779"/>
                <a:gd name="csX94" fmla="*/ 0 w 413903"/>
                <a:gd name="csY94" fmla="*/ 280066 h 424779"/>
                <a:gd name="csX95" fmla="*/ 0 w 413903"/>
                <a:gd name="csY95" fmla="*/ 241450 h 424779"/>
                <a:gd name="csX96" fmla="*/ 19256 w 413903"/>
                <a:gd name="csY96" fmla="*/ 241450 h 424779"/>
                <a:gd name="csX97" fmla="*/ 19256 w 413903"/>
                <a:gd name="csY97" fmla="*/ 280066 h 424779"/>
                <a:gd name="csX98" fmla="*/ 48042 w 413903"/>
                <a:gd name="csY98" fmla="*/ 280066 h 424779"/>
                <a:gd name="csX99" fmla="*/ 48042 w 413903"/>
                <a:gd name="csY99" fmla="*/ 299374 h 424779"/>
                <a:gd name="csX100" fmla="*/ 19256 w 413903"/>
                <a:gd name="csY100" fmla="*/ 299374 h 424779"/>
                <a:gd name="csX101" fmla="*/ 19256 w 413903"/>
                <a:gd name="csY101" fmla="*/ 357689 h 424779"/>
                <a:gd name="csX102" fmla="*/ 19256 w 413903"/>
                <a:gd name="csY102" fmla="*/ 154465 h 424779"/>
                <a:gd name="csX103" fmla="*/ 0 w 413903"/>
                <a:gd name="csY103" fmla="*/ 154465 h 424779"/>
                <a:gd name="csX104" fmla="*/ 0 w 413903"/>
                <a:gd name="csY104" fmla="*/ 86204 h 424779"/>
                <a:gd name="csX105" fmla="*/ 18672 w 413903"/>
                <a:gd name="csY105" fmla="*/ 67676 h 424779"/>
                <a:gd name="csX106" fmla="*/ 60296 w 413903"/>
                <a:gd name="csY106" fmla="*/ 67676 h 424779"/>
                <a:gd name="csX107" fmla="*/ 140237 w 413903"/>
                <a:gd name="csY107" fmla="*/ 2925 h 424779"/>
                <a:gd name="csX108" fmla="*/ 220178 w 413903"/>
                <a:gd name="csY108" fmla="*/ 67676 h 424779"/>
                <a:gd name="csX109" fmla="*/ 308093 w 413903"/>
                <a:gd name="csY109" fmla="*/ 67676 h 424779"/>
                <a:gd name="csX110" fmla="*/ 308093 w 413903"/>
                <a:gd name="csY110" fmla="*/ 86984 h 424779"/>
                <a:gd name="csX111" fmla="*/ 221928 w 413903"/>
                <a:gd name="csY111" fmla="*/ 86984 h 424779"/>
                <a:gd name="csX112" fmla="*/ 217649 w 413903"/>
                <a:gd name="csY112" fmla="*/ 111948 h 424779"/>
                <a:gd name="csX113" fmla="*/ 199366 w 413903"/>
                <a:gd name="csY113" fmla="*/ 105512 h 424779"/>
                <a:gd name="csX114" fmla="*/ 202867 w 413903"/>
                <a:gd name="csY114" fmla="*/ 85034 h 424779"/>
                <a:gd name="csX115" fmla="*/ 140237 w 413903"/>
                <a:gd name="csY115" fmla="*/ 22234 h 424779"/>
                <a:gd name="csX116" fmla="*/ 77607 w 413903"/>
                <a:gd name="csY116" fmla="*/ 85034 h 424779"/>
                <a:gd name="csX117" fmla="*/ 140237 w 413903"/>
                <a:gd name="csY117" fmla="*/ 147834 h 424779"/>
                <a:gd name="csX118" fmla="*/ 161438 w 413903"/>
                <a:gd name="csY118" fmla="*/ 143934 h 424779"/>
                <a:gd name="csX119" fmla="*/ 168051 w 413903"/>
                <a:gd name="csY119" fmla="*/ 162267 h 424779"/>
                <a:gd name="csX120" fmla="*/ 140237 w 413903"/>
                <a:gd name="csY120" fmla="*/ 167142 h 424779"/>
                <a:gd name="csX121" fmla="*/ 82664 w 413903"/>
                <a:gd name="csY121" fmla="*/ 143154 h 424779"/>
                <a:gd name="csX122" fmla="*/ 16727 w 413903"/>
                <a:gd name="csY122" fmla="*/ 213170 h 424779"/>
                <a:gd name="csX123" fmla="*/ 2723 w 413903"/>
                <a:gd name="csY123" fmla="*/ 199908 h 424779"/>
                <a:gd name="csX124" fmla="*/ 70605 w 413903"/>
                <a:gd name="csY124" fmla="*/ 127941 h 424779"/>
                <a:gd name="csX125" fmla="*/ 58546 w 413903"/>
                <a:gd name="csY125" fmla="*/ 86984 h 424779"/>
                <a:gd name="csX126" fmla="*/ 18672 w 413903"/>
                <a:gd name="csY126" fmla="*/ 86984 h 4247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413903" h="424779">
                  <a:moveTo>
                    <a:pt x="163772" y="315562"/>
                  </a:moveTo>
                  <a:lnTo>
                    <a:pt x="163577" y="250226"/>
                  </a:lnTo>
                  <a:cubicBezTo>
                    <a:pt x="154436" y="253542"/>
                    <a:pt x="142571" y="255687"/>
                    <a:pt x="128372" y="255687"/>
                  </a:cubicBezTo>
                  <a:cubicBezTo>
                    <a:pt x="116119" y="255687"/>
                    <a:pt x="99197" y="253932"/>
                    <a:pt x="86554" y="249056"/>
                  </a:cubicBezTo>
                  <a:lnTo>
                    <a:pt x="86554" y="316147"/>
                  </a:lnTo>
                  <a:cubicBezTo>
                    <a:pt x="87137" y="316732"/>
                    <a:pt x="91806" y="320438"/>
                    <a:pt x="104837" y="322778"/>
                  </a:cubicBezTo>
                  <a:cubicBezTo>
                    <a:pt x="108338" y="323363"/>
                    <a:pt x="112034" y="323753"/>
                    <a:pt x="115730" y="323948"/>
                  </a:cubicBezTo>
                  <a:lnTo>
                    <a:pt x="120398" y="324338"/>
                  </a:lnTo>
                  <a:lnTo>
                    <a:pt x="129928" y="324338"/>
                  </a:lnTo>
                  <a:lnTo>
                    <a:pt x="134596" y="323948"/>
                  </a:lnTo>
                  <a:lnTo>
                    <a:pt x="145294" y="322778"/>
                  </a:lnTo>
                  <a:cubicBezTo>
                    <a:pt x="158520" y="320438"/>
                    <a:pt x="163188" y="316732"/>
                    <a:pt x="163772" y="315562"/>
                  </a:cubicBezTo>
                  <a:close/>
                  <a:moveTo>
                    <a:pt x="125066" y="222141"/>
                  </a:moveTo>
                  <a:cubicBezTo>
                    <a:pt x="105615" y="222141"/>
                    <a:pt x="94140" y="226237"/>
                    <a:pt x="89083" y="228968"/>
                  </a:cubicBezTo>
                  <a:cubicBezTo>
                    <a:pt x="93945" y="231893"/>
                    <a:pt x="107755" y="236379"/>
                    <a:pt x="128372" y="236379"/>
                  </a:cubicBezTo>
                  <a:cubicBezTo>
                    <a:pt x="148601" y="236379"/>
                    <a:pt x="158909" y="231893"/>
                    <a:pt x="162605" y="229553"/>
                  </a:cubicBezTo>
                  <a:cubicBezTo>
                    <a:pt x="159104" y="227212"/>
                    <a:pt x="147045" y="222141"/>
                    <a:pt x="125066" y="222141"/>
                  </a:cubicBezTo>
                  <a:close/>
                  <a:moveTo>
                    <a:pt x="125066" y="202833"/>
                  </a:moveTo>
                  <a:cubicBezTo>
                    <a:pt x="153852" y="202833"/>
                    <a:pt x="182833" y="211415"/>
                    <a:pt x="182833" y="230333"/>
                  </a:cubicBezTo>
                  <a:lnTo>
                    <a:pt x="182833" y="316147"/>
                  </a:lnTo>
                  <a:cubicBezTo>
                    <a:pt x="182833" y="323558"/>
                    <a:pt x="178360" y="336625"/>
                    <a:pt x="148601" y="341696"/>
                  </a:cubicBezTo>
                  <a:cubicBezTo>
                    <a:pt x="144322" y="342476"/>
                    <a:pt x="140237" y="342866"/>
                    <a:pt x="135958" y="343256"/>
                  </a:cubicBezTo>
                  <a:lnTo>
                    <a:pt x="130706" y="343451"/>
                  </a:lnTo>
                  <a:lnTo>
                    <a:pt x="125066" y="343646"/>
                  </a:lnTo>
                  <a:cubicBezTo>
                    <a:pt x="123315" y="343646"/>
                    <a:pt x="121370" y="343646"/>
                    <a:pt x="119620" y="343451"/>
                  </a:cubicBezTo>
                  <a:lnTo>
                    <a:pt x="114174" y="343256"/>
                  </a:lnTo>
                  <a:lnTo>
                    <a:pt x="101725" y="341696"/>
                  </a:lnTo>
                  <a:cubicBezTo>
                    <a:pt x="71772" y="336625"/>
                    <a:pt x="67298" y="323558"/>
                    <a:pt x="67298" y="316147"/>
                  </a:cubicBezTo>
                  <a:lnTo>
                    <a:pt x="67298" y="230333"/>
                  </a:lnTo>
                  <a:cubicBezTo>
                    <a:pt x="67298" y="211415"/>
                    <a:pt x="96279" y="202833"/>
                    <a:pt x="125066" y="202833"/>
                  </a:cubicBezTo>
                  <a:close/>
                  <a:moveTo>
                    <a:pt x="365861" y="33741"/>
                  </a:moveTo>
                  <a:cubicBezTo>
                    <a:pt x="365861" y="41737"/>
                    <a:pt x="372280" y="48368"/>
                    <a:pt x="380254" y="48368"/>
                  </a:cubicBezTo>
                  <a:cubicBezTo>
                    <a:pt x="388229" y="48368"/>
                    <a:pt x="394648" y="41737"/>
                    <a:pt x="394648" y="33741"/>
                  </a:cubicBezTo>
                  <a:cubicBezTo>
                    <a:pt x="394648" y="25744"/>
                    <a:pt x="388229" y="19308"/>
                    <a:pt x="380254" y="19308"/>
                  </a:cubicBezTo>
                  <a:cubicBezTo>
                    <a:pt x="372280" y="19308"/>
                    <a:pt x="365861" y="25744"/>
                    <a:pt x="365861" y="33741"/>
                  </a:cubicBezTo>
                  <a:close/>
                  <a:moveTo>
                    <a:pt x="269582" y="197957"/>
                  </a:moveTo>
                  <a:cubicBezTo>
                    <a:pt x="269582" y="192692"/>
                    <a:pt x="266859" y="188011"/>
                    <a:pt x="262385" y="185280"/>
                  </a:cubicBezTo>
                  <a:cubicBezTo>
                    <a:pt x="257912" y="182745"/>
                    <a:pt x="252271" y="182745"/>
                    <a:pt x="247797" y="185280"/>
                  </a:cubicBezTo>
                  <a:cubicBezTo>
                    <a:pt x="243324" y="188011"/>
                    <a:pt x="240601" y="192692"/>
                    <a:pt x="240601" y="197957"/>
                  </a:cubicBezTo>
                  <a:cubicBezTo>
                    <a:pt x="240601" y="203028"/>
                    <a:pt x="243324" y="207904"/>
                    <a:pt x="247797" y="210440"/>
                  </a:cubicBezTo>
                  <a:cubicBezTo>
                    <a:pt x="252271" y="212975"/>
                    <a:pt x="257912" y="212975"/>
                    <a:pt x="262385" y="210440"/>
                  </a:cubicBezTo>
                  <a:cubicBezTo>
                    <a:pt x="266859" y="207904"/>
                    <a:pt x="269582" y="203028"/>
                    <a:pt x="269582" y="197957"/>
                  </a:cubicBezTo>
                  <a:close/>
                  <a:moveTo>
                    <a:pt x="139654" y="96541"/>
                  </a:moveTo>
                  <a:cubicBezTo>
                    <a:pt x="147628" y="96541"/>
                    <a:pt x="154047" y="90105"/>
                    <a:pt x="154047" y="82108"/>
                  </a:cubicBezTo>
                  <a:cubicBezTo>
                    <a:pt x="154047" y="74112"/>
                    <a:pt x="147628" y="67676"/>
                    <a:pt x="139654" y="67676"/>
                  </a:cubicBezTo>
                  <a:cubicBezTo>
                    <a:pt x="131484" y="67676"/>
                    <a:pt x="125066" y="74112"/>
                    <a:pt x="125066" y="82108"/>
                  </a:cubicBezTo>
                  <a:cubicBezTo>
                    <a:pt x="125066" y="90105"/>
                    <a:pt x="131484" y="96541"/>
                    <a:pt x="139654" y="96541"/>
                  </a:cubicBezTo>
                  <a:close/>
                  <a:moveTo>
                    <a:pt x="346605" y="33741"/>
                  </a:moveTo>
                  <a:cubicBezTo>
                    <a:pt x="346605" y="15212"/>
                    <a:pt x="361776" y="0"/>
                    <a:pt x="380254" y="0"/>
                  </a:cubicBezTo>
                  <a:cubicBezTo>
                    <a:pt x="398732" y="0"/>
                    <a:pt x="413903" y="15212"/>
                    <a:pt x="413903" y="33741"/>
                  </a:cubicBezTo>
                  <a:cubicBezTo>
                    <a:pt x="413903" y="52464"/>
                    <a:pt x="398927" y="67676"/>
                    <a:pt x="380254" y="67676"/>
                  </a:cubicBezTo>
                  <a:cubicBezTo>
                    <a:pt x="378115" y="67481"/>
                    <a:pt x="375975" y="67286"/>
                    <a:pt x="374030" y="66896"/>
                  </a:cubicBezTo>
                  <a:lnTo>
                    <a:pt x="285920" y="184500"/>
                  </a:lnTo>
                  <a:cubicBezTo>
                    <a:pt x="287865" y="188596"/>
                    <a:pt x="288838" y="193082"/>
                    <a:pt x="288838" y="197957"/>
                  </a:cubicBezTo>
                  <a:cubicBezTo>
                    <a:pt x="288838" y="216486"/>
                    <a:pt x="273666" y="231698"/>
                    <a:pt x="255189" y="231698"/>
                  </a:cubicBezTo>
                  <a:cubicBezTo>
                    <a:pt x="236516" y="231698"/>
                    <a:pt x="221345" y="216486"/>
                    <a:pt x="221345" y="197957"/>
                  </a:cubicBezTo>
                  <a:cubicBezTo>
                    <a:pt x="221345" y="192692"/>
                    <a:pt x="222706" y="187816"/>
                    <a:pt x="224846" y="183525"/>
                  </a:cubicBezTo>
                  <a:lnTo>
                    <a:pt x="154047" y="112533"/>
                  </a:lnTo>
                  <a:cubicBezTo>
                    <a:pt x="149573" y="114484"/>
                    <a:pt x="144711" y="115849"/>
                    <a:pt x="139654" y="115849"/>
                  </a:cubicBezTo>
                  <a:cubicBezTo>
                    <a:pt x="120981" y="115849"/>
                    <a:pt x="105810" y="100637"/>
                    <a:pt x="105810" y="82108"/>
                  </a:cubicBezTo>
                  <a:cubicBezTo>
                    <a:pt x="105810" y="63385"/>
                    <a:pt x="120981" y="48368"/>
                    <a:pt x="139654" y="48368"/>
                  </a:cubicBezTo>
                  <a:cubicBezTo>
                    <a:pt x="158131" y="48368"/>
                    <a:pt x="173303" y="63385"/>
                    <a:pt x="173303" y="82108"/>
                  </a:cubicBezTo>
                  <a:cubicBezTo>
                    <a:pt x="173303" y="88154"/>
                    <a:pt x="171552" y="94200"/>
                    <a:pt x="168246" y="99466"/>
                  </a:cubicBezTo>
                  <a:lnTo>
                    <a:pt x="237683" y="169093"/>
                  </a:lnTo>
                  <a:cubicBezTo>
                    <a:pt x="242740" y="165972"/>
                    <a:pt x="248770" y="164022"/>
                    <a:pt x="255189" y="164022"/>
                  </a:cubicBezTo>
                  <a:cubicBezTo>
                    <a:pt x="261802" y="164022"/>
                    <a:pt x="268026" y="166167"/>
                    <a:pt x="273277" y="169483"/>
                  </a:cubicBezTo>
                  <a:lnTo>
                    <a:pt x="356719" y="57925"/>
                  </a:lnTo>
                  <a:cubicBezTo>
                    <a:pt x="350495" y="51683"/>
                    <a:pt x="346605" y="43297"/>
                    <a:pt x="346605" y="33741"/>
                  </a:cubicBezTo>
                  <a:close/>
                  <a:moveTo>
                    <a:pt x="192558" y="405472"/>
                  </a:moveTo>
                  <a:lnTo>
                    <a:pt x="211814" y="405472"/>
                  </a:lnTo>
                  <a:lnTo>
                    <a:pt x="211814" y="376412"/>
                  </a:lnTo>
                  <a:lnTo>
                    <a:pt x="192558" y="376412"/>
                  </a:lnTo>
                  <a:close/>
                  <a:moveTo>
                    <a:pt x="395231" y="357299"/>
                  </a:moveTo>
                  <a:lnTo>
                    <a:pt x="395231" y="299374"/>
                  </a:lnTo>
                  <a:lnTo>
                    <a:pt x="202089" y="299374"/>
                  </a:lnTo>
                  <a:lnTo>
                    <a:pt x="202089" y="280066"/>
                  </a:lnTo>
                  <a:lnTo>
                    <a:pt x="395037" y="280066"/>
                  </a:lnTo>
                  <a:lnTo>
                    <a:pt x="394648" y="96541"/>
                  </a:lnTo>
                  <a:lnTo>
                    <a:pt x="413903" y="96541"/>
                  </a:lnTo>
                  <a:lnTo>
                    <a:pt x="413903" y="357884"/>
                  </a:lnTo>
                  <a:cubicBezTo>
                    <a:pt x="413903" y="368220"/>
                    <a:pt x="405540" y="376412"/>
                    <a:pt x="395231" y="376412"/>
                  </a:cubicBezTo>
                  <a:lnTo>
                    <a:pt x="231070" y="376412"/>
                  </a:lnTo>
                  <a:lnTo>
                    <a:pt x="231070" y="405472"/>
                  </a:lnTo>
                  <a:lnTo>
                    <a:pt x="308093" y="405472"/>
                  </a:lnTo>
                  <a:lnTo>
                    <a:pt x="308093" y="424780"/>
                  </a:lnTo>
                  <a:lnTo>
                    <a:pt x="221345" y="424780"/>
                  </a:lnTo>
                  <a:lnTo>
                    <a:pt x="182833" y="424780"/>
                  </a:lnTo>
                  <a:lnTo>
                    <a:pt x="105810" y="424780"/>
                  </a:lnTo>
                  <a:lnTo>
                    <a:pt x="105810" y="405472"/>
                  </a:lnTo>
                  <a:lnTo>
                    <a:pt x="173303" y="405472"/>
                  </a:lnTo>
                  <a:lnTo>
                    <a:pt x="173303" y="376412"/>
                  </a:lnTo>
                  <a:lnTo>
                    <a:pt x="18672" y="376412"/>
                  </a:lnTo>
                  <a:cubicBezTo>
                    <a:pt x="8364" y="376412"/>
                    <a:pt x="0" y="368025"/>
                    <a:pt x="0" y="357689"/>
                  </a:cubicBezTo>
                  <a:lnTo>
                    <a:pt x="0" y="299374"/>
                  </a:lnTo>
                  <a:lnTo>
                    <a:pt x="0" y="280066"/>
                  </a:lnTo>
                  <a:lnTo>
                    <a:pt x="0" y="241450"/>
                  </a:lnTo>
                  <a:lnTo>
                    <a:pt x="19256" y="241450"/>
                  </a:lnTo>
                  <a:lnTo>
                    <a:pt x="19256" y="280066"/>
                  </a:lnTo>
                  <a:lnTo>
                    <a:pt x="48042" y="280066"/>
                  </a:lnTo>
                  <a:lnTo>
                    <a:pt x="48042" y="299374"/>
                  </a:lnTo>
                  <a:lnTo>
                    <a:pt x="19256" y="299374"/>
                  </a:lnTo>
                  <a:lnTo>
                    <a:pt x="19256" y="357689"/>
                  </a:lnTo>
                  <a:close/>
                  <a:moveTo>
                    <a:pt x="19256" y="154465"/>
                  </a:moveTo>
                  <a:lnTo>
                    <a:pt x="0" y="154465"/>
                  </a:lnTo>
                  <a:lnTo>
                    <a:pt x="0" y="86204"/>
                  </a:lnTo>
                  <a:cubicBezTo>
                    <a:pt x="0" y="75867"/>
                    <a:pt x="8364" y="67676"/>
                    <a:pt x="18672" y="67676"/>
                  </a:cubicBezTo>
                  <a:lnTo>
                    <a:pt x="60296" y="67676"/>
                  </a:lnTo>
                  <a:cubicBezTo>
                    <a:pt x="68271" y="30620"/>
                    <a:pt x="101142" y="2925"/>
                    <a:pt x="140237" y="2925"/>
                  </a:cubicBezTo>
                  <a:cubicBezTo>
                    <a:pt x="179332" y="2925"/>
                    <a:pt x="212203" y="30620"/>
                    <a:pt x="220178" y="67676"/>
                  </a:cubicBezTo>
                  <a:lnTo>
                    <a:pt x="308093" y="67676"/>
                  </a:lnTo>
                  <a:lnTo>
                    <a:pt x="308093" y="86984"/>
                  </a:lnTo>
                  <a:lnTo>
                    <a:pt x="221928" y="86984"/>
                  </a:lnTo>
                  <a:cubicBezTo>
                    <a:pt x="221734" y="95371"/>
                    <a:pt x="220372" y="103757"/>
                    <a:pt x="217649" y="111948"/>
                  </a:cubicBezTo>
                  <a:lnTo>
                    <a:pt x="199366" y="105512"/>
                  </a:lnTo>
                  <a:cubicBezTo>
                    <a:pt x="201700" y="98881"/>
                    <a:pt x="202867" y="92055"/>
                    <a:pt x="202867" y="85034"/>
                  </a:cubicBezTo>
                  <a:cubicBezTo>
                    <a:pt x="202673" y="50318"/>
                    <a:pt x="174664" y="22234"/>
                    <a:pt x="140237" y="22234"/>
                  </a:cubicBezTo>
                  <a:cubicBezTo>
                    <a:pt x="105615" y="22234"/>
                    <a:pt x="77607" y="50318"/>
                    <a:pt x="77607" y="85034"/>
                  </a:cubicBezTo>
                  <a:cubicBezTo>
                    <a:pt x="77607" y="119555"/>
                    <a:pt x="105615" y="147639"/>
                    <a:pt x="140237" y="147834"/>
                  </a:cubicBezTo>
                  <a:cubicBezTo>
                    <a:pt x="147434" y="147834"/>
                    <a:pt x="154630" y="146469"/>
                    <a:pt x="161438" y="143934"/>
                  </a:cubicBezTo>
                  <a:lnTo>
                    <a:pt x="168051" y="162267"/>
                  </a:lnTo>
                  <a:cubicBezTo>
                    <a:pt x="159104" y="165387"/>
                    <a:pt x="149768" y="167142"/>
                    <a:pt x="140237" y="167142"/>
                  </a:cubicBezTo>
                  <a:cubicBezTo>
                    <a:pt x="117869" y="167142"/>
                    <a:pt x="97446" y="157976"/>
                    <a:pt x="82664" y="143154"/>
                  </a:cubicBezTo>
                  <a:lnTo>
                    <a:pt x="16727" y="213170"/>
                  </a:lnTo>
                  <a:lnTo>
                    <a:pt x="2723" y="199908"/>
                  </a:lnTo>
                  <a:lnTo>
                    <a:pt x="70605" y="127941"/>
                  </a:lnTo>
                  <a:cubicBezTo>
                    <a:pt x="63214" y="115849"/>
                    <a:pt x="58740" y="102002"/>
                    <a:pt x="58546" y="86984"/>
                  </a:cubicBezTo>
                  <a:lnTo>
                    <a:pt x="18672" y="86984"/>
                  </a:lnTo>
                  <a:close/>
                </a:path>
              </a:pathLst>
            </a:custGeom>
            <a:gradFill>
              <a:gsLst>
                <a:gs pos="0">
                  <a:srgbClr val="E7157B"/>
                </a:gs>
                <a:gs pos="50000">
                  <a:srgbClr val="730A3D"/>
                </a:gs>
                <a:gs pos="100000">
                  <a:srgbClr val="000000"/>
                </a:gs>
              </a:gsLst>
              <a:lin ang="5400000" scaled="1"/>
            </a:gradFill>
            <a:ln w="1943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</p:grpSp>
      <p:grpSp>
        <p:nvGrpSpPr>
          <p:cNvPr id="53" name="Graphic 4">
            <a:extLst>
              <a:ext uri="{FF2B5EF4-FFF2-40B4-BE49-F238E27FC236}">
                <a16:creationId xmlns:a16="http://schemas.microsoft.com/office/drawing/2014/main" id="{A18904C6-E7D4-50C8-8071-94B8385AE147}"/>
              </a:ext>
            </a:extLst>
          </p:cNvPr>
          <p:cNvGrpSpPr/>
          <p:nvPr/>
        </p:nvGrpSpPr>
        <p:grpSpPr>
          <a:xfrm>
            <a:off x="7799284" y="4821981"/>
            <a:ext cx="437632" cy="438822"/>
            <a:chOff x="7799284" y="4821981"/>
            <a:chExt cx="437632" cy="438822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A9FA6397-1987-39FD-8415-E6639D7A9F9C}"/>
                </a:ext>
              </a:extLst>
            </p:cNvPr>
            <p:cNvSpPr/>
            <p:nvPr/>
          </p:nvSpPr>
          <p:spPr>
            <a:xfrm>
              <a:off x="7799284" y="4821981"/>
              <a:ext cx="437632" cy="438822"/>
            </a:xfrm>
            <a:prstGeom prst="rect">
              <a:avLst/>
            </a:prstGeom>
            <a:noFill/>
            <a:ln w="1943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D61C8D95-E93F-7AD6-A1A4-306DE54427FC}"/>
                </a:ext>
              </a:extLst>
            </p:cNvPr>
            <p:cNvSpPr/>
            <p:nvPr/>
          </p:nvSpPr>
          <p:spPr>
            <a:xfrm>
              <a:off x="7799284" y="4821981"/>
              <a:ext cx="437632" cy="438822"/>
            </a:xfrm>
            <a:custGeom>
              <a:avLst/>
              <a:gdLst>
                <a:gd name="csX0" fmla="*/ 0 w 437632"/>
                <a:gd name="csY0" fmla="*/ 0 h 438822"/>
                <a:gd name="csX1" fmla="*/ 0 w 437632"/>
                <a:gd name="csY1" fmla="*/ 103172 h 438822"/>
                <a:gd name="csX2" fmla="*/ 437633 w 437632"/>
                <a:gd name="csY2" fmla="*/ 103172 h 438822"/>
                <a:gd name="csX3" fmla="*/ 437633 w 437632"/>
                <a:gd name="csY3" fmla="*/ 0 h 438822"/>
                <a:gd name="csX4" fmla="*/ 30342 w 437632"/>
                <a:gd name="csY4" fmla="*/ 124431 h 438822"/>
                <a:gd name="csX5" fmla="*/ 30342 w 437632"/>
                <a:gd name="csY5" fmla="*/ 147249 h 438822"/>
                <a:gd name="csX6" fmla="*/ 407290 w 437632"/>
                <a:gd name="csY6" fmla="*/ 147249 h 438822"/>
                <a:gd name="csX7" fmla="*/ 407290 w 437632"/>
                <a:gd name="csY7" fmla="*/ 124431 h 438822"/>
                <a:gd name="csX8" fmla="*/ 0 w 437632"/>
                <a:gd name="csY8" fmla="*/ 168313 h 438822"/>
                <a:gd name="csX9" fmla="*/ 0 w 437632"/>
                <a:gd name="csY9" fmla="*/ 271485 h 438822"/>
                <a:gd name="csX10" fmla="*/ 437633 w 437632"/>
                <a:gd name="csY10" fmla="*/ 271485 h 438822"/>
                <a:gd name="csX11" fmla="*/ 437633 w 437632"/>
                <a:gd name="csY11" fmla="*/ 168313 h 438822"/>
                <a:gd name="csX12" fmla="*/ 30342 w 437632"/>
                <a:gd name="csY12" fmla="*/ 292743 h 438822"/>
                <a:gd name="csX13" fmla="*/ 30342 w 437632"/>
                <a:gd name="csY13" fmla="*/ 314392 h 438822"/>
                <a:gd name="csX14" fmla="*/ 407290 w 437632"/>
                <a:gd name="csY14" fmla="*/ 314392 h 438822"/>
                <a:gd name="csX15" fmla="*/ 407290 w 437632"/>
                <a:gd name="csY15" fmla="*/ 292743 h 438822"/>
                <a:gd name="csX16" fmla="*/ 0 w 437632"/>
                <a:gd name="csY16" fmla="*/ 335650 h 438822"/>
                <a:gd name="csX17" fmla="*/ 0 w 437632"/>
                <a:gd name="csY17" fmla="*/ 438822 h 438822"/>
                <a:gd name="csX18" fmla="*/ 437633 w 437632"/>
                <a:gd name="csY18" fmla="*/ 438822 h 438822"/>
                <a:gd name="csX19" fmla="*/ 437633 w 437632"/>
                <a:gd name="csY19" fmla="*/ 335650 h 4388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437632" h="438822">
                  <a:moveTo>
                    <a:pt x="0" y="0"/>
                  </a:moveTo>
                  <a:lnTo>
                    <a:pt x="0" y="103172"/>
                  </a:lnTo>
                  <a:lnTo>
                    <a:pt x="437633" y="103172"/>
                  </a:lnTo>
                  <a:lnTo>
                    <a:pt x="437633" y="0"/>
                  </a:lnTo>
                  <a:close/>
                  <a:moveTo>
                    <a:pt x="30342" y="124431"/>
                  </a:moveTo>
                  <a:lnTo>
                    <a:pt x="30342" y="147249"/>
                  </a:lnTo>
                  <a:lnTo>
                    <a:pt x="407290" y="147249"/>
                  </a:lnTo>
                  <a:lnTo>
                    <a:pt x="407290" y="124431"/>
                  </a:lnTo>
                  <a:close/>
                  <a:moveTo>
                    <a:pt x="0" y="168313"/>
                  </a:moveTo>
                  <a:lnTo>
                    <a:pt x="0" y="271485"/>
                  </a:lnTo>
                  <a:lnTo>
                    <a:pt x="437633" y="271485"/>
                  </a:lnTo>
                  <a:lnTo>
                    <a:pt x="437633" y="168313"/>
                  </a:lnTo>
                  <a:close/>
                  <a:moveTo>
                    <a:pt x="30342" y="292743"/>
                  </a:moveTo>
                  <a:lnTo>
                    <a:pt x="30342" y="314392"/>
                  </a:lnTo>
                  <a:lnTo>
                    <a:pt x="407290" y="314392"/>
                  </a:lnTo>
                  <a:lnTo>
                    <a:pt x="407290" y="292743"/>
                  </a:lnTo>
                  <a:close/>
                  <a:moveTo>
                    <a:pt x="0" y="335650"/>
                  </a:moveTo>
                  <a:lnTo>
                    <a:pt x="0" y="438822"/>
                  </a:lnTo>
                  <a:lnTo>
                    <a:pt x="437633" y="438822"/>
                  </a:lnTo>
                  <a:lnTo>
                    <a:pt x="437633" y="335650"/>
                  </a:lnTo>
                  <a:close/>
                </a:path>
              </a:pathLst>
            </a:custGeom>
            <a:solidFill>
              <a:srgbClr val="005F4B"/>
            </a:solidFill>
            <a:ln w="1943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0C448C25-0092-270D-FA6D-F8A6B970DC5B}"/>
              </a:ext>
            </a:extLst>
          </p:cNvPr>
          <p:cNvSpPr/>
          <p:nvPr/>
        </p:nvSpPr>
        <p:spPr>
          <a:xfrm>
            <a:off x="4644827" y="3383620"/>
            <a:ext cx="314706" cy="319657"/>
          </a:xfrm>
          <a:prstGeom prst="rect">
            <a:avLst/>
          </a:prstGeom>
          <a:noFill/>
          <a:ln w="19437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6B2C9933-748F-D7B0-1EFB-6188BEBC2AEB}"/>
              </a:ext>
            </a:extLst>
          </p:cNvPr>
          <p:cNvSpPr/>
          <p:nvPr/>
        </p:nvSpPr>
        <p:spPr>
          <a:xfrm>
            <a:off x="6398859" y="3344613"/>
            <a:ext cx="314706" cy="319657"/>
          </a:xfrm>
          <a:prstGeom prst="rect">
            <a:avLst/>
          </a:prstGeom>
          <a:noFill/>
          <a:ln w="19437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A855C2C-BD87-CC21-F10E-621AC3A589F6}"/>
              </a:ext>
            </a:extLst>
          </p:cNvPr>
          <p:cNvSpPr/>
          <p:nvPr/>
        </p:nvSpPr>
        <p:spPr>
          <a:xfrm>
            <a:off x="8196266" y="3344613"/>
            <a:ext cx="314706" cy="319657"/>
          </a:xfrm>
          <a:prstGeom prst="rect">
            <a:avLst/>
          </a:prstGeom>
          <a:noFill/>
          <a:ln w="19437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grpSp>
        <p:nvGrpSpPr>
          <p:cNvPr id="65" name="Graphic 4">
            <a:extLst>
              <a:ext uri="{FF2B5EF4-FFF2-40B4-BE49-F238E27FC236}">
                <a16:creationId xmlns:a16="http://schemas.microsoft.com/office/drawing/2014/main" id="{FDF8298D-11DC-3A2E-79D8-728684092242}"/>
              </a:ext>
            </a:extLst>
          </p:cNvPr>
          <p:cNvGrpSpPr/>
          <p:nvPr/>
        </p:nvGrpSpPr>
        <p:grpSpPr>
          <a:xfrm>
            <a:off x="6787866" y="2398708"/>
            <a:ext cx="1945034" cy="585096"/>
            <a:chOff x="6787866" y="2398708"/>
            <a:chExt cx="1945034" cy="585096"/>
          </a:xfrm>
          <a:noFill/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CE54E56-7F41-9AC7-ACBB-52E4E0D6F922}"/>
                </a:ext>
              </a:extLst>
            </p:cNvPr>
            <p:cNvSpPr/>
            <p:nvPr/>
          </p:nvSpPr>
          <p:spPr>
            <a:xfrm>
              <a:off x="6787866" y="2398708"/>
              <a:ext cx="1945034" cy="585096"/>
            </a:xfrm>
            <a:prstGeom prst="rect">
              <a:avLst/>
            </a:prstGeom>
            <a:noFill/>
            <a:ln w="1943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7AE313B1-4185-02B5-DC36-C8D8C377A5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040721" y="2564485"/>
              <a:ext cx="1419875" cy="307175"/>
            </a:xfrm>
            <a:custGeom>
              <a:avLst/>
              <a:gdLst>
                <a:gd name="csX0" fmla="*/ -1 w 1419875"/>
                <a:gd name="csY0" fmla="*/ -1 h 307175"/>
                <a:gd name="csX1" fmla="*/ 1419875 w 1419875"/>
                <a:gd name="csY1" fmla="*/ -1 h 307175"/>
                <a:gd name="csX2" fmla="*/ 1419875 w 1419875"/>
                <a:gd name="csY2" fmla="*/ 307175 h 307175"/>
                <a:gd name="csX3" fmla="*/ -1 w 1419875"/>
                <a:gd name="csY3" fmla="*/ 307175 h 3071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419875" h="307175">
                  <a:moveTo>
                    <a:pt x="-1" y="-1"/>
                  </a:moveTo>
                  <a:lnTo>
                    <a:pt x="1419875" y="-1"/>
                  </a:lnTo>
                  <a:lnTo>
                    <a:pt x="1419875" y="307175"/>
                  </a:lnTo>
                  <a:lnTo>
                    <a:pt x="-1" y="307175"/>
                  </a:lnTo>
                  <a:close/>
                </a:path>
              </a:pathLst>
            </a:custGeom>
          </p:spPr>
        </p:pic>
      </p:grpSp>
    </p:spTree>
    <p:extLst>
      <p:ext uri="{BB962C8B-B14F-4D97-AF65-F5344CB8AC3E}">
        <p14:creationId xmlns:p14="http://schemas.microsoft.com/office/powerpoint/2010/main" val="3652427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60" grpId="0"/>
      <p:bldP spid="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C3816-CB57-090B-BB06-EB1893B94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T" dirty="0"/>
              <a:t>Problem: metrics collection impacts SLOs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B2F35-4176-9962-C225-FC197C9EB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5414" y="1665263"/>
            <a:ext cx="6646927" cy="893531"/>
          </a:xfrm>
        </p:spPr>
        <p:txBody>
          <a:bodyPr/>
          <a:lstStyle/>
          <a:p>
            <a:pPr marL="0" indent="0" algn="ctr">
              <a:buNone/>
            </a:pPr>
            <a:r>
              <a:rPr lang="en-IT" dirty="0"/>
              <a:t>Monitoring </a:t>
            </a:r>
            <a:r>
              <a:rPr lang="en-IT" b="1" dirty="0"/>
              <a:t>shares system resources</a:t>
            </a:r>
            <a:r>
              <a:rPr lang="en-IT" dirty="0"/>
              <a:t> with the microservice application</a:t>
            </a:r>
            <a:endParaRPr lang="en-IT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FDA294-43F0-E15A-0521-7251E87166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6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C14AB0-6B56-0F0E-7B56-CF5466ACE9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4299" y="1665263"/>
            <a:ext cx="498239" cy="498239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096A56E0-AA71-7F17-B00B-B410503E9D78}"/>
              </a:ext>
            </a:extLst>
          </p:cNvPr>
          <p:cNvGrpSpPr/>
          <p:nvPr/>
        </p:nvGrpSpPr>
        <p:grpSpPr>
          <a:xfrm>
            <a:off x="2616253" y="2901842"/>
            <a:ext cx="5788717" cy="2934067"/>
            <a:chOff x="2616253" y="3176162"/>
            <a:chExt cx="5788717" cy="293406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850E2A1-9C38-4043-ABF9-836B7E9ED0F6}"/>
                </a:ext>
              </a:extLst>
            </p:cNvPr>
            <p:cNvSpPr txBox="1"/>
            <p:nvPr/>
          </p:nvSpPr>
          <p:spPr>
            <a:xfrm>
              <a:off x="2616253" y="5857573"/>
              <a:ext cx="4348979" cy="252656"/>
            </a:xfrm>
            <a:prstGeom prst="rect">
              <a:avLst/>
            </a:prstGeom>
            <a:noFill/>
          </p:spPr>
          <p:txBody>
            <a:bodyPr vertOverflow="overflow" vert="horz" wrap="square" rtlCol="0" anchor="ctr" anchorCtr="0">
              <a:noAutofit/>
            </a:bodyPr>
            <a:lstStyle/>
            <a:p>
              <a:pPr algn="ctr"/>
              <a:r>
                <a:rPr lang="en-GB" sz="1600" b="1" dirty="0">
                  <a:solidFill>
                    <a:srgbClr val="E9713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Metrics Exporter</a:t>
              </a: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B4E4EE8-7093-0DA9-BFF8-2B17AC4A99A4}"/>
                </a:ext>
              </a:extLst>
            </p:cNvPr>
            <p:cNvGrpSpPr/>
            <p:nvPr/>
          </p:nvGrpSpPr>
          <p:grpSpPr>
            <a:xfrm>
              <a:off x="3787031" y="3176162"/>
              <a:ext cx="4617939" cy="2632229"/>
              <a:chOff x="3269966" y="3176162"/>
              <a:chExt cx="4617939" cy="2632229"/>
            </a:xfrm>
          </p:grpSpPr>
          <p:pic>
            <p:nvPicPr>
              <p:cNvPr id="13" name="Picture 12" descr="Netflix - App su Google Play">
                <a:extLst>
                  <a:ext uri="{FF2B5EF4-FFF2-40B4-BE49-F238E27FC236}">
                    <a16:creationId xmlns:a16="http://schemas.microsoft.com/office/drawing/2014/main" id="{9FC9594E-D683-B383-CAA2-41A323DDD0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0" t="300" r="36201" b="49670"/>
              <a:stretch>
                <a:fillRect/>
              </a:stretch>
            </p:blipFill>
            <p:spPr bwMode="auto">
              <a:xfrm>
                <a:off x="4378932" y="3788359"/>
                <a:ext cx="835365" cy="635001"/>
              </a:xfrm>
              <a:custGeom>
                <a:avLst/>
                <a:gdLst>
                  <a:gd name="csX0" fmla="*/ 0 w 2261288"/>
                  <a:gd name="csY0" fmla="*/ 0 h 1780806"/>
                  <a:gd name="csX1" fmla="*/ 1779374 w 2261288"/>
                  <a:gd name="csY1" fmla="*/ 0 h 1780806"/>
                  <a:gd name="csX2" fmla="*/ 1779374 w 2261288"/>
                  <a:gd name="csY2" fmla="*/ 639102 h 1780806"/>
                  <a:gd name="csX3" fmla="*/ 1823540 w 2261288"/>
                  <a:gd name="csY3" fmla="*/ 616486 h 1780806"/>
                  <a:gd name="csX4" fmla="*/ 1946190 w 2261288"/>
                  <a:gd name="csY4" fmla="*/ 593124 h 1780806"/>
                  <a:gd name="csX5" fmla="*/ 2261288 w 2261288"/>
                  <a:gd name="csY5" fmla="*/ 890403 h 1780806"/>
                  <a:gd name="csX6" fmla="*/ 1946190 w 2261288"/>
                  <a:gd name="csY6" fmla="*/ 1187682 h 1780806"/>
                  <a:gd name="csX7" fmla="*/ 1823540 w 2261288"/>
                  <a:gd name="csY7" fmla="*/ 1164321 h 1780806"/>
                  <a:gd name="csX8" fmla="*/ 1779374 w 2261288"/>
                  <a:gd name="csY8" fmla="*/ 1141704 h 1780806"/>
                  <a:gd name="csX9" fmla="*/ 1779374 w 2261288"/>
                  <a:gd name="csY9" fmla="*/ 1780806 h 1780806"/>
                  <a:gd name="csX10" fmla="*/ 1148532 w 2261288"/>
                  <a:gd name="csY10" fmla="*/ 1780806 h 1780806"/>
                  <a:gd name="csX11" fmla="*/ 1172328 w 2261288"/>
                  <a:gd name="csY11" fmla="*/ 1736357 h 1780806"/>
                  <a:gd name="csX12" fmla="*/ 1196533 w 2261288"/>
                  <a:gd name="csY12" fmla="*/ 1614804 h 1780806"/>
                  <a:gd name="csX13" fmla="*/ 888524 w 2261288"/>
                  <a:gd name="csY13" fmla="*/ 1302525 h 1780806"/>
                  <a:gd name="csX14" fmla="*/ 580515 w 2261288"/>
                  <a:gd name="csY14" fmla="*/ 1614804 h 1780806"/>
                  <a:gd name="csX15" fmla="*/ 604720 w 2261288"/>
                  <a:gd name="csY15" fmla="*/ 1736357 h 1780806"/>
                  <a:gd name="csX16" fmla="*/ 628516 w 2261288"/>
                  <a:gd name="csY16" fmla="*/ 1780806 h 1780806"/>
                  <a:gd name="csX17" fmla="*/ 0 w 2261288"/>
                  <a:gd name="csY17" fmla="*/ 1780806 h 178080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261288" h="1780806">
                    <a:moveTo>
                      <a:pt x="0" y="0"/>
                    </a:moveTo>
                    <a:lnTo>
                      <a:pt x="1779374" y="0"/>
                    </a:lnTo>
                    <a:lnTo>
                      <a:pt x="1779374" y="639102"/>
                    </a:lnTo>
                    <a:lnTo>
                      <a:pt x="1823540" y="616486"/>
                    </a:lnTo>
                    <a:cubicBezTo>
                      <a:pt x="1861237" y="601443"/>
                      <a:pt x="1902684" y="593124"/>
                      <a:pt x="1946190" y="593124"/>
                    </a:cubicBezTo>
                    <a:cubicBezTo>
                      <a:pt x="2120214" y="593124"/>
                      <a:pt x="2261288" y="726220"/>
                      <a:pt x="2261288" y="890403"/>
                    </a:cubicBezTo>
                    <a:cubicBezTo>
                      <a:pt x="2261288" y="1054586"/>
                      <a:pt x="2120214" y="1187682"/>
                      <a:pt x="1946190" y="1187682"/>
                    </a:cubicBezTo>
                    <a:cubicBezTo>
                      <a:pt x="1902684" y="1187682"/>
                      <a:pt x="1861237" y="1179364"/>
                      <a:pt x="1823540" y="1164321"/>
                    </a:cubicBezTo>
                    <a:lnTo>
                      <a:pt x="1779374" y="1141704"/>
                    </a:lnTo>
                    <a:lnTo>
                      <a:pt x="1779374" y="1780806"/>
                    </a:lnTo>
                    <a:lnTo>
                      <a:pt x="1148532" y="1780806"/>
                    </a:lnTo>
                    <a:lnTo>
                      <a:pt x="1172328" y="1736357"/>
                    </a:lnTo>
                    <a:cubicBezTo>
                      <a:pt x="1187915" y="1698997"/>
                      <a:pt x="1196533" y="1657921"/>
                      <a:pt x="1196533" y="1614804"/>
                    </a:cubicBezTo>
                    <a:cubicBezTo>
                      <a:pt x="1196533" y="1442337"/>
                      <a:pt x="1058633" y="1302525"/>
                      <a:pt x="888524" y="1302525"/>
                    </a:cubicBezTo>
                    <a:cubicBezTo>
                      <a:pt x="718415" y="1302525"/>
                      <a:pt x="580515" y="1442337"/>
                      <a:pt x="580515" y="1614804"/>
                    </a:cubicBezTo>
                    <a:cubicBezTo>
                      <a:pt x="580515" y="1657921"/>
                      <a:pt x="589134" y="1698997"/>
                      <a:pt x="604720" y="1736357"/>
                    </a:cubicBezTo>
                    <a:lnTo>
                      <a:pt x="628516" y="1780806"/>
                    </a:lnTo>
                    <a:lnTo>
                      <a:pt x="0" y="1780806"/>
                    </a:lnTo>
                    <a:close/>
                  </a:path>
                </a:pathLst>
              </a:custGeom>
              <a:noFill/>
              <a:ln w="38100"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" name="Graphic 15" descr="Monitoring agent"/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013318" y="5173391"/>
                <a:ext cx="635000" cy="635000"/>
              </a:xfrm>
              <a:prstGeom prst="rect">
                <a:avLst/>
              </a:prstGeom>
            </p:spPr>
          </p:pic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369A8C3-C661-4549-9074-BEBD6544B313}"/>
                  </a:ext>
                </a:extLst>
              </p:cNvPr>
              <p:cNvSpPr txBox="1"/>
              <p:nvPr/>
            </p:nvSpPr>
            <p:spPr>
              <a:xfrm>
                <a:off x="3269966" y="3176162"/>
                <a:ext cx="2722803" cy="464794"/>
              </a:xfrm>
              <a:prstGeom prst="rect">
                <a:avLst/>
              </a:prstGeom>
              <a:noFill/>
            </p:spPr>
            <p:txBody>
              <a:bodyPr vertOverflow="overflow" vert="horz" wrap="square" rtlCol="0" anchor="ctr" anchorCtr="0">
                <a:noAutofit/>
              </a:bodyPr>
              <a:lstStyle/>
              <a:p>
                <a:pPr algn="l"/>
                <a:r>
                  <a:rPr lang="en-GB" sz="1600" b="1" dirty="0">
                    <a:solidFill>
                      <a:srgbClr val="156082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Microservice workload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4CFB4E30-1F8A-564A-81BE-FC8EFEDCBDF7}"/>
                  </a:ext>
                </a:extLst>
              </p:cNvPr>
              <p:cNvSpPr/>
              <p:nvPr/>
            </p:nvSpPr>
            <p:spPr>
              <a:xfrm>
                <a:off x="5982905" y="4759625"/>
                <a:ext cx="1143000" cy="457200"/>
              </a:xfrm>
              <a:prstGeom prst="rect">
                <a:avLst/>
              </a:prstGeom>
              <a:solidFill>
                <a:srgbClr val="156082"/>
              </a:solidFill>
              <a:ln w="19050" cap="flat" cmpd="sng" algn="ctr">
                <a:noFill/>
                <a:prstDash val="solid"/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clip" horzOverflow="clip" rtlCol="0" anchor="t"/>
              <a:lstStyle/>
              <a:p>
                <a:pPr algn="l"/>
                <a:endParaRPr lang="en-IT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E914D90-AB4D-F84D-B98A-DB7B3680A336}"/>
                  </a:ext>
                </a:extLst>
              </p:cNvPr>
              <p:cNvSpPr/>
              <p:nvPr/>
            </p:nvSpPr>
            <p:spPr>
              <a:xfrm>
                <a:off x="7125905" y="4759625"/>
                <a:ext cx="571500" cy="457200"/>
              </a:xfrm>
              <a:prstGeom prst="rect">
                <a:avLst/>
              </a:prstGeom>
              <a:solidFill>
                <a:srgbClr val="E97132"/>
              </a:solidFill>
              <a:ln w="19050" cap="flat" cmpd="sng" algn="ctr">
                <a:noFill/>
                <a:prstDash val="solid"/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clip" horzOverflow="clip" rtlCol="0" anchor="t"/>
              <a:lstStyle/>
              <a:p>
                <a:pPr algn="l"/>
                <a:endParaRPr lang="en-IT"/>
              </a:p>
            </p:txBody>
          </p:sp>
          <p:sp>
            <p:nvSpPr>
              <p:cNvPr id="8" name="Right Arrow 7">
                <a:extLst>
                  <a:ext uri="{FF2B5EF4-FFF2-40B4-BE49-F238E27FC236}">
                    <a16:creationId xmlns:a16="http://schemas.microsoft.com/office/drawing/2014/main" id="{8A15CDD3-8CB8-F24C-95F3-EB6D0E781DCC}"/>
                  </a:ext>
                </a:extLst>
              </p:cNvPr>
              <p:cNvSpPr/>
              <p:nvPr/>
            </p:nvSpPr>
            <p:spPr>
              <a:xfrm rot="3182143">
                <a:off x="4975092" y="4460987"/>
                <a:ext cx="818198" cy="302031"/>
              </a:xfrm>
              <a:prstGeom prst="rightArrow">
                <a:avLst/>
              </a:prstGeom>
              <a:solidFill>
                <a:srgbClr val="156082"/>
              </a:solidFill>
              <a:ln w="19050" cap="flat" cmpd="sng" algn="ctr">
                <a:noFill/>
                <a:prstDash val="solid"/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clip" horzOverflow="clip" rtlCol="0" anchor="t"/>
              <a:lstStyle/>
              <a:p>
                <a:pPr algn="l"/>
                <a:endParaRPr lang="en-IT"/>
              </a:p>
            </p:txBody>
          </p:sp>
          <p:sp>
            <p:nvSpPr>
              <p:cNvPr id="9" name="Right Arrow 8">
                <a:extLst>
                  <a:ext uri="{FF2B5EF4-FFF2-40B4-BE49-F238E27FC236}">
                    <a16:creationId xmlns:a16="http://schemas.microsoft.com/office/drawing/2014/main" id="{1103CD3E-5EFC-7E4C-A63E-AD91F548A490}"/>
                  </a:ext>
                </a:extLst>
              </p:cNvPr>
              <p:cNvSpPr/>
              <p:nvPr/>
            </p:nvSpPr>
            <p:spPr>
              <a:xfrm rot="19907925">
                <a:off x="4877120" y="5130104"/>
                <a:ext cx="790495" cy="311906"/>
              </a:xfrm>
              <a:prstGeom prst="rightArrow">
                <a:avLst/>
              </a:prstGeom>
              <a:solidFill>
                <a:srgbClr val="E97132"/>
              </a:solidFill>
              <a:ln w="19050" cap="flat" cmpd="sng" algn="ctr">
                <a:noFill/>
                <a:prstDash val="solid"/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clip" horzOverflow="clip" rtlCol="0" anchor="t"/>
              <a:lstStyle/>
              <a:p>
                <a:pPr algn="l"/>
                <a:endParaRPr lang="en-IT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519B3BA-7C13-034F-9F84-C3A7BC6B6E57}"/>
                  </a:ext>
                </a:extLst>
              </p:cNvPr>
              <p:cNvSpPr txBox="1"/>
              <p:nvPr/>
            </p:nvSpPr>
            <p:spPr>
              <a:xfrm>
                <a:off x="5830356" y="4389550"/>
                <a:ext cx="1443655" cy="266888"/>
              </a:xfrm>
              <a:prstGeom prst="rect">
                <a:avLst/>
              </a:prstGeom>
              <a:noFill/>
            </p:spPr>
            <p:txBody>
              <a:bodyPr vertOverflow="overflow" vert="horz" wrap="square" rtlCol="0" anchor="ctr" anchorCtr="0">
                <a:noAutofit/>
              </a:bodyPr>
              <a:lstStyle/>
              <a:p>
                <a:pPr algn="l"/>
                <a:r>
                  <a:rPr lang="en-GB" b="1" i="1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contention</a:t>
                </a:r>
                <a:endParaRPr lang="en-IT" b="1" i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1765826D-20CF-084B-B745-5683C06121EA}"/>
                  </a:ext>
                </a:extLst>
              </p:cNvPr>
              <p:cNvSpPr/>
              <p:nvPr/>
            </p:nvSpPr>
            <p:spPr>
              <a:xfrm>
                <a:off x="5982905" y="4759625"/>
                <a:ext cx="1714500" cy="457200"/>
              </a:xfrm>
              <a:prstGeom prst="rect">
                <a:avLst/>
              </a:prstGeom>
              <a:noFill/>
              <a:ln w="12700" cap="flat" cmpd="sng" algn="ctr">
                <a:solidFill>
                  <a:srgbClr val="5A5A5A"/>
                </a:solidFill>
                <a:prstDash val="solid"/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clip" horzOverflow="clip" rtlCol="0" anchor="t"/>
              <a:lstStyle/>
              <a:p>
                <a:pPr algn="l"/>
                <a:endParaRPr lang="en-IT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3CECF92-58B2-B241-A83F-D13DE29B3CDE}"/>
                  </a:ext>
                </a:extLst>
              </p:cNvPr>
              <p:cNvSpPr txBox="1"/>
              <p:nvPr/>
            </p:nvSpPr>
            <p:spPr>
              <a:xfrm>
                <a:off x="5982905" y="4759625"/>
                <a:ext cx="1143000" cy="457200"/>
              </a:xfrm>
              <a:prstGeom prst="rect">
                <a:avLst/>
              </a:prstGeom>
              <a:noFill/>
            </p:spPr>
            <p:txBody>
              <a:bodyPr vertOverflow="overflow" vert="horz" wrap="square" rtlCol="0" anchor="ctr" anchorCtr="0">
                <a:noAutofit/>
              </a:bodyPr>
              <a:lstStyle/>
              <a:p>
                <a:pPr algn="l"/>
                <a:endParaRPr lang="en-IT" sz="11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1EB478D-6DE9-A643-8277-8A232BDB964E}"/>
                  </a:ext>
                </a:extLst>
              </p:cNvPr>
              <p:cNvSpPr txBox="1"/>
              <p:nvPr/>
            </p:nvSpPr>
            <p:spPr>
              <a:xfrm>
                <a:off x="7125905" y="4759625"/>
                <a:ext cx="571500" cy="457200"/>
              </a:xfrm>
              <a:prstGeom prst="rect">
                <a:avLst/>
              </a:prstGeom>
              <a:noFill/>
            </p:spPr>
            <p:txBody>
              <a:bodyPr vertOverflow="overflow" vert="horz" wrap="square" rtlCol="0" anchor="ctr" anchorCtr="0">
                <a:noAutofit/>
              </a:bodyPr>
              <a:lstStyle/>
              <a:p>
                <a:pPr algn="l"/>
                <a:endParaRPr lang="en-IT" sz="11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21046D9-1B24-D341-BA8B-FCD66D99B396}"/>
                  </a:ext>
                </a:extLst>
              </p:cNvPr>
              <p:cNvSpPr txBox="1"/>
              <p:nvPr/>
            </p:nvSpPr>
            <p:spPr>
              <a:xfrm>
                <a:off x="5982905" y="5267625"/>
                <a:ext cx="1905000" cy="254000"/>
              </a:xfrm>
              <a:prstGeom prst="rect">
                <a:avLst/>
              </a:prstGeom>
              <a:noFill/>
            </p:spPr>
            <p:txBody>
              <a:bodyPr vertOverflow="overflow" vert="horz" wrap="square" rtlCol="0" anchor="ctr" anchorCtr="0">
                <a:noAutofit/>
              </a:bodyPr>
              <a:lstStyle/>
              <a:p>
                <a:pPr algn="l"/>
                <a:r>
                  <a:rPr lang="en-GB" dirty="0">
                    <a:solidFill>
                      <a:srgbClr val="1F1F1F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CPU core</a:t>
                </a:r>
                <a:endParaRPr lang="en-IT" dirty="0">
                  <a:solidFill>
                    <a:srgbClr val="1F1F1F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sp>
            <p:nvSpPr>
              <p:cNvPr id="10" name="8-point Star 9">
                <a:extLst>
                  <a:ext uri="{FF2B5EF4-FFF2-40B4-BE49-F238E27FC236}">
                    <a16:creationId xmlns:a16="http://schemas.microsoft.com/office/drawing/2014/main" id="{D4881F55-3448-3C46-A4A2-ACA0698E61CC}"/>
                  </a:ext>
                </a:extLst>
              </p:cNvPr>
              <p:cNvSpPr/>
              <p:nvPr/>
            </p:nvSpPr>
            <p:spPr>
              <a:xfrm>
                <a:off x="5505567" y="4783005"/>
                <a:ext cx="571501" cy="457200"/>
              </a:xfrm>
              <a:prstGeom prst="star8">
                <a:avLst/>
              </a:prstGeom>
              <a:solidFill>
                <a:srgbClr val="FFC000"/>
              </a:solidFill>
              <a:ln w="19050" cap="flat" cmpd="sng" algn="ctr">
                <a:solidFill>
                  <a:srgbClr val="E97132"/>
                </a:solidFill>
                <a:prstDash val="solid"/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clip" horzOverflow="clip" rtlCol="0" anchor="t"/>
              <a:lstStyle/>
              <a:p>
                <a:pPr algn="l"/>
                <a:endParaRPr lang="en-IT"/>
              </a:p>
            </p:txBody>
          </p:sp>
          <p:pic>
            <p:nvPicPr>
              <p:cNvPr id="33" name="Picture 32" descr="Netflix - App su Google Play">
                <a:extLst>
                  <a:ext uri="{FF2B5EF4-FFF2-40B4-BE49-F238E27FC236}">
                    <a16:creationId xmlns:a16="http://schemas.microsoft.com/office/drawing/2014/main" id="{A5762A5F-B735-126E-3361-171C1E2A2A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0" t="300" r="36201" b="49670"/>
              <a:stretch>
                <a:fillRect/>
              </a:stretch>
            </p:blipFill>
            <p:spPr bwMode="auto">
              <a:xfrm rot="16200000">
                <a:off x="3567880" y="3709074"/>
                <a:ext cx="835365" cy="635001"/>
              </a:xfrm>
              <a:custGeom>
                <a:avLst/>
                <a:gdLst>
                  <a:gd name="csX0" fmla="*/ 0 w 2261288"/>
                  <a:gd name="csY0" fmla="*/ 0 h 1780806"/>
                  <a:gd name="csX1" fmla="*/ 1779374 w 2261288"/>
                  <a:gd name="csY1" fmla="*/ 0 h 1780806"/>
                  <a:gd name="csX2" fmla="*/ 1779374 w 2261288"/>
                  <a:gd name="csY2" fmla="*/ 639102 h 1780806"/>
                  <a:gd name="csX3" fmla="*/ 1823540 w 2261288"/>
                  <a:gd name="csY3" fmla="*/ 616486 h 1780806"/>
                  <a:gd name="csX4" fmla="*/ 1946190 w 2261288"/>
                  <a:gd name="csY4" fmla="*/ 593124 h 1780806"/>
                  <a:gd name="csX5" fmla="*/ 2261288 w 2261288"/>
                  <a:gd name="csY5" fmla="*/ 890403 h 1780806"/>
                  <a:gd name="csX6" fmla="*/ 1946190 w 2261288"/>
                  <a:gd name="csY6" fmla="*/ 1187682 h 1780806"/>
                  <a:gd name="csX7" fmla="*/ 1823540 w 2261288"/>
                  <a:gd name="csY7" fmla="*/ 1164321 h 1780806"/>
                  <a:gd name="csX8" fmla="*/ 1779374 w 2261288"/>
                  <a:gd name="csY8" fmla="*/ 1141704 h 1780806"/>
                  <a:gd name="csX9" fmla="*/ 1779374 w 2261288"/>
                  <a:gd name="csY9" fmla="*/ 1780806 h 1780806"/>
                  <a:gd name="csX10" fmla="*/ 1148532 w 2261288"/>
                  <a:gd name="csY10" fmla="*/ 1780806 h 1780806"/>
                  <a:gd name="csX11" fmla="*/ 1172328 w 2261288"/>
                  <a:gd name="csY11" fmla="*/ 1736357 h 1780806"/>
                  <a:gd name="csX12" fmla="*/ 1196533 w 2261288"/>
                  <a:gd name="csY12" fmla="*/ 1614804 h 1780806"/>
                  <a:gd name="csX13" fmla="*/ 888524 w 2261288"/>
                  <a:gd name="csY13" fmla="*/ 1302525 h 1780806"/>
                  <a:gd name="csX14" fmla="*/ 580515 w 2261288"/>
                  <a:gd name="csY14" fmla="*/ 1614804 h 1780806"/>
                  <a:gd name="csX15" fmla="*/ 604720 w 2261288"/>
                  <a:gd name="csY15" fmla="*/ 1736357 h 1780806"/>
                  <a:gd name="csX16" fmla="*/ 628516 w 2261288"/>
                  <a:gd name="csY16" fmla="*/ 1780806 h 1780806"/>
                  <a:gd name="csX17" fmla="*/ 0 w 2261288"/>
                  <a:gd name="csY17" fmla="*/ 1780806 h 178080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261288" h="1780806">
                    <a:moveTo>
                      <a:pt x="0" y="0"/>
                    </a:moveTo>
                    <a:lnTo>
                      <a:pt x="1779374" y="0"/>
                    </a:lnTo>
                    <a:lnTo>
                      <a:pt x="1779374" y="639102"/>
                    </a:lnTo>
                    <a:lnTo>
                      <a:pt x="1823540" y="616486"/>
                    </a:lnTo>
                    <a:cubicBezTo>
                      <a:pt x="1861237" y="601443"/>
                      <a:pt x="1902684" y="593124"/>
                      <a:pt x="1946190" y="593124"/>
                    </a:cubicBezTo>
                    <a:cubicBezTo>
                      <a:pt x="2120214" y="593124"/>
                      <a:pt x="2261288" y="726220"/>
                      <a:pt x="2261288" y="890403"/>
                    </a:cubicBezTo>
                    <a:cubicBezTo>
                      <a:pt x="2261288" y="1054586"/>
                      <a:pt x="2120214" y="1187682"/>
                      <a:pt x="1946190" y="1187682"/>
                    </a:cubicBezTo>
                    <a:cubicBezTo>
                      <a:pt x="1902684" y="1187682"/>
                      <a:pt x="1861237" y="1179364"/>
                      <a:pt x="1823540" y="1164321"/>
                    </a:cubicBezTo>
                    <a:lnTo>
                      <a:pt x="1779374" y="1141704"/>
                    </a:lnTo>
                    <a:lnTo>
                      <a:pt x="1779374" y="1780806"/>
                    </a:lnTo>
                    <a:lnTo>
                      <a:pt x="1148532" y="1780806"/>
                    </a:lnTo>
                    <a:lnTo>
                      <a:pt x="1172328" y="1736357"/>
                    </a:lnTo>
                    <a:cubicBezTo>
                      <a:pt x="1187915" y="1698997"/>
                      <a:pt x="1196533" y="1657921"/>
                      <a:pt x="1196533" y="1614804"/>
                    </a:cubicBezTo>
                    <a:cubicBezTo>
                      <a:pt x="1196533" y="1442337"/>
                      <a:pt x="1058633" y="1302525"/>
                      <a:pt x="888524" y="1302525"/>
                    </a:cubicBezTo>
                    <a:cubicBezTo>
                      <a:pt x="718415" y="1302525"/>
                      <a:pt x="580515" y="1442337"/>
                      <a:pt x="580515" y="1614804"/>
                    </a:cubicBezTo>
                    <a:cubicBezTo>
                      <a:pt x="580515" y="1657921"/>
                      <a:pt x="589134" y="1698997"/>
                      <a:pt x="604720" y="1736357"/>
                    </a:cubicBezTo>
                    <a:lnTo>
                      <a:pt x="628516" y="1780806"/>
                    </a:lnTo>
                    <a:lnTo>
                      <a:pt x="0" y="1780806"/>
                    </a:lnTo>
                    <a:close/>
                  </a:path>
                </a:pathLst>
              </a:custGeom>
              <a:noFill/>
              <a:ln w="38100"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249190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C845C-B8EB-46BA-2811-5DC073131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A775B-8CC3-23F2-7179-7FCE1ECFF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T" dirty="0"/>
              <a:t>Problem: metrics collection impacts SLOs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3F6630-0BC6-734D-BA2B-2E76018CB2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7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34EB0EB-03FA-6CC1-1D63-42CB5FE2C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549" y="2179934"/>
            <a:ext cx="3303174" cy="246463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8F09A3D-5E43-4467-2F2D-AEE7737E86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9918" y="2164371"/>
            <a:ext cx="3313471" cy="2472315"/>
          </a:xfrm>
          <a:prstGeom prst="rect">
            <a:avLst/>
          </a:prstGeom>
        </p:spPr>
      </p:pic>
      <p:sp>
        <p:nvSpPr>
          <p:cNvPr id="39" name="Left Brace 38">
            <a:extLst>
              <a:ext uri="{FF2B5EF4-FFF2-40B4-BE49-F238E27FC236}">
                <a16:creationId xmlns:a16="http://schemas.microsoft.com/office/drawing/2014/main" id="{40B8C94B-34BB-BFB0-96CA-B8B319D8DF77}"/>
              </a:ext>
            </a:extLst>
          </p:cNvPr>
          <p:cNvSpPr/>
          <p:nvPr/>
        </p:nvSpPr>
        <p:spPr>
          <a:xfrm rot="16200000">
            <a:off x="3613771" y="2816071"/>
            <a:ext cx="399011" cy="4565448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T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A2C7F3C-1909-CA37-EBE9-299105AAEC4F}"/>
              </a:ext>
            </a:extLst>
          </p:cNvPr>
          <p:cNvSpPr txBox="1"/>
          <p:nvPr/>
        </p:nvSpPr>
        <p:spPr>
          <a:xfrm>
            <a:off x="1512915" y="5560904"/>
            <a:ext cx="4821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During collection cycles,</a:t>
            </a:r>
          </a:p>
          <a:p>
            <a:pPr algn="ctr"/>
            <a:r>
              <a:rPr lang="en-IT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latency spikes and RPS drop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EC30C03-F661-3AE4-D6D2-28990B670C18}"/>
              </a:ext>
            </a:extLst>
          </p:cNvPr>
          <p:cNvGrpSpPr/>
          <p:nvPr/>
        </p:nvGrpSpPr>
        <p:grpSpPr>
          <a:xfrm>
            <a:off x="6329196" y="1961966"/>
            <a:ext cx="5788717" cy="2934067"/>
            <a:chOff x="2616253" y="3176162"/>
            <a:chExt cx="5788717" cy="293406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0314443-5DAD-EDA6-460B-AA3F8308E48A}"/>
                </a:ext>
              </a:extLst>
            </p:cNvPr>
            <p:cNvSpPr txBox="1"/>
            <p:nvPr/>
          </p:nvSpPr>
          <p:spPr>
            <a:xfrm>
              <a:off x="2616253" y="5857573"/>
              <a:ext cx="4348979" cy="252656"/>
            </a:xfrm>
            <a:prstGeom prst="rect">
              <a:avLst/>
            </a:prstGeom>
            <a:noFill/>
          </p:spPr>
          <p:txBody>
            <a:bodyPr vertOverflow="overflow" vert="horz" wrap="square" rtlCol="0" anchor="ctr" anchorCtr="0">
              <a:noAutofit/>
            </a:bodyPr>
            <a:lstStyle/>
            <a:p>
              <a:pPr algn="ctr"/>
              <a:r>
                <a:rPr lang="en-GB" sz="1600" b="1" dirty="0">
                  <a:solidFill>
                    <a:srgbClr val="E9713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Metrics Exporter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60F33E9-00DB-F633-C4B7-D04BFC9B3D0F}"/>
                </a:ext>
              </a:extLst>
            </p:cNvPr>
            <p:cNvGrpSpPr/>
            <p:nvPr/>
          </p:nvGrpSpPr>
          <p:grpSpPr>
            <a:xfrm>
              <a:off x="3787031" y="3176162"/>
              <a:ext cx="4617939" cy="2632229"/>
              <a:chOff x="3269966" y="3176162"/>
              <a:chExt cx="4617939" cy="2632229"/>
            </a:xfrm>
          </p:grpSpPr>
          <p:pic>
            <p:nvPicPr>
              <p:cNvPr id="7" name="Picture 6" descr="Netflix - App su Google Play">
                <a:extLst>
                  <a:ext uri="{FF2B5EF4-FFF2-40B4-BE49-F238E27FC236}">
                    <a16:creationId xmlns:a16="http://schemas.microsoft.com/office/drawing/2014/main" id="{DC784530-398A-5CAB-AEDB-16660D3A54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0" t="300" r="36201" b="49670"/>
              <a:stretch>
                <a:fillRect/>
              </a:stretch>
            </p:blipFill>
            <p:spPr bwMode="auto">
              <a:xfrm>
                <a:off x="4378932" y="3788359"/>
                <a:ext cx="835365" cy="635001"/>
              </a:xfrm>
              <a:custGeom>
                <a:avLst/>
                <a:gdLst>
                  <a:gd name="csX0" fmla="*/ 0 w 2261288"/>
                  <a:gd name="csY0" fmla="*/ 0 h 1780806"/>
                  <a:gd name="csX1" fmla="*/ 1779374 w 2261288"/>
                  <a:gd name="csY1" fmla="*/ 0 h 1780806"/>
                  <a:gd name="csX2" fmla="*/ 1779374 w 2261288"/>
                  <a:gd name="csY2" fmla="*/ 639102 h 1780806"/>
                  <a:gd name="csX3" fmla="*/ 1823540 w 2261288"/>
                  <a:gd name="csY3" fmla="*/ 616486 h 1780806"/>
                  <a:gd name="csX4" fmla="*/ 1946190 w 2261288"/>
                  <a:gd name="csY4" fmla="*/ 593124 h 1780806"/>
                  <a:gd name="csX5" fmla="*/ 2261288 w 2261288"/>
                  <a:gd name="csY5" fmla="*/ 890403 h 1780806"/>
                  <a:gd name="csX6" fmla="*/ 1946190 w 2261288"/>
                  <a:gd name="csY6" fmla="*/ 1187682 h 1780806"/>
                  <a:gd name="csX7" fmla="*/ 1823540 w 2261288"/>
                  <a:gd name="csY7" fmla="*/ 1164321 h 1780806"/>
                  <a:gd name="csX8" fmla="*/ 1779374 w 2261288"/>
                  <a:gd name="csY8" fmla="*/ 1141704 h 1780806"/>
                  <a:gd name="csX9" fmla="*/ 1779374 w 2261288"/>
                  <a:gd name="csY9" fmla="*/ 1780806 h 1780806"/>
                  <a:gd name="csX10" fmla="*/ 1148532 w 2261288"/>
                  <a:gd name="csY10" fmla="*/ 1780806 h 1780806"/>
                  <a:gd name="csX11" fmla="*/ 1172328 w 2261288"/>
                  <a:gd name="csY11" fmla="*/ 1736357 h 1780806"/>
                  <a:gd name="csX12" fmla="*/ 1196533 w 2261288"/>
                  <a:gd name="csY12" fmla="*/ 1614804 h 1780806"/>
                  <a:gd name="csX13" fmla="*/ 888524 w 2261288"/>
                  <a:gd name="csY13" fmla="*/ 1302525 h 1780806"/>
                  <a:gd name="csX14" fmla="*/ 580515 w 2261288"/>
                  <a:gd name="csY14" fmla="*/ 1614804 h 1780806"/>
                  <a:gd name="csX15" fmla="*/ 604720 w 2261288"/>
                  <a:gd name="csY15" fmla="*/ 1736357 h 1780806"/>
                  <a:gd name="csX16" fmla="*/ 628516 w 2261288"/>
                  <a:gd name="csY16" fmla="*/ 1780806 h 1780806"/>
                  <a:gd name="csX17" fmla="*/ 0 w 2261288"/>
                  <a:gd name="csY17" fmla="*/ 1780806 h 178080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261288" h="1780806">
                    <a:moveTo>
                      <a:pt x="0" y="0"/>
                    </a:moveTo>
                    <a:lnTo>
                      <a:pt x="1779374" y="0"/>
                    </a:lnTo>
                    <a:lnTo>
                      <a:pt x="1779374" y="639102"/>
                    </a:lnTo>
                    <a:lnTo>
                      <a:pt x="1823540" y="616486"/>
                    </a:lnTo>
                    <a:cubicBezTo>
                      <a:pt x="1861237" y="601443"/>
                      <a:pt x="1902684" y="593124"/>
                      <a:pt x="1946190" y="593124"/>
                    </a:cubicBezTo>
                    <a:cubicBezTo>
                      <a:pt x="2120214" y="593124"/>
                      <a:pt x="2261288" y="726220"/>
                      <a:pt x="2261288" y="890403"/>
                    </a:cubicBezTo>
                    <a:cubicBezTo>
                      <a:pt x="2261288" y="1054586"/>
                      <a:pt x="2120214" y="1187682"/>
                      <a:pt x="1946190" y="1187682"/>
                    </a:cubicBezTo>
                    <a:cubicBezTo>
                      <a:pt x="1902684" y="1187682"/>
                      <a:pt x="1861237" y="1179364"/>
                      <a:pt x="1823540" y="1164321"/>
                    </a:cubicBezTo>
                    <a:lnTo>
                      <a:pt x="1779374" y="1141704"/>
                    </a:lnTo>
                    <a:lnTo>
                      <a:pt x="1779374" y="1780806"/>
                    </a:lnTo>
                    <a:lnTo>
                      <a:pt x="1148532" y="1780806"/>
                    </a:lnTo>
                    <a:lnTo>
                      <a:pt x="1172328" y="1736357"/>
                    </a:lnTo>
                    <a:cubicBezTo>
                      <a:pt x="1187915" y="1698997"/>
                      <a:pt x="1196533" y="1657921"/>
                      <a:pt x="1196533" y="1614804"/>
                    </a:cubicBezTo>
                    <a:cubicBezTo>
                      <a:pt x="1196533" y="1442337"/>
                      <a:pt x="1058633" y="1302525"/>
                      <a:pt x="888524" y="1302525"/>
                    </a:cubicBezTo>
                    <a:cubicBezTo>
                      <a:pt x="718415" y="1302525"/>
                      <a:pt x="580515" y="1442337"/>
                      <a:pt x="580515" y="1614804"/>
                    </a:cubicBezTo>
                    <a:cubicBezTo>
                      <a:pt x="580515" y="1657921"/>
                      <a:pt x="589134" y="1698997"/>
                      <a:pt x="604720" y="1736357"/>
                    </a:cubicBezTo>
                    <a:lnTo>
                      <a:pt x="628516" y="1780806"/>
                    </a:lnTo>
                    <a:lnTo>
                      <a:pt x="0" y="1780806"/>
                    </a:lnTo>
                    <a:close/>
                  </a:path>
                </a:pathLst>
              </a:custGeom>
              <a:noFill/>
              <a:ln w="38100"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" name="Graphic 15" descr="Monitoring agent">
                <a:extLst>
                  <a:ext uri="{FF2B5EF4-FFF2-40B4-BE49-F238E27FC236}">
                    <a16:creationId xmlns:a16="http://schemas.microsoft.com/office/drawing/2014/main" id="{6D189E3D-4B52-2349-ABCC-A3008AB3A7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013318" y="5173391"/>
                <a:ext cx="635000" cy="635000"/>
              </a:xfrm>
              <a:prstGeom prst="rect">
                <a:avLst/>
              </a:prstGeom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3E3DDD4-1541-9CD9-469E-55D6AC178BC0}"/>
                  </a:ext>
                </a:extLst>
              </p:cNvPr>
              <p:cNvSpPr txBox="1"/>
              <p:nvPr/>
            </p:nvSpPr>
            <p:spPr>
              <a:xfrm>
                <a:off x="3269966" y="3176162"/>
                <a:ext cx="2722803" cy="464794"/>
              </a:xfrm>
              <a:prstGeom prst="rect">
                <a:avLst/>
              </a:prstGeom>
              <a:noFill/>
            </p:spPr>
            <p:txBody>
              <a:bodyPr vertOverflow="overflow" vert="horz" wrap="square" rtlCol="0" anchor="ctr" anchorCtr="0">
                <a:noAutofit/>
              </a:bodyPr>
              <a:lstStyle/>
              <a:p>
                <a:pPr algn="l"/>
                <a:r>
                  <a:rPr lang="en-GB" sz="1600" b="1" dirty="0">
                    <a:solidFill>
                      <a:srgbClr val="156082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Microservice workload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1EA64BD-948A-5774-915B-964693B467B5}"/>
                  </a:ext>
                </a:extLst>
              </p:cNvPr>
              <p:cNvSpPr/>
              <p:nvPr/>
            </p:nvSpPr>
            <p:spPr>
              <a:xfrm>
                <a:off x="5982905" y="4759625"/>
                <a:ext cx="1143000" cy="457200"/>
              </a:xfrm>
              <a:prstGeom prst="rect">
                <a:avLst/>
              </a:prstGeom>
              <a:solidFill>
                <a:srgbClr val="156082"/>
              </a:solidFill>
              <a:ln w="19050" cap="flat" cmpd="sng" algn="ctr">
                <a:noFill/>
                <a:prstDash val="solid"/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clip" horzOverflow="clip" rtlCol="0" anchor="t"/>
              <a:lstStyle/>
              <a:p>
                <a:pPr algn="l"/>
                <a:endParaRPr lang="en-IT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E857FD9-F5BC-E557-DC44-DBB3A7FA1260}"/>
                  </a:ext>
                </a:extLst>
              </p:cNvPr>
              <p:cNvSpPr/>
              <p:nvPr/>
            </p:nvSpPr>
            <p:spPr>
              <a:xfrm>
                <a:off x="7125905" y="4759625"/>
                <a:ext cx="571500" cy="457200"/>
              </a:xfrm>
              <a:prstGeom prst="rect">
                <a:avLst/>
              </a:prstGeom>
              <a:solidFill>
                <a:srgbClr val="E97132"/>
              </a:solidFill>
              <a:ln w="19050" cap="flat" cmpd="sng" algn="ctr">
                <a:noFill/>
                <a:prstDash val="solid"/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clip" horzOverflow="clip" rtlCol="0" anchor="t"/>
              <a:lstStyle/>
              <a:p>
                <a:pPr algn="l"/>
                <a:endParaRPr lang="en-IT"/>
              </a:p>
            </p:txBody>
          </p:sp>
          <p:sp>
            <p:nvSpPr>
              <p:cNvPr id="12" name="Right Arrow 11">
                <a:extLst>
                  <a:ext uri="{FF2B5EF4-FFF2-40B4-BE49-F238E27FC236}">
                    <a16:creationId xmlns:a16="http://schemas.microsoft.com/office/drawing/2014/main" id="{761E2293-5F27-DE82-B0C0-9B522025D7A8}"/>
                  </a:ext>
                </a:extLst>
              </p:cNvPr>
              <p:cNvSpPr/>
              <p:nvPr/>
            </p:nvSpPr>
            <p:spPr>
              <a:xfrm rot="3182143">
                <a:off x="4975092" y="4460987"/>
                <a:ext cx="818198" cy="302031"/>
              </a:xfrm>
              <a:prstGeom prst="rightArrow">
                <a:avLst/>
              </a:prstGeom>
              <a:solidFill>
                <a:srgbClr val="156082"/>
              </a:solidFill>
              <a:ln w="19050" cap="flat" cmpd="sng" algn="ctr">
                <a:noFill/>
                <a:prstDash val="solid"/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clip" horzOverflow="clip" rtlCol="0" anchor="t"/>
              <a:lstStyle/>
              <a:p>
                <a:pPr algn="l"/>
                <a:endParaRPr lang="en-IT"/>
              </a:p>
            </p:txBody>
          </p:sp>
          <p:sp>
            <p:nvSpPr>
              <p:cNvPr id="13" name="Right Arrow 12">
                <a:extLst>
                  <a:ext uri="{FF2B5EF4-FFF2-40B4-BE49-F238E27FC236}">
                    <a16:creationId xmlns:a16="http://schemas.microsoft.com/office/drawing/2014/main" id="{8169BF1A-9B5B-1FFE-CD3F-1B19768F2E86}"/>
                  </a:ext>
                </a:extLst>
              </p:cNvPr>
              <p:cNvSpPr/>
              <p:nvPr/>
            </p:nvSpPr>
            <p:spPr>
              <a:xfrm rot="19907925">
                <a:off x="4877120" y="5130104"/>
                <a:ext cx="790495" cy="311906"/>
              </a:xfrm>
              <a:prstGeom prst="rightArrow">
                <a:avLst/>
              </a:prstGeom>
              <a:solidFill>
                <a:srgbClr val="E97132"/>
              </a:solidFill>
              <a:ln w="19050" cap="flat" cmpd="sng" algn="ctr">
                <a:noFill/>
                <a:prstDash val="solid"/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clip" horzOverflow="clip" rtlCol="0" anchor="t"/>
              <a:lstStyle/>
              <a:p>
                <a:pPr algn="l"/>
                <a:endParaRPr lang="en-IT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549EDE5-6445-8566-59C1-9F1E6ECFC498}"/>
                  </a:ext>
                </a:extLst>
              </p:cNvPr>
              <p:cNvSpPr txBox="1"/>
              <p:nvPr/>
            </p:nvSpPr>
            <p:spPr>
              <a:xfrm>
                <a:off x="5830356" y="4389550"/>
                <a:ext cx="1443655" cy="266888"/>
              </a:xfrm>
              <a:prstGeom prst="rect">
                <a:avLst/>
              </a:prstGeom>
              <a:noFill/>
            </p:spPr>
            <p:txBody>
              <a:bodyPr vertOverflow="overflow" vert="horz" wrap="square" rtlCol="0" anchor="ctr" anchorCtr="0">
                <a:noAutofit/>
              </a:bodyPr>
              <a:lstStyle/>
              <a:p>
                <a:pPr algn="l"/>
                <a:r>
                  <a:rPr lang="en-GB" b="1" i="1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contention</a:t>
                </a:r>
                <a:endParaRPr lang="en-IT" b="1" i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3D0A05E-08F3-F377-6903-780AB174C99B}"/>
                  </a:ext>
                </a:extLst>
              </p:cNvPr>
              <p:cNvSpPr/>
              <p:nvPr/>
            </p:nvSpPr>
            <p:spPr>
              <a:xfrm>
                <a:off x="5982905" y="4759625"/>
                <a:ext cx="1714500" cy="457200"/>
              </a:xfrm>
              <a:prstGeom prst="rect">
                <a:avLst/>
              </a:prstGeom>
              <a:noFill/>
              <a:ln w="12700" cap="flat" cmpd="sng" algn="ctr">
                <a:solidFill>
                  <a:srgbClr val="5A5A5A"/>
                </a:solidFill>
                <a:prstDash val="solid"/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clip" horzOverflow="clip" rtlCol="0" anchor="t"/>
              <a:lstStyle/>
              <a:p>
                <a:pPr algn="l"/>
                <a:endParaRPr lang="en-IT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EA22768-3CCB-E073-CF05-DE933D79150E}"/>
                  </a:ext>
                </a:extLst>
              </p:cNvPr>
              <p:cNvSpPr txBox="1"/>
              <p:nvPr/>
            </p:nvSpPr>
            <p:spPr>
              <a:xfrm>
                <a:off x="5982905" y="4759625"/>
                <a:ext cx="1143000" cy="457200"/>
              </a:xfrm>
              <a:prstGeom prst="rect">
                <a:avLst/>
              </a:prstGeom>
              <a:noFill/>
            </p:spPr>
            <p:txBody>
              <a:bodyPr vertOverflow="overflow" vert="horz" wrap="square" rtlCol="0" anchor="ctr" anchorCtr="0">
                <a:noAutofit/>
              </a:bodyPr>
              <a:lstStyle/>
              <a:p>
                <a:pPr algn="l"/>
                <a:endParaRPr lang="en-IT" sz="11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C56E649-B510-6731-0221-D75396C41AD1}"/>
                  </a:ext>
                </a:extLst>
              </p:cNvPr>
              <p:cNvSpPr txBox="1"/>
              <p:nvPr/>
            </p:nvSpPr>
            <p:spPr>
              <a:xfrm>
                <a:off x="7125905" y="4759625"/>
                <a:ext cx="571500" cy="457200"/>
              </a:xfrm>
              <a:prstGeom prst="rect">
                <a:avLst/>
              </a:prstGeom>
              <a:noFill/>
            </p:spPr>
            <p:txBody>
              <a:bodyPr vertOverflow="overflow" vert="horz" wrap="square" rtlCol="0" anchor="ctr" anchorCtr="0">
                <a:noAutofit/>
              </a:bodyPr>
              <a:lstStyle/>
              <a:p>
                <a:pPr algn="l"/>
                <a:endParaRPr lang="en-IT" sz="11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15B09F6-A0BF-275E-8D88-BC9BFB9E7CEE}"/>
                  </a:ext>
                </a:extLst>
              </p:cNvPr>
              <p:cNvSpPr txBox="1"/>
              <p:nvPr/>
            </p:nvSpPr>
            <p:spPr>
              <a:xfrm>
                <a:off x="5982905" y="5267625"/>
                <a:ext cx="1905000" cy="254000"/>
              </a:xfrm>
              <a:prstGeom prst="rect">
                <a:avLst/>
              </a:prstGeom>
              <a:noFill/>
            </p:spPr>
            <p:txBody>
              <a:bodyPr vertOverflow="overflow" vert="horz" wrap="square" rtlCol="0" anchor="ctr" anchorCtr="0">
                <a:noAutofit/>
              </a:bodyPr>
              <a:lstStyle/>
              <a:p>
                <a:pPr algn="l"/>
                <a:r>
                  <a:rPr lang="en-GB" dirty="0">
                    <a:solidFill>
                      <a:srgbClr val="1F1F1F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CPU core</a:t>
                </a:r>
                <a:endParaRPr lang="en-IT" dirty="0">
                  <a:solidFill>
                    <a:srgbClr val="1F1F1F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sp>
            <p:nvSpPr>
              <p:cNvPr id="27" name="8-point Star 26">
                <a:extLst>
                  <a:ext uri="{FF2B5EF4-FFF2-40B4-BE49-F238E27FC236}">
                    <a16:creationId xmlns:a16="http://schemas.microsoft.com/office/drawing/2014/main" id="{18ACFD71-5F82-A7FA-391D-FC041ACE6FC3}"/>
                  </a:ext>
                </a:extLst>
              </p:cNvPr>
              <p:cNvSpPr/>
              <p:nvPr/>
            </p:nvSpPr>
            <p:spPr>
              <a:xfrm>
                <a:off x="5505567" y="4783005"/>
                <a:ext cx="571501" cy="457200"/>
              </a:xfrm>
              <a:prstGeom prst="star8">
                <a:avLst/>
              </a:prstGeom>
              <a:solidFill>
                <a:srgbClr val="FFC000"/>
              </a:solidFill>
              <a:ln w="19050" cap="flat" cmpd="sng" algn="ctr">
                <a:solidFill>
                  <a:srgbClr val="E97132"/>
                </a:solidFill>
                <a:prstDash val="solid"/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clip" horzOverflow="clip" rtlCol="0" anchor="t"/>
              <a:lstStyle/>
              <a:p>
                <a:pPr algn="l"/>
                <a:endParaRPr lang="en-IT"/>
              </a:p>
            </p:txBody>
          </p:sp>
          <p:pic>
            <p:nvPicPr>
              <p:cNvPr id="29" name="Picture 28" descr="Netflix - App su Google Play">
                <a:extLst>
                  <a:ext uri="{FF2B5EF4-FFF2-40B4-BE49-F238E27FC236}">
                    <a16:creationId xmlns:a16="http://schemas.microsoft.com/office/drawing/2014/main" id="{F496E549-86B5-61C3-C71A-53F8AFCEC1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0" t="300" r="36201" b="49670"/>
              <a:stretch>
                <a:fillRect/>
              </a:stretch>
            </p:blipFill>
            <p:spPr bwMode="auto">
              <a:xfrm rot="16200000">
                <a:off x="3567880" y="3709074"/>
                <a:ext cx="835365" cy="635001"/>
              </a:xfrm>
              <a:custGeom>
                <a:avLst/>
                <a:gdLst>
                  <a:gd name="csX0" fmla="*/ 0 w 2261288"/>
                  <a:gd name="csY0" fmla="*/ 0 h 1780806"/>
                  <a:gd name="csX1" fmla="*/ 1779374 w 2261288"/>
                  <a:gd name="csY1" fmla="*/ 0 h 1780806"/>
                  <a:gd name="csX2" fmla="*/ 1779374 w 2261288"/>
                  <a:gd name="csY2" fmla="*/ 639102 h 1780806"/>
                  <a:gd name="csX3" fmla="*/ 1823540 w 2261288"/>
                  <a:gd name="csY3" fmla="*/ 616486 h 1780806"/>
                  <a:gd name="csX4" fmla="*/ 1946190 w 2261288"/>
                  <a:gd name="csY4" fmla="*/ 593124 h 1780806"/>
                  <a:gd name="csX5" fmla="*/ 2261288 w 2261288"/>
                  <a:gd name="csY5" fmla="*/ 890403 h 1780806"/>
                  <a:gd name="csX6" fmla="*/ 1946190 w 2261288"/>
                  <a:gd name="csY6" fmla="*/ 1187682 h 1780806"/>
                  <a:gd name="csX7" fmla="*/ 1823540 w 2261288"/>
                  <a:gd name="csY7" fmla="*/ 1164321 h 1780806"/>
                  <a:gd name="csX8" fmla="*/ 1779374 w 2261288"/>
                  <a:gd name="csY8" fmla="*/ 1141704 h 1780806"/>
                  <a:gd name="csX9" fmla="*/ 1779374 w 2261288"/>
                  <a:gd name="csY9" fmla="*/ 1780806 h 1780806"/>
                  <a:gd name="csX10" fmla="*/ 1148532 w 2261288"/>
                  <a:gd name="csY10" fmla="*/ 1780806 h 1780806"/>
                  <a:gd name="csX11" fmla="*/ 1172328 w 2261288"/>
                  <a:gd name="csY11" fmla="*/ 1736357 h 1780806"/>
                  <a:gd name="csX12" fmla="*/ 1196533 w 2261288"/>
                  <a:gd name="csY12" fmla="*/ 1614804 h 1780806"/>
                  <a:gd name="csX13" fmla="*/ 888524 w 2261288"/>
                  <a:gd name="csY13" fmla="*/ 1302525 h 1780806"/>
                  <a:gd name="csX14" fmla="*/ 580515 w 2261288"/>
                  <a:gd name="csY14" fmla="*/ 1614804 h 1780806"/>
                  <a:gd name="csX15" fmla="*/ 604720 w 2261288"/>
                  <a:gd name="csY15" fmla="*/ 1736357 h 1780806"/>
                  <a:gd name="csX16" fmla="*/ 628516 w 2261288"/>
                  <a:gd name="csY16" fmla="*/ 1780806 h 1780806"/>
                  <a:gd name="csX17" fmla="*/ 0 w 2261288"/>
                  <a:gd name="csY17" fmla="*/ 1780806 h 178080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261288" h="1780806">
                    <a:moveTo>
                      <a:pt x="0" y="0"/>
                    </a:moveTo>
                    <a:lnTo>
                      <a:pt x="1779374" y="0"/>
                    </a:lnTo>
                    <a:lnTo>
                      <a:pt x="1779374" y="639102"/>
                    </a:lnTo>
                    <a:lnTo>
                      <a:pt x="1823540" y="616486"/>
                    </a:lnTo>
                    <a:cubicBezTo>
                      <a:pt x="1861237" y="601443"/>
                      <a:pt x="1902684" y="593124"/>
                      <a:pt x="1946190" y="593124"/>
                    </a:cubicBezTo>
                    <a:cubicBezTo>
                      <a:pt x="2120214" y="593124"/>
                      <a:pt x="2261288" y="726220"/>
                      <a:pt x="2261288" y="890403"/>
                    </a:cubicBezTo>
                    <a:cubicBezTo>
                      <a:pt x="2261288" y="1054586"/>
                      <a:pt x="2120214" y="1187682"/>
                      <a:pt x="1946190" y="1187682"/>
                    </a:cubicBezTo>
                    <a:cubicBezTo>
                      <a:pt x="1902684" y="1187682"/>
                      <a:pt x="1861237" y="1179364"/>
                      <a:pt x="1823540" y="1164321"/>
                    </a:cubicBezTo>
                    <a:lnTo>
                      <a:pt x="1779374" y="1141704"/>
                    </a:lnTo>
                    <a:lnTo>
                      <a:pt x="1779374" y="1780806"/>
                    </a:lnTo>
                    <a:lnTo>
                      <a:pt x="1148532" y="1780806"/>
                    </a:lnTo>
                    <a:lnTo>
                      <a:pt x="1172328" y="1736357"/>
                    </a:lnTo>
                    <a:cubicBezTo>
                      <a:pt x="1187915" y="1698997"/>
                      <a:pt x="1196533" y="1657921"/>
                      <a:pt x="1196533" y="1614804"/>
                    </a:cubicBezTo>
                    <a:cubicBezTo>
                      <a:pt x="1196533" y="1442337"/>
                      <a:pt x="1058633" y="1302525"/>
                      <a:pt x="888524" y="1302525"/>
                    </a:cubicBezTo>
                    <a:cubicBezTo>
                      <a:pt x="718415" y="1302525"/>
                      <a:pt x="580515" y="1442337"/>
                      <a:pt x="580515" y="1614804"/>
                    </a:cubicBezTo>
                    <a:cubicBezTo>
                      <a:pt x="580515" y="1657921"/>
                      <a:pt x="589134" y="1698997"/>
                      <a:pt x="604720" y="1736357"/>
                    </a:cubicBezTo>
                    <a:lnTo>
                      <a:pt x="628516" y="1780806"/>
                    </a:lnTo>
                    <a:lnTo>
                      <a:pt x="0" y="1780806"/>
                    </a:lnTo>
                    <a:close/>
                  </a:path>
                </a:pathLst>
              </a:custGeom>
              <a:noFill/>
              <a:ln w="38100"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A9C1EEBB-DB0F-C6D6-4152-E035651E134C}"/>
              </a:ext>
            </a:extLst>
          </p:cNvPr>
          <p:cNvSpPr txBox="1"/>
          <p:nvPr/>
        </p:nvSpPr>
        <p:spPr>
          <a:xfrm>
            <a:off x="631165" y="1552432"/>
            <a:ext cx="64627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IT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1x frontend microservice in k8s</a:t>
            </a:r>
            <a:endParaRPr lang="en-IT" sz="16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9063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E7F7F-F991-88A0-FF5E-83830AA25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le 63">
            <a:extLst>
              <a:ext uri="{FF2B5EF4-FFF2-40B4-BE49-F238E27FC236}">
                <a16:creationId xmlns:a16="http://schemas.microsoft.com/office/drawing/2014/main" id="{D2A1CEAF-2A75-8E01-EB7C-D50347ACB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Microservices require</a:t>
            </a:r>
            <a:r>
              <a:rPr lang="en-IT" dirty="0"/>
              <a:t> fine-grained monitoring</a:t>
            </a:r>
          </a:p>
        </p:txBody>
      </p:sp>
      <p:sp>
        <p:nvSpPr>
          <p:cNvPr id="65" name="Content Placeholder 64">
            <a:extLst>
              <a:ext uri="{FF2B5EF4-FFF2-40B4-BE49-F238E27FC236}">
                <a16:creationId xmlns:a16="http://schemas.microsoft.com/office/drawing/2014/main" id="{9336BC95-7619-87EA-4BBB-CBE69F592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EADEB5-EC85-361D-48D0-227542636C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>
                <a:latin typeface="Helvetica Neue" panose="02000503000000020004" pitchFamily="2" charset="0"/>
                <a:ea typeface="Helvetica Neue" panose="02000503000000020004" pitchFamily="2" charset="0"/>
              </a:rPr>
              <a:t>8</a:t>
            </a:fld>
            <a:endParaRPr lang="en-US">
              <a:latin typeface="Helvetica Neue" panose="02000503000000020004" pitchFamily="2" charset="0"/>
              <a:ea typeface="Helvetica Neue" panose="02000503000000020004" pitchFamily="2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EF304C4-86FC-2BB5-DEA5-A34B55C48E22}"/>
              </a:ext>
            </a:extLst>
          </p:cNvPr>
          <p:cNvSpPr txBox="1">
            <a:spLocks/>
          </p:cNvSpPr>
          <p:nvPr/>
        </p:nvSpPr>
        <p:spPr>
          <a:xfrm>
            <a:off x="924359" y="1723434"/>
            <a:ext cx="10935844" cy="1424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7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 Nova" panose="020B0504020202020204" pitchFamily="34" charset="0"/>
              <a:buChar char="―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T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Performance engineering and failure analysis</a:t>
            </a:r>
          </a:p>
          <a:p>
            <a:r>
              <a:rPr lang="en-IT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cascaded failure </a:t>
            </a:r>
          </a:p>
          <a:p>
            <a:r>
              <a:rPr lang="en-IT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metastable failures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D1659DA-53E9-AEB7-9292-4AC4F21F2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7163" y="2952636"/>
            <a:ext cx="2071698" cy="205551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2F68608-AA4C-CAC3-9967-D3FDB6F67A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3864" y="2952633"/>
            <a:ext cx="2071699" cy="205551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FDC2F10-2297-04DA-1E02-F25C85168160}"/>
              </a:ext>
            </a:extLst>
          </p:cNvPr>
          <p:cNvSpPr txBox="1"/>
          <p:nvPr/>
        </p:nvSpPr>
        <p:spPr>
          <a:xfrm>
            <a:off x="1009025" y="3426213"/>
            <a:ext cx="46532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2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Causality relationships visible at secondly timescale</a:t>
            </a:r>
            <a:endParaRPr lang="en-IT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9FA2D28-927C-F79E-13AC-532A3E5DD931}"/>
              </a:ext>
            </a:extLst>
          </p:cNvPr>
          <p:cNvSpPr txBox="1"/>
          <p:nvPr/>
        </p:nvSpPr>
        <p:spPr>
          <a:xfrm>
            <a:off x="263351" y="6392658"/>
            <a:ext cx="49283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https://</a:t>
            </a:r>
            <a:r>
              <a:rPr lang="en-GB" sz="1400" dirty="0" err="1">
                <a:solidFill>
                  <a:schemeClr val="bg2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sre.google</a:t>
            </a: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/</a:t>
            </a:r>
            <a:r>
              <a:rPr lang="en-GB" sz="1400" dirty="0" err="1">
                <a:solidFill>
                  <a:schemeClr val="bg2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sre</a:t>
            </a:r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-book/addressing-cascading-failures/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CADA62-6CE7-2B17-892F-5AB99E5D76AC}"/>
              </a:ext>
            </a:extLst>
          </p:cNvPr>
          <p:cNvSpPr txBox="1"/>
          <p:nvPr/>
        </p:nvSpPr>
        <p:spPr>
          <a:xfrm>
            <a:off x="5960534" y="6383266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chemeClr val="bg2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Huang L. et al., Metastable failures in the wild [OSDI’22]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EE3A41A-6882-F2A7-1D4D-C5EE3592B0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0758" y="2368300"/>
            <a:ext cx="5016353" cy="222949"/>
          </a:xfrm>
          <a:prstGeom prst="rect">
            <a:avLst/>
          </a:prstGeom>
        </p:spPr>
      </p:pic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F783A290-7500-7C62-2A96-089F6687AC85}"/>
              </a:ext>
            </a:extLst>
          </p:cNvPr>
          <p:cNvSpPr/>
          <p:nvPr/>
        </p:nvSpPr>
        <p:spPr>
          <a:xfrm>
            <a:off x="1970652" y="5122052"/>
            <a:ext cx="1110854" cy="37113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T" dirty="0"/>
              <a:t>order</a:t>
            </a: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64CD38F9-1224-BBBA-8FD5-57CDE175904B}"/>
              </a:ext>
            </a:extLst>
          </p:cNvPr>
          <p:cNvSpPr/>
          <p:nvPr/>
        </p:nvSpPr>
        <p:spPr>
          <a:xfrm>
            <a:off x="3972459" y="5129351"/>
            <a:ext cx="1110854" cy="37113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T" dirty="0">
                <a:solidFill>
                  <a:srgbClr val="C00000"/>
                </a:solidFill>
              </a:rPr>
              <a:t>payment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FE9E48A9-A957-3738-8BB3-9B786C546D6C}"/>
              </a:ext>
            </a:extLst>
          </p:cNvPr>
          <p:cNvCxnSpPr>
            <a:cxnSpLocks/>
            <a:stCxn id="54" idx="3"/>
            <a:endCxn id="55" idx="1"/>
          </p:cNvCxnSpPr>
          <p:nvPr/>
        </p:nvCxnSpPr>
        <p:spPr>
          <a:xfrm>
            <a:off x="3081506" y="5307620"/>
            <a:ext cx="890953" cy="72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4932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54" grpId="0" animBg="1"/>
      <p:bldP spid="5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9952F-A449-7A34-9520-256E17DC2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8E7C8F-23AE-55D2-7FE9-AA88FBDC33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>
                <a:latin typeface="Helvetica Neue" panose="02000503000000020004" pitchFamily="2" charset="0"/>
                <a:ea typeface="Helvetica Neue" panose="02000503000000020004" pitchFamily="2" charset="0"/>
              </a:rPr>
              <a:t>9</a:t>
            </a:fld>
            <a:endParaRPr lang="en-US">
              <a:latin typeface="Helvetica Neue" panose="02000503000000020004" pitchFamily="2" charset="0"/>
              <a:ea typeface="Helvetica Neue" panose="02000503000000020004" pitchFamily="2" charset="0"/>
            </a:endParaRP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60B2CFB4-C5D8-D4EA-5A47-72D9ADF89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Three desiderata: no existing approach can satisfy all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7C1C1616-577B-565B-EC29-EA83B23B48CC}"/>
              </a:ext>
            </a:extLst>
          </p:cNvPr>
          <p:cNvSpPr/>
          <p:nvPr/>
        </p:nvSpPr>
        <p:spPr>
          <a:xfrm>
            <a:off x="3835400" y="1651000"/>
            <a:ext cx="2235200" cy="711200"/>
          </a:xfrm>
          <a:prstGeom prst="roundRect">
            <a:avLst/>
          </a:prstGeom>
          <a:solidFill>
            <a:srgbClr val="15608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/>
            <a:r>
              <a:rPr lang="en-GB" b="1" dirty="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High storage utility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904330C3-C958-F4C6-3F80-437E407F0F1F}"/>
              </a:ext>
            </a:extLst>
          </p:cNvPr>
          <p:cNvSpPr/>
          <p:nvPr/>
        </p:nvSpPr>
        <p:spPr>
          <a:xfrm>
            <a:off x="6375400" y="1651000"/>
            <a:ext cx="2235200" cy="711200"/>
          </a:xfrm>
          <a:prstGeom prst="roundRect">
            <a:avLst/>
          </a:prstGeom>
          <a:solidFill>
            <a:srgbClr val="15608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/>
            <a:r>
              <a:rPr lang="en-GB" b="1" dirty="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Fine time resolution</a:t>
            </a:r>
            <a:endParaRPr lang="en-IT" b="1" dirty="0">
              <a:solidFill>
                <a:srgbClr val="FFFF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668E81EA-6C8E-9BBC-00E1-5D48DA695DBB}"/>
              </a:ext>
            </a:extLst>
          </p:cNvPr>
          <p:cNvSpPr/>
          <p:nvPr/>
        </p:nvSpPr>
        <p:spPr>
          <a:xfrm>
            <a:off x="8915400" y="1651000"/>
            <a:ext cx="2235200" cy="711200"/>
          </a:xfrm>
          <a:prstGeom prst="roundRect">
            <a:avLst/>
          </a:prstGeom>
          <a:solidFill>
            <a:srgbClr val="15608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/>
            <a:r>
              <a:rPr lang="en-GB" b="1" dirty="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Low host overhead</a:t>
            </a:r>
            <a:endParaRPr lang="en-IT" b="1" dirty="0">
              <a:solidFill>
                <a:srgbClr val="FFFF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BB4B6-6A37-B57F-F5F1-4F8E7542E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D2C986-D69D-74F2-C5C0-F36758CD48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>
                <a:latin typeface="Helvetica Neue" panose="02000503000000020004" pitchFamily="2" charset="0"/>
                <a:ea typeface="Helvetica Neue" panose="02000503000000020004" pitchFamily="2" charset="0"/>
              </a:rPr>
              <a:t>10</a:t>
            </a:fld>
            <a:endParaRPr lang="en-US">
              <a:latin typeface="Helvetica Neue" panose="02000503000000020004" pitchFamily="2" charset="0"/>
              <a:ea typeface="Helvetica Neue" panose="02000503000000020004" pitchFamily="2" charset="0"/>
            </a:endParaRP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EEBD0951-E13C-ADCA-9D5C-930234F75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Three desiderata: no existing approach can satisfy all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93FAD7E1-66EE-4DFD-8F8A-DA8000073817}"/>
              </a:ext>
            </a:extLst>
          </p:cNvPr>
          <p:cNvSpPr/>
          <p:nvPr/>
        </p:nvSpPr>
        <p:spPr>
          <a:xfrm>
            <a:off x="3835400" y="1651000"/>
            <a:ext cx="2235200" cy="711200"/>
          </a:xfrm>
          <a:prstGeom prst="roundRect">
            <a:avLst/>
          </a:prstGeom>
          <a:solidFill>
            <a:srgbClr val="15608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/>
            <a:r>
              <a:rPr lang="en-GB" b="1" dirty="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High storage utility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9B7FFB44-C56F-93F4-823E-087D55C574DB}"/>
              </a:ext>
            </a:extLst>
          </p:cNvPr>
          <p:cNvSpPr/>
          <p:nvPr/>
        </p:nvSpPr>
        <p:spPr>
          <a:xfrm>
            <a:off x="6375400" y="1651000"/>
            <a:ext cx="2235200" cy="711200"/>
          </a:xfrm>
          <a:prstGeom prst="roundRect">
            <a:avLst/>
          </a:prstGeom>
          <a:solidFill>
            <a:srgbClr val="15608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/>
            <a:r>
              <a:rPr lang="en-GB" b="1" dirty="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Fine time resolution</a:t>
            </a:r>
            <a:endParaRPr lang="en-IT" b="1" dirty="0">
              <a:solidFill>
                <a:srgbClr val="FFFF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3EB1BF14-4C24-37E0-7460-D06A857E608D}"/>
              </a:ext>
            </a:extLst>
          </p:cNvPr>
          <p:cNvSpPr/>
          <p:nvPr/>
        </p:nvSpPr>
        <p:spPr>
          <a:xfrm>
            <a:off x="8915400" y="1651000"/>
            <a:ext cx="2235200" cy="711200"/>
          </a:xfrm>
          <a:prstGeom prst="roundRect">
            <a:avLst/>
          </a:prstGeom>
          <a:solidFill>
            <a:srgbClr val="15608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/>
            <a:r>
              <a:rPr lang="en-GB" b="1" dirty="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Low host overhead</a:t>
            </a:r>
            <a:endParaRPr lang="en-IT" b="1" dirty="0">
              <a:solidFill>
                <a:srgbClr val="FFFF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BB33C95-E4CB-8802-BA79-67D353E261CD}"/>
              </a:ext>
            </a:extLst>
          </p:cNvPr>
          <p:cNvGrpSpPr/>
          <p:nvPr/>
        </p:nvGrpSpPr>
        <p:grpSpPr>
          <a:xfrm>
            <a:off x="1092200" y="3381512"/>
            <a:ext cx="10210800" cy="711200"/>
            <a:chOff x="1092200" y="3302000"/>
            <a:chExt cx="10210800" cy="711200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B4C080F-3190-13C7-C7B6-6039F6A10D73}"/>
                </a:ext>
              </a:extLst>
            </p:cNvPr>
            <p:cNvSpPr txBox="1"/>
            <p:nvPr/>
          </p:nvSpPr>
          <p:spPr>
            <a:xfrm>
              <a:off x="1092200" y="3302000"/>
              <a:ext cx="2590800" cy="482600"/>
            </a:xfrm>
            <a:prstGeom prst="rect">
              <a:avLst/>
            </a:prstGeom>
            <a:noFill/>
          </p:spPr>
          <p:txBody>
            <a:bodyPr vertOverflow="overflow" vert="horz" wrap="square" rtlCol="0" anchor="ctr" anchorCtr="0">
              <a:noAutofit/>
            </a:bodyPr>
            <a:lstStyle/>
            <a:p>
              <a:pPr algn="l"/>
              <a:r>
                <a:rPr lang="en-GB" b="1" dirty="0">
                  <a:solidFill>
                    <a:srgbClr val="1F1F1F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Metric Selection</a:t>
              </a:r>
              <a:endParaRPr lang="en-IT" b="1" dirty="0">
                <a:solidFill>
                  <a:srgbClr val="1F1F1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8733033-6286-A2B9-F1EC-2E731036576F}"/>
                </a:ext>
              </a:extLst>
            </p:cNvPr>
            <p:cNvSpPr txBox="1"/>
            <p:nvPr/>
          </p:nvSpPr>
          <p:spPr>
            <a:xfrm>
              <a:off x="1092200" y="3733800"/>
              <a:ext cx="2590800" cy="228600"/>
            </a:xfrm>
            <a:prstGeom prst="rect">
              <a:avLst/>
            </a:prstGeom>
            <a:noFill/>
          </p:spPr>
          <p:txBody>
            <a:bodyPr vertOverflow="overflow" vert="horz" wrap="square" rtlCol="0" anchor="ctr" anchorCtr="0">
              <a:noAutofit/>
            </a:bodyPr>
            <a:lstStyle/>
            <a:p>
              <a:pPr algn="l"/>
              <a:r>
                <a:rPr lang="en-GB" sz="1000" i="1" dirty="0">
                  <a:solidFill>
                    <a:srgbClr val="5A5A5A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Sieve [Middleware’17]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2C2E634-692F-6399-F088-6CA8BCB4EEDF}"/>
                </a:ext>
              </a:extLst>
            </p:cNvPr>
            <p:cNvSpPr txBox="1"/>
            <p:nvPr/>
          </p:nvSpPr>
          <p:spPr>
            <a:xfrm>
              <a:off x="3683000" y="3302000"/>
              <a:ext cx="2540000" cy="711200"/>
            </a:xfrm>
            <a:prstGeom prst="rect">
              <a:avLst/>
            </a:prstGeom>
            <a:noFill/>
          </p:spPr>
          <p:txBody>
            <a:bodyPr vertOverflow="overflow" vert="horz" wrap="square" rtlCol="0" anchor="ctr" anchorCtr="0">
              <a:noAutofit/>
            </a:bodyPr>
            <a:lstStyle/>
            <a:p>
              <a:pPr algn="ctr"/>
              <a:r>
                <a:rPr lang="en-IT" sz="3600" b="1" dirty="0">
                  <a:solidFill>
                    <a:srgbClr val="196B24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✓</a:t>
              </a:r>
              <a:endParaRPr lang="en-IT" sz="3600" b="1" dirty="0">
                <a:solidFill>
                  <a:srgbClr val="C0392B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821E11E-2408-84A8-F13E-CC39E5967BE9}"/>
                </a:ext>
              </a:extLst>
            </p:cNvPr>
            <p:cNvSpPr txBox="1"/>
            <p:nvPr/>
          </p:nvSpPr>
          <p:spPr>
            <a:xfrm>
              <a:off x="6223000" y="3302000"/>
              <a:ext cx="2540000" cy="711200"/>
            </a:xfrm>
            <a:prstGeom prst="rect">
              <a:avLst/>
            </a:prstGeom>
            <a:noFill/>
          </p:spPr>
          <p:txBody>
            <a:bodyPr vertOverflow="overflow" vert="horz" wrap="square" rtlCol="0" anchor="ctr" anchorCtr="0">
              <a:noAutofit/>
            </a:bodyPr>
            <a:lstStyle/>
            <a:p>
              <a:pPr algn="ctr"/>
              <a:r>
                <a:rPr lang="en-IT" sz="3600" b="1" dirty="0">
                  <a:solidFill>
                    <a:srgbClr val="C0392B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✗</a:t>
              </a:r>
              <a:endParaRPr lang="en-IT" sz="3600" b="1" dirty="0">
                <a:solidFill>
                  <a:srgbClr val="196B2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6B8F5A0-6962-771F-357E-A4BA86E553E7}"/>
                </a:ext>
              </a:extLst>
            </p:cNvPr>
            <p:cNvSpPr txBox="1"/>
            <p:nvPr/>
          </p:nvSpPr>
          <p:spPr>
            <a:xfrm>
              <a:off x="8763000" y="3302000"/>
              <a:ext cx="2540000" cy="711200"/>
            </a:xfrm>
            <a:prstGeom prst="rect">
              <a:avLst/>
            </a:prstGeom>
            <a:noFill/>
          </p:spPr>
          <p:txBody>
            <a:bodyPr vertOverflow="overflow" vert="horz" wrap="square" rtlCol="0" anchor="ctr" anchorCtr="0">
              <a:noAutofit/>
            </a:bodyPr>
            <a:lstStyle/>
            <a:p>
              <a:pPr algn="ctr"/>
              <a:r>
                <a:rPr lang="en-IT" sz="3600" b="1" dirty="0">
                  <a:solidFill>
                    <a:srgbClr val="C0392B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✗</a:t>
              </a:r>
              <a:endParaRPr lang="en-IT" sz="3600" b="1" dirty="0">
                <a:solidFill>
                  <a:srgbClr val="196B2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82D450A-E459-C4F3-9DBD-CD640B5F1EAD}"/>
              </a:ext>
            </a:extLst>
          </p:cNvPr>
          <p:cNvGrpSpPr/>
          <p:nvPr/>
        </p:nvGrpSpPr>
        <p:grpSpPr>
          <a:xfrm>
            <a:off x="1092200" y="2514600"/>
            <a:ext cx="10210800" cy="749300"/>
            <a:chOff x="1092200" y="2514600"/>
            <a:chExt cx="10210800" cy="74930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5115C0A-130B-A24F-500F-B71C4ADB9243}"/>
                </a:ext>
              </a:extLst>
            </p:cNvPr>
            <p:cNvGrpSpPr/>
            <p:nvPr/>
          </p:nvGrpSpPr>
          <p:grpSpPr>
            <a:xfrm>
              <a:off x="1092200" y="2514600"/>
              <a:ext cx="10210800" cy="711200"/>
              <a:chOff x="1092200" y="2514600"/>
              <a:chExt cx="10210800" cy="711200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0B806B8-6C93-7414-B2C8-8B792B6C4BA4}"/>
                  </a:ext>
                </a:extLst>
              </p:cNvPr>
              <p:cNvSpPr txBox="1"/>
              <p:nvPr/>
            </p:nvSpPr>
            <p:spPr>
              <a:xfrm>
                <a:off x="1092200" y="2514600"/>
                <a:ext cx="2590800" cy="711200"/>
              </a:xfrm>
              <a:prstGeom prst="rect">
                <a:avLst/>
              </a:prstGeom>
              <a:noFill/>
            </p:spPr>
            <p:txBody>
              <a:bodyPr vertOverflow="overflow" vert="horz" wrap="square" rtlCol="0" anchor="ctr" anchorCtr="0">
                <a:noAutofit/>
              </a:bodyPr>
              <a:lstStyle/>
              <a:p>
                <a:pPr algn="l"/>
                <a:r>
                  <a:rPr lang="en-GB" b="1" dirty="0">
                    <a:solidFill>
                      <a:srgbClr val="1F1F1F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Sampling</a:t>
                </a:r>
                <a:endParaRPr lang="en-IT" b="1" dirty="0">
                  <a:solidFill>
                    <a:srgbClr val="1F1F1F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7A0B1CB-72F5-751F-B40B-E7C0E9CB7C7D}"/>
                  </a:ext>
                </a:extLst>
              </p:cNvPr>
              <p:cNvSpPr txBox="1"/>
              <p:nvPr/>
            </p:nvSpPr>
            <p:spPr>
              <a:xfrm>
                <a:off x="3683000" y="2514600"/>
                <a:ext cx="2540000" cy="711200"/>
              </a:xfrm>
              <a:prstGeom prst="rect">
                <a:avLst/>
              </a:prstGeom>
              <a:noFill/>
            </p:spPr>
            <p:txBody>
              <a:bodyPr vertOverflow="overflow" vert="horz" wrap="square" rtlCol="0" anchor="ctr" anchorCtr="0">
                <a:noAutofit/>
              </a:bodyPr>
              <a:lstStyle/>
              <a:p>
                <a:pPr algn="ctr"/>
                <a:r>
                  <a:rPr lang="en-IT" sz="3600" b="1" dirty="0">
                    <a:solidFill>
                      <a:srgbClr val="C0392B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✗</a:t>
                </a:r>
                <a:endParaRPr lang="en-IT" sz="3600" b="1" dirty="0">
                  <a:solidFill>
                    <a:srgbClr val="196B24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D34E531-3284-A47A-E4AE-52F19F034C61}"/>
                  </a:ext>
                </a:extLst>
              </p:cNvPr>
              <p:cNvSpPr txBox="1"/>
              <p:nvPr/>
            </p:nvSpPr>
            <p:spPr>
              <a:xfrm>
                <a:off x="6223000" y="2514600"/>
                <a:ext cx="2540000" cy="711200"/>
              </a:xfrm>
              <a:prstGeom prst="rect">
                <a:avLst/>
              </a:prstGeom>
              <a:noFill/>
            </p:spPr>
            <p:txBody>
              <a:bodyPr vertOverflow="overflow" vert="horz" wrap="square" rtlCol="0" anchor="ctr" anchorCtr="0">
                <a:noAutofit/>
              </a:bodyPr>
              <a:lstStyle/>
              <a:p>
                <a:pPr algn="ctr"/>
                <a:r>
                  <a:rPr lang="en-IT" sz="3600" b="1" dirty="0">
                    <a:solidFill>
                      <a:srgbClr val="C0392B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✗</a:t>
                </a:r>
                <a:endParaRPr lang="en-IT" sz="36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0ED07B0-3284-BAC8-F5AE-BA5B9AC6B36B}"/>
                  </a:ext>
                </a:extLst>
              </p:cNvPr>
              <p:cNvSpPr txBox="1"/>
              <p:nvPr/>
            </p:nvSpPr>
            <p:spPr>
              <a:xfrm>
                <a:off x="8763000" y="2514600"/>
                <a:ext cx="2540000" cy="711200"/>
              </a:xfrm>
              <a:prstGeom prst="rect">
                <a:avLst/>
              </a:prstGeom>
              <a:noFill/>
            </p:spPr>
            <p:txBody>
              <a:bodyPr vertOverflow="overflow" vert="horz" wrap="square" rtlCol="0" anchor="ctr" anchorCtr="0">
                <a:noAutofit/>
              </a:bodyPr>
              <a:lstStyle/>
              <a:p>
                <a:pPr algn="ctr"/>
                <a:r>
                  <a:rPr lang="en-IT" sz="3600" b="1" dirty="0">
                    <a:solidFill>
                      <a:srgbClr val="196B24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✓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1EB5617-083D-072D-663B-C374DEE9B9F0}"/>
                </a:ext>
              </a:extLst>
            </p:cNvPr>
            <p:cNvSpPr txBox="1"/>
            <p:nvPr/>
          </p:nvSpPr>
          <p:spPr>
            <a:xfrm>
              <a:off x="1092200" y="3035300"/>
              <a:ext cx="2590800" cy="228600"/>
            </a:xfrm>
            <a:prstGeom prst="rect">
              <a:avLst/>
            </a:prstGeom>
            <a:noFill/>
          </p:spPr>
          <p:txBody>
            <a:bodyPr vertOverflow="overflow" vert="horz" wrap="square" rtlCol="0" anchor="ctr" anchorCtr="0">
              <a:noAutofit/>
            </a:bodyPr>
            <a:lstStyle/>
            <a:p>
              <a:pPr algn="l"/>
              <a:r>
                <a:rPr lang="en-GB" sz="1000" i="1" dirty="0" err="1">
                  <a:solidFill>
                    <a:srgbClr val="5A5A5A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OTel</a:t>
              </a:r>
              <a:r>
                <a:rPr lang="en-GB" sz="1000" i="1" dirty="0">
                  <a:solidFill>
                    <a:srgbClr val="5A5A5A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, Prometheus, ..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361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18381-8146-F1A5-5D34-9A88D9597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B2F5C7-5BE1-9B38-E290-08AC847149B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>
                <a:latin typeface="Helvetica Neue" panose="02000503000000020004" pitchFamily="2" charset="0"/>
                <a:ea typeface="Helvetica Neue" panose="02000503000000020004" pitchFamily="2" charset="0"/>
              </a:rPr>
              <a:t>11</a:t>
            </a:fld>
            <a:endParaRPr lang="en-US">
              <a:latin typeface="Helvetica Neue" panose="02000503000000020004" pitchFamily="2" charset="0"/>
              <a:ea typeface="Helvetica Neue" panose="02000503000000020004" pitchFamily="2" charset="0"/>
            </a:endParaRP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AD9919B0-B09A-86C8-D5E0-A44A6F2CB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Three desiderata: no existing approach can satisfy all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CBF4A1BC-42CD-2987-BCDB-8ED3E60FEE96}"/>
              </a:ext>
            </a:extLst>
          </p:cNvPr>
          <p:cNvSpPr/>
          <p:nvPr/>
        </p:nvSpPr>
        <p:spPr>
          <a:xfrm>
            <a:off x="3835400" y="1651000"/>
            <a:ext cx="2235200" cy="711200"/>
          </a:xfrm>
          <a:prstGeom prst="roundRect">
            <a:avLst/>
          </a:prstGeom>
          <a:solidFill>
            <a:srgbClr val="15608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/>
            <a:r>
              <a:rPr lang="en-GB" b="1" dirty="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High storage utility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E9AFE59F-2F46-F65A-3927-89C0CD221928}"/>
              </a:ext>
            </a:extLst>
          </p:cNvPr>
          <p:cNvSpPr/>
          <p:nvPr/>
        </p:nvSpPr>
        <p:spPr>
          <a:xfrm>
            <a:off x="6375400" y="1651000"/>
            <a:ext cx="2235200" cy="711200"/>
          </a:xfrm>
          <a:prstGeom prst="roundRect">
            <a:avLst/>
          </a:prstGeom>
          <a:solidFill>
            <a:srgbClr val="15608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/>
            <a:r>
              <a:rPr lang="en-GB" b="1" dirty="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Fine time resolution</a:t>
            </a:r>
            <a:endParaRPr lang="en-IT" b="1" dirty="0">
              <a:solidFill>
                <a:srgbClr val="FFFF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02CA63D-E798-9A6F-8D7D-C107A8293289}"/>
              </a:ext>
            </a:extLst>
          </p:cNvPr>
          <p:cNvSpPr/>
          <p:nvPr/>
        </p:nvSpPr>
        <p:spPr>
          <a:xfrm>
            <a:off x="8915400" y="1651000"/>
            <a:ext cx="2235200" cy="711200"/>
          </a:xfrm>
          <a:prstGeom prst="roundRect">
            <a:avLst/>
          </a:prstGeom>
          <a:solidFill>
            <a:srgbClr val="15608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/>
            <a:r>
              <a:rPr lang="en-GB" b="1" dirty="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Low host overhead</a:t>
            </a:r>
            <a:endParaRPr lang="en-IT" b="1" dirty="0">
              <a:solidFill>
                <a:srgbClr val="FFFF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0EE824-54D6-3EC1-0F4A-0F09CF6F7FF1}"/>
              </a:ext>
            </a:extLst>
          </p:cNvPr>
          <p:cNvGrpSpPr/>
          <p:nvPr/>
        </p:nvGrpSpPr>
        <p:grpSpPr>
          <a:xfrm>
            <a:off x="1092200" y="3381512"/>
            <a:ext cx="10210800" cy="711200"/>
            <a:chOff x="1092200" y="3302000"/>
            <a:chExt cx="10210800" cy="711200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1D5C962-6CB5-01B4-3B7C-F38F202FA388}"/>
                </a:ext>
              </a:extLst>
            </p:cNvPr>
            <p:cNvSpPr txBox="1"/>
            <p:nvPr/>
          </p:nvSpPr>
          <p:spPr>
            <a:xfrm>
              <a:off x="1092200" y="3302000"/>
              <a:ext cx="2590800" cy="482600"/>
            </a:xfrm>
            <a:prstGeom prst="rect">
              <a:avLst/>
            </a:prstGeom>
            <a:noFill/>
          </p:spPr>
          <p:txBody>
            <a:bodyPr vertOverflow="overflow" vert="horz" wrap="square" rtlCol="0" anchor="ctr" anchorCtr="0">
              <a:noAutofit/>
            </a:bodyPr>
            <a:lstStyle/>
            <a:p>
              <a:pPr algn="l"/>
              <a:r>
                <a:rPr lang="en-GB" b="1" dirty="0">
                  <a:solidFill>
                    <a:srgbClr val="1F1F1F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Metric Selection</a:t>
              </a:r>
              <a:endParaRPr lang="en-IT" b="1" dirty="0">
                <a:solidFill>
                  <a:srgbClr val="1F1F1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ED22C81-56B0-6F48-4BAD-1C3F279B181F}"/>
                </a:ext>
              </a:extLst>
            </p:cNvPr>
            <p:cNvSpPr txBox="1"/>
            <p:nvPr/>
          </p:nvSpPr>
          <p:spPr>
            <a:xfrm>
              <a:off x="1092200" y="3733800"/>
              <a:ext cx="2590800" cy="228600"/>
            </a:xfrm>
            <a:prstGeom prst="rect">
              <a:avLst/>
            </a:prstGeom>
            <a:noFill/>
          </p:spPr>
          <p:txBody>
            <a:bodyPr vertOverflow="overflow" vert="horz" wrap="square" rtlCol="0" anchor="ctr" anchorCtr="0">
              <a:noAutofit/>
            </a:bodyPr>
            <a:lstStyle/>
            <a:p>
              <a:pPr algn="l"/>
              <a:r>
                <a:rPr lang="en-GB" sz="1000" i="1" dirty="0">
                  <a:solidFill>
                    <a:srgbClr val="5A5A5A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Sieve [Middleware’17]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B66B10F-D585-7494-8BB3-81AAD4162882}"/>
                </a:ext>
              </a:extLst>
            </p:cNvPr>
            <p:cNvSpPr txBox="1"/>
            <p:nvPr/>
          </p:nvSpPr>
          <p:spPr>
            <a:xfrm>
              <a:off x="3683000" y="3302000"/>
              <a:ext cx="2540000" cy="711200"/>
            </a:xfrm>
            <a:prstGeom prst="rect">
              <a:avLst/>
            </a:prstGeom>
            <a:noFill/>
          </p:spPr>
          <p:txBody>
            <a:bodyPr vertOverflow="overflow" vert="horz" wrap="square" rtlCol="0" anchor="ctr" anchorCtr="0">
              <a:noAutofit/>
            </a:bodyPr>
            <a:lstStyle/>
            <a:p>
              <a:pPr algn="ctr"/>
              <a:r>
                <a:rPr lang="en-IT" sz="3600" b="1" dirty="0">
                  <a:solidFill>
                    <a:srgbClr val="196B24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✓</a:t>
              </a:r>
              <a:endParaRPr lang="en-IT" sz="3600" b="1" dirty="0">
                <a:solidFill>
                  <a:srgbClr val="C0392B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279260C-DF60-5319-A18E-F430C0057F75}"/>
                </a:ext>
              </a:extLst>
            </p:cNvPr>
            <p:cNvSpPr txBox="1"/>
            <p:nvPr/>
          </p:nvSpPr>
          <p:spPr>
            <a:xfrm>
              <a:off x="6223000" y="3302000"/>
              <a:ext cx="2540000" cy="711200"/>
            </a:xfrm>
            <a:prstGeom prst="rect">
              <a:avLst/>
            </a:prstGeom>
            <a:noFill/>
          </p:spPr>
          <p:txBody>
            <a:bodyPr vertOverflow="overflow" vert="horz" wrap="square" rtlCol="0" anchor="ctr" anchorCtr="0">
              <a:noAutofit/>
            </a:bodyPr>
            <a:lstStyle/>
            <a:p>
              <a:pPr algn="ctr"/>
              <a:r>
                <a:rPr lang="en-IT" sz="3600" b="1" dirty="0">
                  <a:solidFill>
                    <a:srgbClr val="C0392B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✗</a:t>
              </a:r>
              <a:endParaRPr lang="en-IT" sz="3600" b="1" dirty="0">
                <a:solidFill>
                  <a:srgbClr val="196B2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91A91FC-D60C-5467-0BEF-E3282161B09A}"/>
                </a:ext>
              </a:extLst>
            </p:cNvPr>
            <p:cNvSpPr txBox="1"/>
            <p:nvPr/>
          </p:nvSpPr>
          <p:spPr>
            <a:xfrm>
              <a:off x="8763000" y="3302000"/>
              <a:ext cx="2540000" cy="711200"/>
            </a:xfrm>
            <a:prstGeom prst="rect">
              <a:avLst/>
            </a:prstGeom>
            <a:noFill/>
          </p:spPr>
          <p:txBody>
            <a:bodyPr vertOverflow="overflow" vert="horz" wrap="square" rtlCol="0" anchor="ctr" anchorCtr="0">
              <a:noAutofit/>
            </a:bodyPr>
            <a:lstStyle/>
            <a:p>
              <a:pPr algn="ctr"/>
              <a:r>
                <a:rPr lang="en-IT" sz="3600" b="1" dirty="0">
                  <a:solidFill>
                    <a:srgbClr val="C0392B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✗</a:t>
              </a:r>
              <a:endParaRPr lang="en-IT" sz="3600" b="1" dirty="0">
                <a:solidFill>
                  <a:srgbClr val="196B2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D1C9B11-DB7A-5026-5A56-F827AD77FB0A}"/>
              </a:ext>
            </a:extLst>
          </p:cNvPr>
          <p:cNvGrpSpPr/>
          <p:nvPr/>
        </p:nvGrpSpPr>
        <p:grpSpPr>
          <a:xfrm>
            <a:off x="1092199" y="4182164"/>
            <a:ext cx="10210801" cy="711200"/>
            <a:chOff x="1092199" y="4089400"/>
            <a:chExt cx="10210801" cy="71120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D4C3DA2-EF63-9B9C-1E70-97CDC4BFC9C0}"/>
                </a:ext>
              </a:extLst>
            </p:cNvPr>
            <p:cNvSpPr txBox="1"/>
            <p:nvPr/>
          </p:nvSpPr>
          <p:spPr>
            <a:xfrm>
              <a:off x="1092199" y="4089400"/>
              <a:ext cx="2878667" cy="482600"/>
            </a:xfrm>
            <a:prstGeom prst="rect">
              <a:avLst/>
            </a:prstGeom>
            <a:noFill/>
          </p:spPr>
          <p:txBody>
            <a:bodyPr vertOverflow="overflow" vert="horz" wrap="square" rtlCol="0" anchor="ctr" anchorCtr="0">
              <a:noAutofit/>
            </a:bodyPr>
            <a:lstStyle/>
            <a:p>
              <a:r>
                <a:rPr lang="en-IT" b="1" dirty="0">
                  <a:solidFill>
                    <a:srgbClr val="1F1F1F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RDMA-based  Collection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BB92849-265A-905E-7161-5AFC7ADE25AA}"/>
                </a:ext>
              </a:extLst>
            </p:cNvPr>
            <p:cNvSpPr txBox="1"/>
            <p:nvPr/>
          </p:nvSpPr>
          <p:spPr>
            <a:xfrm>
              <a:off x="1092200" y="4521200"/>
              <a:ext cx="2590800" cy="228600"/>
            </a:xfrm>
            <a:prstGeom prst="rect">
              <a:avLst/>
            </a:prstGeom>
            <a:noFill/>
          </p:spPr>
          <p:txBody>
            <a:bodyPr vertOverflow="overflow" vert="horz" wrap="square" rtlCol="0" anchor="ctr" anchorCtr="0">
              <a:noAutofit/>
            </a:bodyPr>
            <a:lstStyle/>
            <a:p>
              <a:pPr algn="l"/>
              <a:r>
                <a:rPr lang="en-GB" sz="1000" i="1" dirty="0">
                  <a:solidFill>
                    <a:srgbClr val="5A5A5A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ZERO [ATC’22]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FBC791D-AA5A-8304-0384-34D76C7623CB}"/>
                </a:ext>
              </a:extLst>
            </p:cNvPr>
            <p:cNvSpPr txBox="1"/>
            <p:nvPr/>
          </p:nvSpPr>
          <p:spPr>
            <a:xfrm>
              <a:off x="3683000" y="4089400"/>
              <a:ext cx="2540000" cy="711200"/>
            </a:xfrm>
            <a:prstGeom prst="rect">
              <a:avLst/>
            </a:prstGeom>
            <a:noFill/>
          </p:spPr>
          <p:txBody>
            <a:bodyPr vertOverflow="overflow" vert="horz" wrap="square" rtlCol="0" anchor="ctr" anchorCtr="0">
              <a:noAutofit/>
            </a:bodyPr>
            <a:lstStyle/>
            <a:p>
              <a:pPr algn="ctr"/>
              <a:r>
                <a:rPr lang="en-IT" sz="3600" b="1" dirty="0">
                  <a:solidFill>
                    <a:srgbClr val="C0392B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✗</a:t>
              </a:r>
              <a:endParaRPr lang="en-IT" sz="3600" b="1" dirty="0">
                <a:solidFill>
                  <a:srgbClr val="196B2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63BCC18-56A6-BA9C-2736-F57F8B918D7B}"/>
                </a:ext>
              </a:extLst>
            </p:cNvPr>
            <p:cNvSpPr txBox="1"/>
            <p:nvPr/>
          </p:nvSpPr>
          <p:spPr>
            <a:xfrm>
              <a:off x="6223000" y="4089400"/>
              <a:ext cx="2540000" cy="711200"/>
            </a:xfrm>
            <a:prstGeom prst="rect">
              <a:avLst/>
            </a:prstGeom>
            <a:noFill/>
          </p:spPr>
          <p:txBody>
            <a:bodyPr vertOverflow="overflow" vert="horz" wrap="square" rtlCol="0" anchor="ctr" anchorCtr="0">
              <a:noAutofit/>
            </a:bodyPr>
            <a:lstStyle/>
            <a:p>
              <a:pPr algn="ctr"/>
              <a:r>
                <a:rPr lang="en-IT" sz="3600" b="1" dirty="0">
                  <a:solidFill>
                    <a:srgbClr val="196B24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✓</a:t>
              </a:r>
              <a:endParaRPr lang="en-IT" sz="3600" b="1" dirty="0">
                <a:solidFill>
                  <a:srgbClr val="C0392B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AE9E832-3887-5AF1-F289-1EB0C91EF448}"/>
                </a:ext>
              </a:extLst>
            </p:cNvPr>
            <p:cNvSpPr txBox="1"/>
            <p:nvPr/>
          </p:nvSpPr>
          <p:spPr>
            <a:xfrm>
              <a:off x="8763000" y="4089400"/>
              <a:ext cx="2540000" cy="711200"/>
            </a:xfrm>
            <a:prstGeom prst="rect">
              <a:avLst/>
            </a:prstGeom>
            <a:noFill/>
          </p:spPr>
          <p:txBody>
            <a:bodyPr vertOverflow="overflow" vert="horz" wrap="square" rtlCol="0" anchor="ctr" anchorCtr="0">
              <a:noAutofit/>
            </a:bodyPr>
            <a:lstStyle/>
            <a:p>
              <a:pPr algn="ctr"/>
              <a:r>
                <a:rPr lang="en-IT" sz="3600" b="1" dirty="0">
                  <a:solidFill>
                    <a:srgbClr val="196B24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✓</a:t>
              </a:r>
              <a:endParaRPr lang="en-IT" sz="3600" b="1" dirty="0">
                <a:solidFill>
                  <a:srgbClr val="C0392B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683CDEA-F61B-98B4-71DD-DE7C1FB037C8}"/>
              </a:ext>
            </a:extLst>
          </p:cNvPr>
          <p:cNvGrpSpPr/>
          <p:nvPr/>
        </p:nvGrpSpPr>
        <p:grpSpPr>
          <a:xfrm>
            <a:off x="889000" y="5009320"/>
            <a:ext cx="10414000" cy="812800"/>
            <a:chOff x="889000" y="4876800"/>
            <a:chExt cx="10414000" cy="812800"/>
          </a:xfrm>
        </p:grpSpPr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789C675C-ABB8-BCB9-101C-8DC75FBED22C}"/>
                </a:ext>
              </a:extLst>
            </p:cNvPr>
            <p:cNvSpPr/>
            <p:nvPr/>
          </p:nvSpPr>
          <p:spPr>
            <a:xfrm>
              <a:off x="889000" y="4876800"/>
              <a:ext cx="10414000" cy="812800"/>
            </a:xfrm>
            <a:prstGeom prst="roundRect">
              <a:avLst/>
            </a:prstGeom>
            <a:solidFill>
              <a:srgbClr val="FFF6EE"/>
            </a:solidFill>
            <a:ln w="25400" cap="flat" cmpd="sng" algn="ctr">
              <a:solidFill>
                <a:srgbClr val="E97132"/>
              </a:solidFill>
              <a:prstDash val="solid"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clip" horzOverflow="clip" rtlCol="0" anchor="t"/>
            <a:lstStyle/>
            <a:p>
              <a:pPr algn="l"/>
              <a:endParaRPr lang="en-IT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7B0EF1A-A3A3-77AD-FD42-F0CACB172BB2}"/>
                </a:ext>
              </a:extLst>
            </p:cNvPr>
            <p:cNvSpPr txBox="1"/>
            <p:nvPr/>
          </p:nvSpPr>
          <p:spPr>
            <a:xfrm>
              <a:off x="1092200" y="4876800"/>
              <a:ext cx="2590800" cy="812800"/>
            </a:xfrm>
            <a:prstGeom prst="rect">
              <a:avLst/>
            </a:prstGeom>
            <a:noFill/>
          </p:spPr>
          <p:txBody>
            <a:bodyPr vertOverflow="overflow" vert="horz" wrap="square" rtlCol="0" anchor="ctr" anchorCtr="0">
              <a:noAutofit/>
            </a:bodyPr>
            <a:lstStyle/>
            <a:p>
              <a:pPr algn="l"/>
              <a:r>
                <a:rPr lang="el-GR" sz="2400" b="1" dirty="0">
                  <a:solidFill>
                    <a:srgbClr val="E9713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μ</a:t>
              </a:r>
              <a:r>
                <a:rPr lang="en-GB" sz="2400" b="1" dirty="0">
                  <a:solidFill>
                    <a:srgbClr val="E9713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View</a:t>
              </a:r>
              <a:endParaRPr lang="en-IT" sz="2400" b="1" dirty="0">
                <a:solidFill>
                  <a:srgbClr val="E9713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4153311-B3F8-0214-B2FC-E0CFE71ADEED}"/>
                </a:ext>
              </a:extLst>
            </p:cNvPr>
            <p:cNvSpPr txBox="1"/>
            <p:nvPr/>
          </p:nvSpPr>
          <p:spPr>
            <a:xfrm>
              <a:off x="3683000" y="4876800"/>
              <a:ext cx="2540000" cy="812800"/>
            </a:xfrm>
            <a:prstGeom prst="rect">
              <a:avLst/>
            </a:prstGeom>
            <a:noFill/>
          </p:spPr>
          <p:txBody>
            <a:bodyPr vertOverflow="overflow" vert="horz" wrap="square" rtlCol="0" anchor="ctr" anchorCtr="0">
              <a:noAutofit/>
            </a:bodyPr>
            <a:lstStyle/>
            <a:p>
              <a:pPr algn="ctr"/>
              <a:r>
                <a:rPr lang="en-IT" sz="3600" b="1" dirty="0">
                  <a:solidFill>
                    <a:srgbClr val="196B24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✓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46B4F86-31D5-4AC7-000F-6A5E99DF3900}"/>
                </a:ext>
              </a:extLst>
            </p:cNvPr>
            <p:cNvSpPr txBox="1"/>
            <p:nvPr/>
          </p:nvSpPr>
          <p:spPr>
            <a:xfrm>
              <a:off x="6223000" y="4876800"/>
              <a:ext cx="2540000" cy="812800"/>
            </a:xfrm>
            <a:prstGeom prst="rect">
              <a:avLst/>
            </a:prstGeom>
            <a:noFill/>
          </p:spPr>
          <p:txBody>
            <a:bodyPr vertOverflow="overflow" vert="horz" wrap="square" rtlCol="0" anchor="ctr" anchorCtr="0">
              <a:noAutofit/>
            </a:bodyPr>
            <a:lstStyle/>
            <a:p>
              <a:pPr algn="ctr"/>
              <a:r>
                <a:rPr lang="en-IT" sz="3600" b="1" dirty="0">
                  <a:solidFill>
                    <a:srgbClr val="196B24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✓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CC6293C-7B93-0E43-E537-96EE9FD7769A}"/>
                </a:ext>
              </a:extLst>
            </p:cNvPr>
            <p:cNvSpPr txBox="1"/>
            <p:nvPr/>
          </p:nvSpPr>
          <p:spPr>
            <a:xfrm>
              <a:off x="8763000" y="4876800"/>
              <a:ext cx="2540000" cy="812800"/>
            </a:xfrm>
            <a:prstGeom prst="rect">
              <a:avLst/>
            </a:prstGeom>
            <a:noFill/>
          </p:spPr>
          <p:txBody>
            <a:bodyPr vertOverflow="overflow" vert="horz" wrap="square" rtlCol="0" anchor="ctr" anchorCtr="0">
              <a:noAutofit/>
            </a:bodyPr>
            <a:lstStyle/>
            <a:p>
              <a:pPr algn="ctr"/>
              <a:r>
                <a:rPr lang="en-IT" sz="3600" b="1" dirty="0">
                  <a:solidFill>
                    <a:srgbClr val="196B24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✓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550E901-C700-D1A5-C134-D2739B6A5915}"/>
              </a:ext>
            </a:extLst>
          </p:cNvPr>
          <p:cNvGrpSpPr/>
          <p:nvPr/>
        </p:nvGrpSpPr>
        <p:grpSpPr>
          <a:xfrm>
            <a:off x="1092200" y="2514600"/>
            <a:ext cx="10210800" cy="749300"/>
            <a:chOff x="1092200" y="2514600"/>
            <a:chExt cx="10210800" cy="74930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61BB708-80A8-CA75-4C58-4697853AB255}"/>
                </a:ext>
              </a:extLst>
            </p:cNvPr>
            <p:cNvGrpSpPr/>
            <p:nvPr/>
          </p:nvGrpSpPr>
          <p:grpSpPr>
            <a:xfrm>
              <a:off x="1092200" y="2514600"/>
              <a:ext cx="10210800" cy="711200"/>
              <a:chOff x="1092200" y="2514600"/>
              <a:chExt cx="10210800" cy="711200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3BDEE29-424B-6EC0-540F-8F915405C576}"/>
                  </a:ext>
                </a:extLst>
              </p:cNvPr>
              <p:cNvSpPr txBox="1"/>
              <p:nvPr/>
            </p:nvSpPr>
            <p:spPr>
              <a:xfrm>
                <a:off x="1092200" y="2514600"/>
                <a:ext cx="2590800" cy="711200"/>
              </a:xfrm>
              <a:prstGeom prst="rect">
                <a:avLst/>
              </a:prstGeom>
              <a:noFill/>
            </p:spPr>
            <p:txBody>
              <a:bodyPr vertOverflow="overflow" vert="horz" wrap="square" rtlCol="0" anchor="ctr" anchorCtr="0">
                <a:noAutofit/>
              </a:bodyPr>
              <a:lstStyle/>
              <a:p>
                <a:pPr algn="l"/>
                <a:r>
                  <a:rPr lang="en-GB" b="1" dirty="0">
                    <a:solidFill>
                      <a:srgbClr val="1F1F1F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Sampling</a:t>
                </a:r>
                <a:endParaRPr lang="en-IT" b="1" dirty="0">
                  <a:solidFill>
                    <a:srgbClr val="1F1F1F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377C8FE-8E15-4524-2992-57FABDECD458}"/>
                  </a:ext>
                </a:extLst>
              </p:cNvPr>
              <p:cNvSpPr txBox="1"/>
              <p:nvPr/>
            </p:nvSpPr>
            <p:spPr>
              <a:xfrm>
                <a:off x="3683000" y="2514600"/>
                <a:ext cx="2540000" cy="711200"/>
              </a:xfrm>
              <a:prstGeom prst="rect">
                <a:avLst/>
              </a:prstGeom>
              <a:noFill/>
            </p:spPr>
            <p:txBody>
              <a:bodyPr vertOverflow="overflow" vert="horz" wrap="square" rtlCol="0" anchor="ctr" anchorCtr="0">
                <a:noAutofit/>
              </a:bodyPr>
              <a:lstStyle/>
              <a:p>
                <a:pPr algn="ctr"/>
                <a:r>
                  <a:rPr lang="en-IT" sz="3600" b="1" dirty="0">
                    <a:solidFill>
                      <a:srgbClr val="C0392B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✗</a:t>
                </a:r>
                <a:endParaRPr lang="en-IT" sz="3600" b="1" dirty="0">
                  <a:solidFill>
                    <a:srgbClr val="196B24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48E30A5-A38D-C52A-9C5D-52E11E741808}"/>
                  </a:ext>
                </a:extLst>
              </p:cNvPr>
              <p:cNvSpPr txBox="1"/>
              <p:nvPr/>
            </p:nvSpPr>
            <p:spPr>
              <a:xfrm>
                <a:off x="6223000" y="2514600"/>
                <a:ext cx="2540000" cy="711200"/>
              </a:xfrm>
              <a:prstGeom prst="rect">
                <a:avLst/>
              </a:prstGeom>
              <a:noFill/>
            </p:spPr>
            <p:txBody>
              <a:bodyPr vertOverflow="overflow" vert="horz" wrap="square" rtlCol="0" anchor="ctr" anchorCtr="0">
                <a:noAutofit/>
              </a:bodyPr>
              <a:lstStyle/>
              <a:p>
                <a:pPr algn="ctr"/>
                <a:r>
                  <a:rPr lang="en-IT" sz="3600" b="1" dirty="0">
                    <a:solidFill>
                      <a:srgbClr val="C0392B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✗</a:t>
                </a:r>
                <a:endParaRPr lang="en-IT" sz="3600" b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7F8725E-E050-BEBD-AE7B-0094E82C385F}"/>
                  </a:ext>
                </a:extLst>
              </p:cNvPr>
              <p:cNvSpPr txBox="1"/>
              <p:nvPr/>
            </p:nvSpPr>
            <p:spPr>
              <a:xfrm>
                <a:off x="8763000" y="2514600"/>
                <a:ext cx="2540000" cy="711200"/>
              </a:xfrm>
              <a:prstGeom prst="rect">
                <a:avLst/>
              </a:prstGeom>
              <a:noFill/>
            </p:spPr>
            <p:txBody>
              <a:bodyPr vertOverflow="overflow" vert="horz" wrap="square" rtlCol="0" anchor="ctr" anchorCtr="0">
                <a:noAutofit/>
              </a:bodyPr>
              <a:lstStyle/>
              <a:p>
                <a:pPr algn="ctr"/>
                <a:r>
                  <a:rPr lang="en-IT" sz="3600" b="1" dirty="0">
                    <a:solidFill>
                      <a:srgbClr val="196B24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✓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2CE6ABD-DA7F-B818-42A7-8D7DA7701E44}"/>
                </a:ext>
              </a:extLst>
            </p:cNvPr>
            <p:cNvSpPr txBox="1"/>
            <p:nvPr/>
          </p:nvSpPr>
          <p:spPr>
            <a:xfrm>
              <a:off x="1092200" y="3035300"/>
              <a:ext cx="2590800" cy="228600"/>
            </a:xfrm>
            <a:prstGeom prst="rect">
              <a:avLst/>
            </a:prstGeom>
            <a:noFill/>
          </p:spPr>
          <p:txBody>
            <a:bodyPr vertOverflow="overflow" vert="horz" wrap="square" rtlCol="0" anchor="ctr" anchorCtr="0">
              <a:noAutofit/>
            </a:bodyPr>
            <a:lstStyle/>
            <a:p>
              <a:pPr algn="l"/>
              <a:r>
                <a:rPr lang="en-GB" sz="1000" i="1" dirty="0" err="1">
                  <a:solidFill>
                    <a:srgbClr val="5A5A5A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OTel</a:t>
              </a:r>
              <a:r>
                <a:rPr lang="en-GB" sz="1000" i="1" dirty="0">
                  <a:solidFill>
                    <a:srgbClr val="5A5A5A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, Prometheus, ..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8176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7ECC7-1790-AB47-FBC2-EE7B60AC0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725CD629-E341-EA0D-8725-5F2D5501C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accent2"/>
                </a:solidFill>
                <a:latin typeface="Symbol" panose="05050102010706020507" pitchFamily="18" charset="2"/>
              </a:rPr>
              <a:t>m</a:t>
            </a:r>
            <a:r>
              <a:rPr lang="en-US" dirty="0" err="1">
                <a:solidFill>
                  <a:schemeClr val="accent2"/>
                </a:solidFill>
              </a:rPr>
              <a:t>View</a:t>
            </a:r>
            <a:r>
              <a:rPr lang="en-US" dirty="0" err="1"/>
              <a:t>’s</a:t>
            </a:r>
            <a:r>
              <a:rPr lang="en-US" dirty="0"/>
              <a:t> vision</a:t>
            </a:r>
            <a:r>
              <a:rPr lang="en-GB" dirty="0"/>
              <a:t>: move analysis close to the source</a:t>
            </a:r>
            <a:endParaRPr lang="en-IT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DAB5B22-2240-F7F1-F799-528E10606DB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t>12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BECF06-DB79-4DB4-BFB3-397E7F8AD56A}"/>
              </a:ext>
            </a:extLst>
          </p:cNvPr>
          <p:cNvSpPr/>
          <p:nvPr/>
        </p:nvSpPr>
        <p:spPr>
          <a:xfrm>
            <a:off x="635000" y="1933420"/>
            <a:ext cx="5080000" cy="3649963"/>
          </a:xfrm>
          <a:prstGeom prst="rect">
            <a:avLst/>
          </a:prstGeom>
          <a:solidFill>
            <a:srgbClr val="F2F2F2"/>
          </a:solidFill>
          <a:ln w="12700" cap="flat" cmpd="sng" algn="ctr">
            <a:solidFill>
              <a:srgbClr val="D9D9D9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IT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92C21B-0CC8-293A-4A71-D5D0F426C97A}"/>
              </a:ext>
            </a:extLst>
          </p:cNvPr>
          <p:cNvSpPr txBox="1"/>
          <p:nvPr/>
        </p:nvSpPr>
        <p:spPr>
          <a:xfrm>
            <a:off x="838200" y="2111220"/>
            <a:ext cx="4673600" cy="2794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GB" sz="1200" b="1">
                <a:solidFill>
                  <a:srgbClr val="5A5A5A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TODAY</a:t>
            </a:r>
            <a:endParaRPr lang="en-IT" sz="1200" b="1">
              <a:solidFill>
                <a:srgbClr val="5A5A5A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63CE30-4D4E-A3DE-D4E0-C86EC7560CF0}"/>
              </a:ext>
            </a:extLst>
          </p:cNvPr>
          <p:cNvSpPr txBox="1"/>
          <p:nvPr/>
        </p:nvSpPr>
        <p:spPr>
          <a:xfrm>
            <a:off x="838200" y="2416020"/>
            <a:ext cx="4673600" cy="4064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GB" sz="2200" b="1" dirty="0">
                <a:solidFill>
                  <a:srgbClr val="5A5A5A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Offline analysis</a:t>
            </a:r>
            <a:endParaRPr lang="en-IT" sz="2200" b="1" dirty="0">
              <a:solidFill>
                <a:srgbClr val="5A5A5A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4A5079-A64F-80C6-CCAC-4C25D888B188}"/>
              </a:ext>
            </a:extLst>
          </p:cNvPr>
          <p:cNvSpPr/>
          <p:nvPr/>
        </p:nvSpPr>
        <p:spPr>
          <a:xfrm>
            <a:off x="939800" y="3492060"/>
            <a:ext cx="558800" cy="355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5A5A5A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IT" sz="1000" dirty="0">
                <a:solidFill>
                  <a:srgbClr val="5A5A5A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service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BD4E93-5F60-3CAF-269C-D55FF7F98B4E}"/>
              </a:ext>
            </a:extLst>
          </p:cNvPr>
          <p:cNvSpPr/>
          <p:nvPr/>
        </p:nvSpPr>
        <p:spPr>
          <a:xfrm>
            <a:off x="1651000" y="3492060"/>
            <a:ext cx="558800" cy="355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5A5A5A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IT" sz="1000" dirty="0">
                <a:solidFill>
                  <a:srgbClr val="5A5A5A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service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63E0054-4366-1633-E3B6-0B3CD659C4B9}"/>
              </a:ext>
            </a:extLst>
          </p:cNvPr>
          <p:cNvSpPr/>
          <p:nvPr/>
        </p:nvSpPr>
        <p:spPr>
          <a:xfrm>
            <a:off x="2362200" y="3492060"/>
            <a:ext cx="558800" cy="355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5A5A5A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IT" sz="1000" dirty="0">
                <a:solidFill>
                  <a:srgbClr val="5A5A5A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service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996AE3-CAD2-62B2-5F7A-DE36036C6BFF}"/>
              </a:ext>
            </a:extLst>
          </p:cNvPr>
          <p:cNvSpPr txBox="1"/>
          <p:nvPr/>
        </p:nvSpPr>
        <p:spPr>
          <a:xfrm>
            <a:off x="3073400" y="3492060"/>
            <a:ext cx="381000" cy="3556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IT" sz="1600">
                <a:solidFill>
                  <a:srgbClr val="5A5A5A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…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48608A-6854-D72B-5962-03A4B775E85E}"/>
              </a:ext>
            </a:extLst>
          </p:cNvPr>
          <p:cNvSpPr txBox="1"/>
          <p:nvPr/>
        </p:nvSpPr>
        <p:spPr>
          <a:xfrm>
            <a:off x="1651000" y="4511967"/>
            <a:ext cx="1143000" cy="228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GB" sz="2000" b="1" i="1" dirty="0">
                <a:solidFill>
                  <a:srgbClr val="5A5A5A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ALL</a:t>
            </a:r>
            <a:r>
              <a:rPr lang="en-GB" sz="1000" i="1" dirty="0">
                <a:solidFill>
                  <a:srgbClr val="5A5A5A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data</a:t>
            </a:r>
            <a:endParaRPr lang="en-IT" sz="1000" i="1" dirty="0">
              <a:solidFill>
                <a:srgbClr val="5A5A5A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3" name="Can 12">
            <a:extLst>
              <a:ext uri="{FF2B5EF4-FFF2-40B4-BE49-F238E27FC236}">
                <a16:creationId xmlns:a16="http://schemas.microsoft.com/office/drawing/2014/main" id="{B31E4C51-DEEC-E975-23A9-B4B534B17745}"/>
              </a:ext>
            </a:extLst>
          </p:cNvPr>
          <p:cNvSpPr/>
          <p:nvPr/>
        </p:nvSpPr>
        <p:spPr>
          <a:xfrm>
            <a:off x="3429000" y="3441260"/>
            <a:ext cx="1397000" cy="1016000"/>
          </a:xfrm>
          <a:prstGeom prst="can">
            <a:avLst/>
          </a:prstGeom>
          <a:solidFill>
            <a:srgbClr val="FFFFFF"/>
          </a:solidFill>
          <a:ln w="15875" cap="flat" cmpd="sng" algn="ctr">
            <a:solidFill>
              <a:srgbClr val="5A5A5A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en-GB" sz="1600" b="1" dirty="0">
                <a:solidFill>
                  <a:srgbClr val="5A5A5A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Collector</a:t>
            </a:r>
            <a:endParaRPr lang="en-IT" sz="1600" b="1" dirty="0">
              <a:solidFill>
                <a:srgbClr val="5A5A5A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66092D-FD4C-B4D7-584B-99BCBC963E0C}"/>
              </a:ext>
            </a:extLst>
          </p:cNvPr>
          <p:cNvSpPr txBox="1"/>
          <p:nvPr/>
        </p:nvSpPr>
        <p:spPr>
          <a:xfrm>
            <a:off x="1079500" y="5144277"/>
            <a:ext cx="4368800" cy="3302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GB" dirty="0">
                <a:solidFill>
                  <a:srgbClr val="1F1F1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Ship every metric and </a:t>
            </a:r>
            <a:r>
              <a:rPr lang="en-GB" dirty="0" err="1">
                <a:solidFill>
                  <a:srgbClr val="1F1F1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analyze</a:t>
            </a:r>
            <a:r>
              <a:rPr lang="en-GB" dirty="0">
                <a:solidFill>
                  <a:srgbClr val="1F1F1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later</a:t>
            </a:r>
            <a:endParaRPr lang="en-IT" dirty="0">
              <a:solidFill>
                <a:srgbClr val="1F1F1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7" name="Picture 26" descr="Netflix - App su Google Play">
            <a:extLst>
              <a:ext uri="{FF2B5EF4-FFF2-40B4-BE49-F238E27FC236}">
                <a16:creationId xmlns:a16="http://schemas.microsoft.com/office/drawing/2014/main" id="{AB7CBE13-BBAA-5129-C828-7349AF6B6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" t="300" r="36201" b="49670"/>
          <a:stretch>
            <a:fillRect/>
          </a:stretch>
        </p:blipFill>
        <p:spPr bwMode="auto">
          <a:xfrm>
            <a:off x="1074697" y="3221678"/>
            <a:ext cx="228921" cy="180279"/>
          </a:xfrm>
          <a:custGeom>
            <a:avLst/>
            <a:gdLst>
              <a:gd name="csX0" fmla="*/ 0 w 2261288"/>
              <a:gd name="csY0" fmla="*/ 0 h 1780806"/>
              <a:gd name="csX1" fmla="*/ 1779374 w 2261288"/>
              <a:gd name="csY1" fmla="*/ 0 h 1780806"/>
              <a:gd name="csX2" fmla="*/ 1779374 w 2261288"/>
              <a:gd name="csY2" fmla="*/ 639102 h 1780806"/>
              <a:gd name="csX3" fmla="*/ 1823540 w 2261288"/>
              <a:gd name="csY3" fmla="*/ 616486 h 1780806"/>
              <a:gd name="csX4" fmla="*/ 1946190 w 2261288"/>
              <a:gd name="csY4" fmla="*/ 593124 h 1780806"/>
              <a:gd name="csX5" fmla="*/ 2261288 w 2261288"/>
              <a:gd name="csY5" fmla="*/ 890403 h 1780806"/>
              <a:gd name="csX6" fmla="*/ 1946190 w 2261288"/>
              <a:gd name="csY6" fmla="*/ 1187682 h 1780806"/>
              <a:gd name="csX7" fmla="*/ 1823540 w 2261288"/>
              <a:gd name="csY7" fmla="*/ 1164321 h 1780806"/>
              <a:gd name="csX8" fmla="*/ 1779374 w 2261288"/>
              <a:gd name="csY8" fmla="*/ 1141704 h 1780806"/>
              <a:gd name="csX9" fmla="*/ 1779374 w 2261288"/>
              <a:gd name="csY9" fmla="*/ 1780806 h 1780806"/>
              <a:gd name="csX10" fmla="*/ 1148532 w 2261288"/>
              <a:gd name="csY10" fmla="*/ 1780806 h 1780806"/>
              <a:gd name="csX11" fmla="*/ 1172328 w 2261288"/>
              <a:gd name="csY11" fmla="*/ 1736357 h 1780806"/>
              <a:gd name="csX12" fmla="*/ 1196533 w 2261288"/>
              <a:gd name="csY12" fmla="*/ 1614804 h 1780806"/>
              <a:gd name="csX13" fmla="*/ 888524 w 2261288"/>
              <a:gd name="csY13" fmla="*/ 1302525 h 1780806"/>
              <a:gd name="csX14" fmla="*/ 580515 w 2261288"/>
              <a:gd name="csY14" fmla="*/ 1614804 h 1780806"/>
              <a:gd name="csX15" fmla="*/ 604720 w 2261288"/>
              <a:gd name="csY15" fmla="*/ 1736357 h 1780806"/>
              <a:gd name="csX16" fmla="*/ 628516 w 2261288"/>
              <a:gd name="csY16" fmla="*/ 1780806 h 1780806"/>
              <a:gd name="csX17" fmla="*/ 0 w 2261288"/>
              <a:gd name="csY17" fmla="*/ 1780806 h 17808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261288" h="1780806">
                <a:moveTo>
                  <a:pt x="0" y="0"/>
                </a:moveTo>
                <a:lnTo>
                  <a:pt x="1779374" y="0"/>
                </a:lnTo>
                <a:lnTo>
                  <a:pt x="1779374" y="639102"/>
                </a:lnTo>
                <a:lnTo>
                  <a:pt x="1823540" y="616486"/>
                </a:lnTo>
                <a:cubicBezTo>
                  <a:pt x="1861237" y="601443"/>
                  <a:pt x="1902684" y="593124"/>
                  <a:pt x="1946190" y="593124"/>
                </a:cubicBezTo>
                <a:cubicBezTo>
                  <a:pt x="2120214" y="593124"/>
                  <a:pt x="2261288" y="726220"/>
                  <a:pt x="2261288" y="890403"/>
                </a:cubicBezTo>
                <a:cubicBezTo>
                  <a:pt x="2261288" y="1054586"/>
                  <a:pt x="2120214" y="1187682"/>
                  <a:pt x="1946190" y="1187682"/>
                </a:cubicBezTo>
                <a:cubicBezTo>
                  <a:pt x="1902684" y="1187682"/>
                  <a:pt x="1861237" y="1179364"/>
                  <a:pt x="1823540" y="1164321"/>
                </a:cubicBezTo>
                <a:lnTo>
                  <a:pt x="1779374" y="1141704"/>
                </a:lnTo>
                <a:lnTo>
                  <a:pt x="1779374" y="1780806"/>
                </a:lnTo>
                <a:lnTo>
                  <a:pt x="1148532" y="1780806"/>
                </a:lnTo>
                <a:lnTo>
                  <a:pt x="1172328" y="1736357"/>
                </a:lnTo>
                <a:cubicBezTo>
                  <a:pt x="1187915" y="1698997"/>
                  <a:pt x="1196533" y="1657921"/>
                  <a:pt x="1196533" y="1614804"/>
                </a:cubicBezTo>
                <a:cubicBezTo>
                  <a:pt x="1196533" y="1442337"/>
                  <a:pt x="1058633" y="1302525"/>
                  <a:pt x="888524" y="1302525"/>
                </a:cubicBezTo>
                <a:cubicBezTo>
                  <a:pt x="718415" y="1302525"/>
                  <a:pt x="580515" y="1442337"/>
                  <a:pt x="580515" y="1614804"/>
                </a:cubicBezTo>
                <a:cubicBezTo>
                  <a:pt x="580515" y="1657921"/>
                  <a:pt x="589134" y="1698997"/>
                  <a:pt x="604720" y="1736357"/>
                </a:cubicBezTo>
                <a:lnTo>
                  <a:pt x="628516" y="1780806"/>
                </a:lnTo>
                <a:lnTo>
                  <a:pt x="0" y="1780806"/>
                </a:lnTo>
                <a:close/>
              </a:path>
            </a:pathLst>
          </a:cu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8" descr="Netflix - App su Google Play">
            <a:extLst>
              <a:ext uri="{FF2B5EF4-FFF2-40B4-BE49-F238E27FC236}">
                <a16:creationId xmlns:a16="http://schemas.microsoft.com/office/drawing/2014/main" id="{AE69C38F-6DB7-53D0-1ADF-22EEFEBBF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" t="300" r="36201" b="49670"/>
          <a:stretch>
            <a:fillRect/>
          </a:stretch>
        </p:blipFill>
        <p:spPr bwMode="auto">
          <a:xfrm rot="16200000">
            <a:off x="1802973" y="3206509"/>
            <a:ext cx="228798" cy="180182"/>
          </a:xfrm>
          <a:custGeom>
            <a:avLst/>
            <a:gdLst>
              <a:gd name="csX0" fmla="*/ 0 w 2261288"/>
              <a:gd name="csY0" fmla="*/ 0 h 1780806"/>
              <a:gd name="csX1" fmla="*/ 1779374 w 2261288"/>
              <a:gd name="csY1" fmla="*/ 0 h 1780806"/>
              <a:gd name="csX2" fmla="*/ 1779374 w 2261288"/>
              <a:gd name="csY2" fmla="*/ 639102 h 1780806"/>
              <a:gd name="csX3" fmla="*/ 1823540 w 2261288"/>
              <a:gd name="csY3" fmla="*/ 616486 h 1780806"/>
              <a:gd name="csX4" fmla="*/ 1946190 w 2261288"/>
              <a:gd name="csY4" fmla="*/ 593124 h 1780806"/>
              <a:gd name="csX5" fmla="*/ 2261288 w 2261288"/>
              <a:gd name="csY5" fmla="*/ 890403 h 1780806"/>
              <a:gd name="csX6" fmla="*/ 1946190 w 2261288"/>
              <a:gd name="csY6" fmla="*/ 1187682 h 1780806"/>
              <a:gd name="csX7" fmla="*/ 1823540 w 2261288"/>
              <a:gd name="csY7" fmla="*/ 1164321 h 1780806"/>
              <a:gd name="csX8" fmla="*/ 1779374 w 2261288"/>
              <a:gd name="csY8" fmla="*/ 1141704 h 1780806"/>
              <a:gd name="csX9" fmla="*/ 1779374 w 2261288"/>
              <a:gd name="csY9" fmla="*/ 1780806 h 1780806"/>
              <a:gd name="csX10" fmla="*/ 1148532 w 2261288"/>
              <a:gd name="csY10" fmla="*/ 1780806 h 1780806"/>
              <a:gd name="csX11" fmla="*/ 1172328 w 2261288"/>
              <a:gd name="csY11" fmla="*/ 1736357 h 1780806"/>
              <a:gd name="csX12" fmla="*/ 1196533 w 2261288"/>
              <a:gd name="csY12" fmla="*/ 1614804 h 1780806"/>
              <a:gd name="csX13" fmla="*/ 888524 w 2261288"/>
              <a:gd name="csY13" fmla="*/ 1302525 h 1780806"/>
              <a:gd name="csX14" fmla="*/ 580515 w 2261288"/>
              <a:gd name="csY14" fmla="*/ 1614804 h 1780806"/>
              <a:gd name="csX15" fmla="*/ 604720 w 2261288"/>
              <a:gd name="csY15" fmla="*/ 1736357 h 1780806"/>
              <a:gd name="csX16" fmla="*/ 628516 w 2261288"/>
              <a:gd name="csY16" fmla="*/ 1780806 h 1780806"/>
              <a:gd name="csX17" fmla="*/ 0 w 2261288"/>
              <a:gd name="csY17" fmla="*/ 1780806 h 17808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261288" h="1780806">
                <a:moveTo>
                  <a:pt x="0" y="0"/>
                </a:moveTo>
                <a:lnTo>
                  <a:pt x="1779374" y="0"/>
                </a:lnTo>
                <a:lnTo>
                  <a:pt x="1779374" y="639102"/>
                </a:lnTo>
                <a:lnTo>
                  <a:pt x="1823540" y="616486"/>
                </a:lnTo>
                <a:cubicBezTo>
                  <a:pt x="1861237" y="601443"/>
                  <a:pt x="1902684" y="593124"/>
                  <a:pt x="1946190" y="593124"/>
                </a:cubicBezTo>
                <a:cubicBezTo>
                  <a:pt x="2120214" y="593124"/>
                  <a:pt x="2261288" y="726220"/>
                  <a:pt x="2261288" y="890403"/>
                </a:cubicBezTo>
                <a:cubicBezTo>
                  <a:pt x="2261288" y="1054586"/>
                  <a:pt x="2120214" y="1187682"/>
                  <a:pt x="1946190" y="1187682"/>
                </a:cubicBezTo>
                <a:cubicBezTo>
                  <a:pt x="1902684" y="1187682"/>
                  <a:pt x="1861237" y="1179364"/>
                  <a:pt x="1823540" y="1164321"/>
                </a:cubicBezTo>
                <a:lnTo>
                  <a:pt x="1779374" y="1141704"/>
                </a:lnTo>
                <a:lnTo>
                  <a:pt x="1779374" y="1780806"/>
                </a:lnTo>
                <a:lnTo>
                  <a:pt x="1148532" y="1780806"/>
                </a:lnTo>
                <a:lnTo>
                  <a:pt x="1172328" y="1736357"/>
                </a:lnTo>
                <a:cubicBezTo>
                  <a:pt x="1187915" y="1698997"/>
                  <a:pt x="1196533" y="1657921"/>
                  <a:pt x="1196533" y="1614804"/>
                </a:cubicBezTo>
                <a:cubicBezTo>
                  <a:pt x="1196533" y="1442337"/>
                  <a:pt x="1058633" y="1302525"/>
                  <a:pt x="888524" y="1302525"/>
                </a:cubicBezTo>
                <a:cubicBezTo>
                  <a:pt x="718415" y="1302525"/>
                  <a:pt x="580515" y="1442337"/>
                  <a:pt x="580515" y="1614804"/>
                </a:cubicBezTo>
                <a:cubicBezTo>
                  <a:pt x="580515" y="1657921"/>
                  <a:pt x="589134" y="1698997"/>
                  <a:pt x="604720" y="1736357"/>
                </a:cubicBezTo>
                <a:lnTo>
                  <a:pt x="628516" y="1780806"/>
                </a:lnTo>
                <a:lnTo>
                  <a:pt x="0" y="1780806"/>
                </a:lnTo>
                <a:close/>
              </a:path>
            </a:pathLst>
          </a:cu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9" descr="Netflix - App su Google Play">
            <a:extLst>
              <a:ext uri="{FF2B5EF4-FFF2-40B4-BE49-F238E27FC236}">
                <a16:creationId xmlns:a16="http://schemas.microsoft.com/office/drawing/2014/main" id="{16957B06-4497-BBA8-102D-7ED87BA22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" t="300" r="36201" b="49670"/>
          <a:stretch>
            <a:fillRect/>
          </a:stretch>
        </p:blipFill>
        <p:spPr bwMode="auto">
          <a:xfrm rot="10800000">
            <a:off x="2488095" y="3234883"/>
            <a:ext cx="215580" cy="169774"/>
          </a:xfrm>
          <a:custGeom>
            <a:avLst/>
            <a:gdLst>
              <a:gd name="csX0" fmla="*/ 0 w 2261288"/>
              <a:gd name="csY0" fmla="*/ 0 h 1780806"/>
              <a:gd name="csX1" fmla="*/ 1779374 w 2261288"/>
              <a:gd name="csY1" fmla="*/ 0 h 1780806"/>
              <a:gd name="csX2" fmla="*/ 1779374 w 2261288"/>
              <a:gd name="csY2" fmla="*/ 639102 h 1780806"/>
              <a:gd name="csX3" fmla="*/ 1823540 w 2261288"/>
              <a:gd name="csY3" fmla="*/ 616486 h 1780806"/>
              <a:gd name="csX4" fmla="*/ 1946190 w 2261288"/>
              <a:gd name="csY4" fmla="*/ 593124 h 1780806"/>
              <a:gd name="csX5" fmla="*/ 2261288 w 2261288"/>
              <a:gd name="csY5" fmla="*/ 890403 h 1780806"/>
              <a:gd name="csX6" fmla="*/ 1946190 w 2261288"/>
              <a:gd name="csY6" fmla="*/ 1187682 h 1780806"/>
              <a:gd name="csX7" fmla="*/ 1823540 w 2261288"/>
              <a:gd name="csY7" fmla="*/ 1164321 h 1780806"/>
              <a:gd name="csX8" fmla="*/ 1779374 w 2261288"/>
              <a:gd name="csY8" fmla="*/ 1141704 h 1780806"/>
              <a:gd name="csX9" fmla="*/ 1779374 w 2261288"/>
              <a:gd name="csY9" fmla="*/ 1780806 h 1780806"/>
              <a:gd name="csX10" fmla="*/ 1148532 w 2261288"/>
              <a:gd name="csY10" fmla="*/ 1780806 h 1780806"/>
              <a:gd name="csX11" fmla="*/ 1172328 w 2261288"/>
              <a:gd name="csY11" fmla="*/ 1736357 h 1780806"/>
              <a:gd name="csX12" fmla="*/ 1196533 w 2261288"/>
              <a:gd name="csY12" fmla="*/ 1614804 h 1780806"/>
              <a:gd name="csX13" fmla="*/ 888524 w 2261288"/>
              <a:gd name="csY13" fmla="*/ 1302525 h 1780806"/>
              <a:gd name="csX14" fmla="*/ 580515 w 2261288"/>
              <a:gd name="csY14" fmla="*/ 1614804 h 1780806"/>
              <a:gd name="csX15" fmla="*/ 604720 w 2261288"/>
              <a:gd name="csY15" fmla="*/ 1736357 h 1780806"/>
              <a:gd name="csX16" fmla="*/ 628516 w 2261288"/>
              <a:gd name="csY16" fmla="*/ 1780806 h 1780806"/>
              <a:gd name="csX17" fmla="*/ 0 w 2261288"/>
              <a:gd name="csY17" fmla="*/ 1780806 h 17808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261288" h="1780806">
                <a:moveTo>
                  <a:pt x="0" y="0"/>
                </a:moveTo>
                <a:lnTo>
                  <a:pt x="1779374" y="0"/>
                </a:lnTo>
                <a:lnTo>
                  <a:pt x="1779374" y="639102"/>
                </a:lnTo>
                <a:lnTo>
                  <a:pt x="1823540" y="616486"/>
                </a:lnTo>
                <a:cubicBezTo>
                  <a:pt x="1861237" y="601443"/>
                  <a:pt x="1902684" y="593124"/>
                  <a:pt x="1946190" y="593124"/>
                </a:cubicBezTo>
                <a:cubicBezTo>
                  <a:pt x="2120214" y="593124"/>
                  <a:pt x="2261288" y="726220"/>
                  <a:pt x="2261288" y="890403"/>
                </a:cubicBezTo>
                <a:cubicBezTo>
                  <a:pt x="2261288" y="1054586"/>
                  <a:pt x="2120214" y="1187682"/>
                  <a:pt x="1946190" y="1187682"/>
                </a:cubicBezTo>
                <a:cubicBezTo>
                  <a:pt x="1902684" y="1187682"/>
                  <a:pt x="1861237" y="1179364"/>
                  <a:pt x="1823540" y="1164321"/>
                </a:cubicBezTo>
                <a:lnTo>
                  <a:pt x="1779374" y="1141704"/>
                </a:lnTo>
                <a:lnTo>
                  <a:pt x="1779374" y="1780806"/>
                </a:lnTo>
                <a:lnTo>
                  <a:pt x="1148532" y="1780806"/>
                </a:lnTo>
                <a:lnTo>
                  <a:pt x="1172328" y="1736357"/>
                </a:lnTo>
                <a:cubicBezTo>
                  <a:pt x="1187915" y="1698997"/>
                  <a:pt x="1196533" y="1657921"/>
                  <a:pt x="1196533" y="1614804"/>
                </a:cubicBezTo>
                <a:cubicBezTo>
                  <a:pt x="1196533" y="1442337"/>
                  <a:pt x="1058633" y="1302525"/>
                  <a:pt x="888524" y="1302525"/>
                </a:cubicBezTo>
                <a:cubicBezTo>
                  <a:pt x="718415" y="1302525"/>
                  <a:pt x="580515" y="1442337"/>
                  <a:pt x="580515" y="1614804"/>
                </a:cubicBezTo>
                <a:cubicBezTo>
                  <a:pt x="580515" y="1657921"/>
                  <a:pt x="589134" y="1698997"/>
                  <a:pt x="604720" y="1736357"/>
                </a:cubicBezTo>
                <a:lnTo>
                  <a:pt x="628516" y="1780806"/>
                </a:lnTo>
                <a:lnTo>
                  <a:pt x="0" y="1780806"/>
                </a:lnTo>
                <a:close/>
              </a:path>
            </a:pathLst>
          </a:cu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ight Arrow 10">
            <a:extLst>
              <a:ext uri="{FF2B5EF4-FFF2-40B4-BE49-F238E27FC236}">
                <a16:creationId xmlns:a16="http://schemas.microsoft.com/office/drawing/2014/main" id="{6EEF9BD9-CB61-B06F-55FC-7E23E9F0393E}"/>
              </a:ext>
            </a:extLst>
          </p:cNvPr>
          <p:cNvSpPr/>
          <p:nvPr/>
        </p:nvSpPr>
        <p:spPr>
          <a:xfrm>
            <a:off x="1651000" y="3705737"/>
            <a:ext cx="1524000" cy="1134829"/>
          </a:xfrm>
          <a:prstGeom prst="rightArrow">
            <a:avLst/>
          </a:prstGeom>
          <a:solidFill>
            <a:srgbClr val="BFBFB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IT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65AD981-DE2B-717E-6F79-014838DC0682}"/>
              </a:ext>
            </a:extLst>
          </p:cNvPr>
          <p:cNvGrpSpPr/>
          <p:nvPr/>
        </p:nvGrpSpPr>
        <p:grpSpPr>
          <a:xfrm>
            <a:off x="6477000" y="1933420"/>
            <a:ext cx="5091042" cy="3636108"/>
            <a:chOff x="6477000" y="1933420"/>
            <a:chExt cx="5091042" cy="3636108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0B2A35A-93CC-22DE-B9F4-9E4F7F89FB69}"/>
                </a:ext>
              </a:extLst>
            </p:cNvPr>
            <p:cNvSpPr/>
            <p:nvPr/>
          </p:nvSpPr>
          <p:spPr>
            <a:xfrm>
              <a:off x="6477000" y="1933420"/>
              <a:ext cx="5080000" cy="3636108"/>
            </a:xfrm>
            <a:prstGeom prst="rect">
              <a:avLst/>
            </a:prstGeom>
            <a:solidFill>
              <a:srgbClr val="FFF6EE"/>
            </a:solidFill>
            <a:ln w="19050" cap="flat" cmpd="sng" algn="ctr">
              <a:solidFill>
                <a:srgbClr val="E97132"/>
              </a:solidFill>
              <a:prstDash val="solid"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clip" horzOverflow="clip" rtlCol="0" anchor="t"/>
            <a:lstStyle/>
            <a:p>
              <a:pPr algn="l"/>
              <a:endParaRPr lang="en-IT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E5EBD31-4AAE-D5F6-09F7-CB7D8EDDEA9A}"/>
                </a:ext>
              </a:extLst>
            </p:cNvPr>
            <p:cNvSpPr txBox="1"/>
            <p:nvPr/>
          </p:nvSpPr>
          <p:spPr>
            <a:xfrm>
              <a:off x="6680200" y="2111220"/>
              <a:ext cx="4673600" cy="279400"/>
            </a:xfrm>
            <a:prstGeom prst="rect">
              <a:avLst/>
            </a:prstGeom>
            <a:noFill/>
          </p:spPr>
          <p:txBody>
            <a:bodyPr vertOverflow="overflow" vert="horz" wrap="square" rtlCol="0" anchor="t" anchorCtr="0">
              <a:noAutofit/>
            </a:bodyPr>
            <a:lstStyle/>
            <a:p>
              <a:pPr algn="l"/>
              <a:r>
                <a:rPr lang="en-GB" sz="1200" b="1">
                  <a:solidFill>
                    <a:srgbClr val="E9713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PROPOSED</a:t>
              </a:r>
              <a:endParaRPr lang="en-IT" sz="1200" b="1">
                <a:solidFill>
                  <a:srgbClr val="E9713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A2885B0-D8CB-4512-C347-9CCFEBED687C}"/>
                </a:ext>
              </a:extLst>
            </p:cNvPr>
            <p:cNvSpPr txBox="1"/>
            <p:nvPr/>
          </p:nvSpPr>
          <p:spPr>
            <a:xfrm>
              <a:off x="6680200" y="2416020"/>
              <a:ext cx="4673600" cy="635000"/>
            </a:xfrm>
            <a:prstGeom prst="rect">
              <a:avLst/>
            </a:prstGeom>
            <a:noFill/>
          </p:spPr>
          <p:txBody>
            <a:bodyPr vertOverflow="overflow" vert="horz" wrap="square" rtlCol="0" anchor="t" anchorCtr="0">
              <a:noAutofit/>
            </a:bodyPr>
            <a:lstStyle/>
            <a:p>
              <a:pPr algn="l"/>
              <a:r>
                <a:rPr lang="en-GB" sz="2200" b="1" dirty="0">
                  <a:solidFill>
                    <a:srgbClr val="15608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Local, online metrics analysis</a:t>
              </a:r>
              <a:endParaRPr lang="en-IT" sz="2200" b="1" dirty="0">
                <a:solidFill>
                  <a:srgbClr val="15608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512A51B-3822-72E6-B29A-1F68E4F891FC}"/>
                </a:ext>
              </a:extLst>
            </p:cNvPr>
            <p:cNvSpPr/>
            <p:nvPr/>
          </p:nvSpPr>
          <p:spPr>
            <a:xfrm>
              <a:off x="6781800" y="3330420"/>
              <a:ext cx="558800" cy="355600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156082"/>
              </a:solidFill>
              <a:prstDash val="solid"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clip" horzOverflow="clip" wrap="none" rtlCol="0" anchor="ctr" anchorCtr="0">
              <a:noAutofit/>
            </a:bodyPr>
            <a:lstStyle/>
            <a:p>
              <a:pPr algn="l"/>
              <a:r>
                <a:rPr lang="en-IT" sz="1000" dirty="0">
                  <a:solidFill>
                    <a:srgbClr val="15608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service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1924AB2-87B8-8A06-ABA9-85A05E8BF26A}"/>
                </a:ext>
              </a:extLst>
            </p:cNvPr>
            <p:cNvSpPr/>
            <p:nvPr/>
          </p:nvSpPr>
          <p:spPr>
            <a:xfrm>
              <a:off x="7493000" y="3330420"/>
              <a:ext cx="558800" cy="355600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156082"/>
              </a:solidFill>
              <a:prstDash val="solid"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clip" horzOverflow="clip" wrap="none" rtlCol="0" anchor="ctr" anchorCtr="0">
              <a:noAutofit/>
            </a:bodyPr>
            <a:lstStyle/>
            <a:p>
              <a:pPr algn="l"/>
              <a:r>
                <a:rPr lang="en-IT" sz="1000" dirty="0">
                  <a:solidFill>
                    <a:srgbClr val="15608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service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EE7A2BE-47D1-A255-8D28-07258EE64E23}"/>
                </a:ext>
              </a:extLst>
            </p:cNvPr>
            <p:cNvSpPr/>
            <p:nvPr/>
          </p:nvSpPr>
          <p:spPr>
            <a:xfrm>
              <a:off x="8204200" y="3330420"/>
              <a:ext cx="558800" cy="355600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156082"/>
              </a:solidFill>
              <a:prstDash val="solid"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clip" horzOverflow="clip" wrap="none" rtlCol="0" anchor="ctr" anchorCtr="0">
              <a:noAutofit/>
            </a:bodyPr>
            <a:lstStyle/>
            <a:p>
              <a:pPr algn="l"/>
              <a:r>
                <a:rPr lang="en-IT" sz="1000" dirty="0">
                  <a:solidFill>
                    <a:srgbClr val="15608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service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EC00BD7-CABB-7151-90F7-D1B26C59EC36}"/>
                </a:ext>
              </a:extLst>
            </p:cNvPr>
            <p:cNvSpPr txBox="1"/>
            <p:nvPr/>
          </p:nvSpPr>
          <p:spPr>
            <a:xfrm>
              <a:off x="8915400" y="3330420"/>
              <a:ext cx="381000" cy="355600"/>
            </a:xfrm>
            <a:prstGeom prst="rect">
              <a:avLst/>
            </a:prstGeom>
            <a:noFill/>
          </p:spPr>
          <p:txBody>
            <a:bodyPr vertOverflow="overflow" vert="horz" wrap="square" rtlCol="0" anchor="ctr" anchorCtr="0">
              <a:noAutofit/>
            </a:bodyPr>
            <a:lstStyle/>
            <a:p>
              <a:pPr algn="l"/>
              <a:r>
                <a:rPr lang="en-IT" sz="1600">
                  <a:solidFill>
                    <a:srgbClr val="15608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…</a:t>
              </a:r>
            </a:p>
          </p:txBody>
        </p:sp>
        <p:sp>
          <p:nvSpPr>
            <p:cNvPr id="31" name="Right Arrow 30">
              <a:extLst>
                <a:ext uri="{FF2B5EF4-FFF2-40B4-BE49-F238E27FC236}">
                  <a16:creationId xmlns:a16="http://schemas.microsoft.com/office/drawing/2014/main" id="{65675B89-856F-6465-1864-E31CB2816EBA}"/>
                </a:ext>
              </a:extLst>
            </p:cNvPr>
            <p:cNvSpPr/>
            <p:nvPr/>
          </p:nvSpPr>
          <p:spPr>
            <a:xfrm>
              <a:off x="7493000" y="3965420"/>
              <a:ext cx="1143000" cy="101600"/>
            </a:xfrm>
            <a:prstGeom prst="rightArrow">
              <a:avLst/>
            </a:prstGeom>
            <a:solidFill>
              <a:srgbClr val="E97132"/>
            </a:solidFill>
            <a:ln w="1905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clip" horzOverflow="clip" rtlCol="0" anchor="t"/>
            <a:lstStyle/>
            <a:p>
              <a:pPr algn="l"/>
              <a:endParaRPr lang="en-IT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33" name="Can 32">
              <a:extLst>
                <a:ext uri="{FF2B5EF4-FFF2-40B4-BE49-F238E27FC236}">
                  <a16:creationId xmlns:a16="http://schemas.microsoft.com/office/drawing/2014/main" id="{6225ABA1-0DDC-FFF1-7982-62CEF2D071EA}"/>
                </a:ext>
              </a:extLst>
            </p:cNvPr>
            <p:cNvSpPr/>
            <p:nvPr/>
          </p:nvSpPr>
          <p:spPr>
            <a:xfrm>
              <a:off x="9398000" y="3381220"/>
              <a:ext cx="1143000" cy="812800"/>
            </a:xfrm>
            <a:prstGeom prst="can">
              <a:avLst/>
            </a:prstGeom>
            <a:solidFill>
              <a:srgbClr val="FFFFFF"/>
            </a:solidFill>
            <a:ln w="15875" cap="flat" cmpd="sng" algn="ctr">
              <a:solidFill>
                <a:srgbClr val="156082"/>
              </a:solidFill>
              <a:prstDash val="solid"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clip" horzOverflow="clip" rtlCol="0" anchor="ctr" anchorCtr="0">
              <a:noAutofit/>
            </a:bodyPr>
            <a:lstStyle/>
            <a:p>
              <a:pPr algn="l"/>
              <a:r>
                <a:rPr lang="en-GB" sz="1600" b="1" dirty="0">
                  <a:solidFill>
                    <a:srgbClr val="15608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Collector</a:t>
              </a:r>
              <a:endParaRPr lang="en-IT" sz="1600" b="1" dirty="0">
                <a:solidFill>
                  <a:srgbClr val="15608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198A57D-4C3B-3A10-B229-BF7ADF5E428B}"/>
                </a:ext>
              </a:extLst>
            </p:cNvPr>
            <p:cNvSpPr/>
            <p:nvPr/>
          </p:nvSpPr>
          <p:spPr>
            <a:xfrm>
              <a:off x="6996042" y="4841163"/>
              <a:ext cx="76200" cy="76200"/>
            </a:xfrm>
            <a:prstGeom prst="ellipse">
              <a:avLst/>
            </a:prstGeom>
            <a:solidFill>
              <a:srgbClr val="E97132"/>
            </a:solidFill>
            <a:ln w="1905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clip" horzOverflow="clip" rtlCol="0" anchor="t"/>
            <a:lstStyle/>
            <a:p>
              <a:pPr algn="l"/>
              <a:endParaRPr lang="en-IT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3100CFC-C598-919C-DB52-B9C71DC50269}"/>
                </a:ext>
              </a:extLst>
            </p:cNvPr>
            <p:cNvSpPr txBox="1"/>
            <p:nvPr/>
          </p:nvSpPr>
          <p:spPr>
            <a:xfrm>
              <a:off x="7199242" y="4698703"/>
              <a:ext cx="4368800" cy="330200"/>
            </a:xfrm>
            <a:prstGeom prst="rect">
              <a:avLst/>
            </a:prstGeom>
            <a:noFill/>
          </p:spPr>
          <p:txBody>
            <a:bodyPr vertOverflow="overflow" vert="horz" wrap="square" rtlCol="0" anchor="t" anchorCtr="0">
              <a:noAutofit/>
            </a:bodyPr>
            <a:lstStyle/>
            <a:p>
              <a:pPr algn="l"/>
              <a:r>
                <a:rPr lang="en-GB" sz="1600" dirty="0" err="1">
                  <a:solidFill>
                    <a:srgbClr val="1F1F1F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Analyze</a:t>
              </a:r>
              <a:r>
                <a:rPr lang="en-GB" sz="1600" dirty="0">
                  <a:solidFill>
                    <a:srgbClr val="1F1F1F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each metric at its source</a:t>
              </a:r>
              <a:endParaRPr lang="en-IT" sz="1600" dirty="0">
                <a:solidFill>
                  <a:srgbClr val="1F1F1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ADF55DE-8B12-75CC-B69D-52697A0F22E2}"/>
                </a:ext>
              </a:extLst>
            </p:cNvPr>
            <p:cNvSpPr/>
            <p:nvPr/>
          </p:nvSpPr>
          <p:spPr>
            <a:xfrm>
              <a:off x="6996042" y="5247563"/>
              <a:ext cx="76200" cy="76200"/>
            </a:xfrm>
            <a:prstGeom prst="ellipse">
              <a:avLst/>
            </a:prstGeom>
            <a:solidFill>
              <a:srgbClr val="E97132"/>
            </a:solidFill>
            <a:ln w="1905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clip" horzOverflow="clip" rtlCol="0" anchor="t"/>
            <a:lstStyle/>
            <a:p>
              <a:pPr algn="l"/>
              <a:endParaRPr lang="en-IT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5F827B4-2D67-70CE-AD38-8D3368C58E1C}"/>
                </a:ext>
              </a:extLst>
            </p:cNvPr>
            <p:cNvSpPr txBox="1"/>
            <p:nvPr/>
          </p:nvSpPr>
          <p:spPr>
            <a:xfrm>
              <a:off x="7199242" y="5105103"/>
              <a:ext cx="4368800" cy="330200"/>
            </a:xfrm>
            <a:prstGeom prst="rect">
              <a:avLst/>
            </a:prstGeom>
            <a:noFill/>
          </p:spPr>
          <p:txBody>
            <a:bodyPr vertOverflow="overflow" vert="horz" wrap="square" rtlCol="0" anchor="t" anchorCtr="0">
              <a:noAutofit/>
            </a:bodyPr>
            <a:lstStyle/>
            <a:p>
              <a:pPr algn="l"/>
              <a:r>
                <a:rPr lang="en-GB" sz="1600" dirty="0">
                  <a:solidFill>
                    <a:srgbClr val="1F1F1F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Ship only what's informative</a:t>
              </a:r>
              <a:endParaRPr lang="en-IT" sz="1600" dirty="0">
                <a:solidFill>
                  <a:srgbClr val="1F1F1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D8DAC9C-C0A2-4725-3DF6-B91041E3E62F}"/>
                </a:ext>
              </a:extLst>
            </p:cNvPr>
            <p:cNvSpPr txBox="1"/>
            <p:nvPr/>
          </p:nvSpPr>
          <p:spPr>
            <a:xfrm>
              <a:off x="7603837" y="4138269"/>
              <a:ext cx="1512454" cy="291279"/>
            </a:xfrm>
            <a:prstGeom prst="rect">
              <a:avLst/>
            </a:prstGeom>
            <a:noFill/>
          </p:spPr>
          <p:txBody>
            <a:bodyPr vertOverflow="overflow" vert="horz" wrap="square" rtlCol="0" anchor="t" anchorCtr="0">
              <a:noAutofit/>
            </a:bodyPr>
            <a:lstStyle/>
            <a:p>
              <a:pPr algn="l"/>
              <a:r>
                <a:rPr lang="en-GB" sz="1200" b="1" i="1" dirty="0">
                  <a:solidFill>
                    <a:srgbClr val="E9713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insightful data</a:t>
              </a:r>
              <a:endParaRPr lang="en-IT" sz="1200" b="1" i="1" dirty="0">
                <a:solidFill>
                  <a:srgbClr val="E9713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pic>
        <p:nvPicPr>
          <p:cNvPr id="56" name="Picture 55" descr="Icon&#10;&#10;Description automatically generated">
            <a:extLst>
              <a:ext uri="{FF2B5EF4-FFF2-40B4-BE49-F238E27FC236}">
                <a16:creationId xmlns:a16="http://schemas.microsoft.com/office/drawing/2014/main" id="{EE3E4FEE-8008-2D17-04A6-C3DACEE537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194733" y="3172331"/>
            <a:ext cx="758434" cy="758434"/>
          </a:xfrm>
          <a:prstGeom prst="rect">
            <a:avLst/>
          </a:prstGeom>
        </p:spPr>
      </p:pic>
      <p:pic>
        <p:nvPicPr>
          <p:cNvPr id="57" name="Picture 56" descr="Icon&#10;&#10;Description automatically generated">
            <a:extLst>
              <a:ext uri="{FF2B5EF4-FFF2-40B4-BE49-F238E27FC236}">
                <a16:creationId xmlns:a16="http://schemas.microsoft.com/office/drawing/2014/main" id="{19D93B2E-B52B-D2A1-A4E5-20E1400C63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086600" y="3029801"/>
            <a:ext cx="457200" cy="457200"/>
          </a:xfrm>
          <a:prstGeom prst="rect">
            <a:avLst/>
          </a:prstGeom>
        </p:spPr>
      </p:pic>
      <p:pic>
        <p:nvPicPr>
          <p:cNvPr id="58" name="Picture 57" descr="Icon&#10;&#10;Description automatically generated">
            <a:extLst>
              <a:ext uri="{FF2B5EF4-FFF2-40B4-BE49-F238E27FC236}">
                <a16:creationId xmlns:a16="http://schemas.microsoft.com/office/drawing/2014/main" id="{578020BD-6D15-291A-FD74-EE8304127C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771295" y="3038320"/>
            <a:ext cx="457200" cy="457200"/>
          </a:xfrm>
          <a:prstGeom prst="rect">
            <a:avLst/>
          </a:prstGeom>
        </p:spPr>
      </p:pic>
      <p:pic>
        <p:nvPicPr>
          <p:cNvPr id="59" name="Picture 58" descr="Icon&#10;&#10;Description automatically generated">
            <a:extLst>
              <a:ext uri="{FF2B5EF4-FFF2-40B4-BE49-F238E27FC236}">
                <a16:creationId xmlns:a16="http://schemas.microsoft.com/office/drawing/2014/main" id="{7C6FBADE-20AB-FE57-18DC-A5F4FFBB66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481391" y="3044969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544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78793-F6B8-1946-3FD1-CC46635AE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0E2841"/>
                </a:solidFill>
              </a:rPr>
              <a:t>Intuition: </a:t>
            </a:r>
            <a:r>
              <a:rPr lang="en-GB" dirty="0"/>
              <a:t>anomalies surface locally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6CDB6-2D43-3AC6-71F7-620CB3283B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13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08" name="Tag1"/>
          <p:cNvSpPr txBox="1"/>
          <p:nvPr/>
        </p:nvSpPr>
        <p:spPr>
          <a:xfrm>
            <a:off x="6223000" y="9957766"/>
            <a:ext cx="4699000" cy="355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b="1" dirty="0">
                <a:solidFill>
                  <a:srgbClr val="156082"/>
                </a:solidFill>
                <a:latin typeface="Helvetica Neue"/>
              </a:rPr>
              <a:t>→ we measured this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F8A1A8-9A7F-4B44-69B2-7E39C5029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683" y="1665097"/>
            <a:ext cx="437525" cy="4375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43BA2C-8174-E51B-95D1-1781122BD359}"/>
              </a:ext>
            </a:extLst>
          </p:cNvPr>
          <p:cNvSpPr txBox="1"/>
          <p:nvPr/>
        </p:nvSpPr>
        <p:spPr>
          <a:xfrm>
            <a:off x="1522744" y="1669855"/>
            <a:ext cx="94573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performance regressions and faults can be </a:t>
            </a:r>
            <a:r>
              <a:rPr lang="en-GB" sz="2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detected </a:t>
            </a:r>
            <a:r>
              <a:rPr lang="en-GB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based on </a:t>
            </a:r>
            <a:r>
              <a:rPr lang="en-GB" sz="2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local symptoms</a:t>
            </a:r>
            <a:endParaRPr lang="en-GB" sz="2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8FD29EC-92C7-B723-4524-982B77208120}"/>
              </a:ext>
            </a:extLst>
          </p:cNvPr>
          <p:cNvGrpSpPr/>
          <p:nvPr/>
        </p:nvGrpSpPr>
        <p:grpSpPr>
          <a:xfrm>
            <a:off x="7250631" y="2602253"/>
            <a:ext cx="3875237" cy="3091445"/>
            <a:chOff x="6508510" y="2801035"/>
            <a:chExt cx="3875237" cy="309144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6D39473-7FD2-C17D-BFB0-F58D90695EF3}"/>
                </a:ext>
              </a:extLst>
            </p:cNvPr>
            <p:cNvSpPr txBox="1"/>
            <p:nvPr/>
          </p:nvSpPr>
          <p:spPr>
            <a:xfrm>
              <a:off x="7140110" y="2801035"/>
              <a:ext cx="2734107" cy="3088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120000"/>
                </a:lnSpc>
                <a:spcAft>
                  <a:spcPts val="600"/>
                </a:spcAft>
                <a:tabLst>
                  <a:tab pos="4800000" algn="l"/>
                </a:tabLst>
              </a:pPr>
              <a:r>
                <a:rPr lang="en-GB" sz="1300" b="1" dirty="0">
                  <a:solidFill>
                    <a:srgbClr val="7A7A7A"/>
                  </a:solidFill>
                  <a:latin typeface="Helvetica Neue" panose="02000503000000020004" pitchFamily="2" charset="0"/>
                </a:rPr>
                <a:t>METRICS WITH SYMPTOMS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02214B0-E283-AFD9-A068-1ECF38ACF228}"/>
                </a:ext>
              </a:extLst>
            </p:cNvPr>
            <p:cNvSpPr txBox="1"/>
            <p:nvPr/>
          </p:nvSpPr>
          <p:spPr>
            <a:xfrm>
              <a:off x="6536910" y="3445795"/>
              <a:ext cx="3846837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spcAft>
                  <a:spcPts val="600"/>
                </a:spcAft>
                <a:tabLst>
                  <a:tab pos="4800000" algn="l"/>
                </a:tabLst>
              </a:pPr>
              <a:r>
                <a:rPr lang="en-GB" sz="1500" dirty="0" err="1">
                  <a:solidFill>
                    <a:srgbClr val="C0392B"/>
                  </a:solidFill>
                  <a:latin typeface="Consolas" panose="020B0609020204030204" pitchFamily="49" charset="0"/>
                </a:rPr>
                <a:t>cpu.cfs_throttled</a:t>
              </a:r>
              <a:r>
                <a:rPr lang="en-GB" sz="1500" dirty="0">
                  <a:solidFill>
                    <a:srgbClr val="C0392B"/>
                  </a:solidFill>
                  <a:latin typeface="Consolas" panose="020B0609020204030204" pitchFamily="49" charset="0"/>
                </a:rPr>
                <a:t>, RSS, </a:t>
              </a:r>
              <a:r>
                <a:rPr lang="en-GB" sz="1500" dirty="0" err="1">
                  <a:solidFill>
                    <a:srgbClr val="C0392B"/>
                  </a:solidFill>
                  <a:latin typeface="Consolas" panose="020B0609020204030204" pitchFamily="49" charset="0"/>
                </a:rPr>
                <a:t>open_fds</a:t>
              </a:r>
              <a:endParaRPr lang="en-GB" sz="1500" dirty="0">
                <a:solidFill>
                  <a:srgbClr val="C0392B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F05634C-2819-1D5B-8AE8-4E0053997B01}"/>
                </a:ext>
              </a:extLst>
            </p:cNvPr>
            <p:cNvSpPr txBox="1"/>
            <p:nvPr/>
          </p:nvSpPr>
          <p:spPr>
            <a:xfrm>
              <a:off x="6508510" y="4352503"/>
              <a:ext cx="3507244" cy="349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120000"/>
                </a:lnSpc>
                <a:spcAft>
                  <a:spcPts val="600"/>
                </a:spcAft>
                <a:tabLst>
                  <a:tab pos="4800000" algn="l"/>
                </a:tabLst>
              </a:pPr>
              <a:r>
                <a:rPr lang="en-GB" sz="1500" dirty="0" err="1">
                  <a:solidFill>
                    <a:srgbClr val="C0392B"/>
                  </a:solidFill>
                  <a:latin typeface="Consolas" panose="020B0609020204030204" pitchFamily="49" charset="0"/>
                </a:rPr>
                <a:t>gc_pause</a:t>
              </a:r>
              <a:r>
                <a:rPr lang="en-GB" sz="1500" dirty="0">
                  <a:solidFill>
                    <a:srgbClr val="C0392B"/>
                  </a:solidFill>
                  <a:latin typeface="Consolas" panose="020B0609020204030204" pitchFamily="49" charset="0"/>
                </a:rPr>
                <a:t>, </a:t>
              </a:r>
              <a:r>
                <a:rPr lang="en-GB" sz="1500" dirty="0" err="1">
                  <a:solidFill>
                    <a:srgbClr val="C0392B"/>
                  </a:solidFill>
                  <a:latin typeface="Consolas" panose="020B0609020204030204" pitchFamily="49" charset="0"/>
                </a:rPr>
                <a:t>runqueue_depth</a:t>
              </a:r>
              <a:endParaRPr lang="en-GB" sz="1500" dirty="0">
                <a:solidFill>
                  <a:srgbClr val="C0392B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B045D7E-330B-ED7F-E273-A0CF66E09C5F}"/>
                </a:ext>
              </a:extLst>
            </p:cNvPr>
            <p:cNvSpPr txBox="1"/>
            <p:nvPr/>
          </p:nvSpPr>
          <p:spPr>
            <a:xfrm>
              <a:off x="6508510" y="5188954"/>
              <a:ext cx="3507244" cy="7035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120000"/>
                </a:lnSpc>
                <a:spcAft>
                  <a:spcPts val="600"/>
                </a:spcAft>
                <a:tabLst>
                  <a:tab pos="4800000" algn="l"/>
                </a:tabLst>
              </a:pPr>
              <a:r>
                <a:rPr lang="en-GB" sz="1500" dirty="0">
                  <a:solidFill>
                    <a:srgbClr val="C0392B"/>
                  </a:solidFill>
                  <a:latin typeface="Consolas" panose="020B0609020204030204" pitchFamily="49" charset="0"/>
                </a:rPr>
                <a:t>http_5xx_rate, retry_ratio, </a:t>
              </a:r>
            </a:p>
            <a:p>
              <a:pPr marL="342900" indent="-342900">
                <a:lnSpc>
                  <a:spcPct val="120000"/>
                </a:lnSpc>
                <a:spcAft>
                  <a:spcPts val="600"/>
                </a:spcAft>
                <a:tabLst>
                  <a:tab pos="4800000" algn="l"/>
                </a:tabLst>
              </a:pPr>
              <a:r>
                <a:rPr lang="en-GB" sz="1500" dirty="0" err="1">
                  <a:solidFill>
                    <a:srgbClr val="C0392B"/>
                  </a:solidFill>
                  <a:latin typeface="Consolas" panose="020B0609020204030204" pitchFamily="49" charset="0"/>
                </a:rPr>
                <a:t>envoy_queue_length</a:t>
              </a:r>
              <a:endParaRPr lang="en-GB" sz="1500" dirty="0">
                <a:solidFill>
                  <a:srgbClr val="C0392B"/>
                </a:solidFill>
                <a:latin typeface="Consolas" panose="020B0609020204030204" pitchFamily="49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6A4BE90-BF0F-EC0E-2CFD-AE50327C322F}"/>
              </a:ext>
            </a:extLst>
          </p:cNvPr>
          <p:cNvGrpSpPr/>
          <p:nvPr/>
        </p:nvGrpSpPr>
        <p:grpSpPr>
          <a:xfrm>
            <a:off x="1119140" y="2619767"/>
            <a:ext cx="4728656" cy="3064361"/>
            <a:chOff x="1808254" y="2818549"/>
            <a:chExt cx="4728656" cy="306436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5640F92-0D6C-B466-A77F-4A2F540CF005}"/>
                </a:ext>
              </a:extLst>
            </p:cNvPr>
            <p:cNvSpPr txBox="1"/>
            <p:nvPr/>
          </p:nvSpPr>
          <p:spPr>
            <a:xfrm>
              <a:off x="1808254" y="5221190"/>
              <a:ext cx="3909700" cy="6617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spcAft>
                  <a:spcPts val="600"/>
                </a:spcAft>
                <a:tabLst>
                  <a:tab pos="4800000" algn="l"/>
                </a:tabLst>
              </a:pPr>
              <a:r>
                <a:rPr lang="en-GB" sz="1800" b="1" dirty="0">
                  <a:solidFill>
                    <a:srgbClr val="1F1F1F"/>
                  </a:solidFill>
                  <a:latin typeface="Helvetica Neue" panose="02000503000000020004" pitchFamily="2" charset="0"/>
                </a:rPr>
                <a:t>Error &amp; overload bursts</a:t>
              </a:r>
              <a:r>
                <a:rPr lang="en-GB" sz="1400" dirty="0">
                  <a:solidFill>
                    <a:srgbClr val="7A7A7A"/>
                  </a:solidFill>
                  <a:latin typeface="Helvetica Neue" panose="02000503000000020004" pitchFamily="2" charset="0"/>
                </a:rPr>
                <a:t> </a:t>
              </a:r>
            </a:p>
            <a:p>
              <a:pPr marL="342900" indent="-342900">
                <a:spcAft>
                  <a:spcPts val="600"/>
                </a:spcAft>
                <a:tabLst>
                  <a:tab pos="4800000" algn="l"/>
                </a:tabLst>
              </a:pPr>
              <a:r>
                <a:rPr lang="en-GB" sz="1400" dirty="0">
                  <a:solidFill>
                    <a:srgbClr val="7A7A7A"/>
                  </a:solidFill>
                  <a:latin typeface="Helvetica Neue" panose="02000503000000020004" pitchFamily="2" charset="0"/>
                </a:rPr>
                <a:t>5xx storms, retry amplification, queue buildup</a:t>
              </a:r>
              <a:endParaRPr lang="en-GB" sz="1500" dirty="0">
                <a:solidFill>
                  <a:srgbClr val="C0392B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7C175AB-6278-874A-D486-A9512EA0F42E}"/>
                </a:ext>
              </a:extLst>
            </p:cNvPr>
            <p:cNvSpPr txBox="1"/>
            <p:nvPr/>
          </p:nvSpPr>
          <p:spPr>
            <a:xfrm>
              <a:off x="1837910" y="4185930"/>
              <a:ext cx="4699000" cy="8002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150000"/>
                </a:lnSpc>
                <a:spcAft>
                  <a:spcPts val="600"/>
                </a:spcAft>
                <a:tabLst>
                  <a:tab pos="4800000" algn="l"/>
                </a:tabLst>
              </a:pPr>
              <a:r>
                <a:rPr lang="en-GB" sz="1800" b="1" dirty="0">
                  <a:solidFill>
                    <a:srgbClr val="1F1F1F"/>
                  </a:solidFill>
                  <a:latin typeface="Helvetica Neue" panose="02000503000000020004" pitchFamily="2" charset="0"/>
                </a:rPr>
                <a:t>Latency regressions</a:t>
              </a:r>
            </a:p>
            <a:p>
              <a:pPr marL="342900" indent="-342900">
                <a:spcAft>
                  <a:spcPts val="600"/>
                </a:spcAft>
                <a:tabLst>
                  <a:tab pos="4800000" algn="l"/>
                </a:tabLst>
              </a:pPr>
              <a:r>
                <a:rPr lang="en-GB" sz="1400" dirty="0">
                  <a:solidFill>
                    <a:srgbClr val="7A7A7A"/>
                  </a:solidFill>
                  <a:latin typeface="Helvetica Neue" panose="02000503000000020004" pitchFamily="2" charset="0"/>
                </a:rPr>
                <a:t>Garbage Collection stalls (GC), thread stalls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E564007-2372-7762-D9C2-F595A09C67E2}"/>
                </a:ext>
              </a:extLst>
            </p:cNvPr>
            <p:cNvSpPr txBox="1"/>
            <p:nvPr/>
          </p:nvSpPr>
          <p:spPr>
            <a:xfrm>
              <a:off x="1837910" y="3290613"/>
              <a:ext cx="3956083" cy="6617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spcAft>
                  <a:spcPts val="600"/>
                </a:spcAft>
                <a:tabLst>
                  <a:tab pos="4800000" algn="l"/>
                </a:tabLst>
              </a:pPr>
              <a:r>
                <a:rPr lang="en-GB" sz="1800" b="1" dirty="0">
                  <a:solidFill>
                    <a:srgbClr val="1F1F1F"/>
                  </a:solidFill>
                  <a:latin typeface="Helvetica Neue" panose="02000503000000020004" pitchFamily="2" charset="0"/>
                </a:rPr>
                <a:t>Resource saturation</a:t>
              </a:r>
              <a:r>
                <a:rPr lang="en-GB" sz="1400" dirty="0">
                  <a:solidFill>
                    <a:srgbClr val="7A7A7A"/>
                  </a:solidFill>
                  <a:latin typeface="Helvetica Neue" panose="02000503000000020004" pitchFamily="2" charset="0"/>
                </a:rPr>
                <a:t> </a:t>
              </a:r>
            </a:p>
            <a:p>
              <a:pPr marL="342900" indent="-342900">
                <a:spcAft>
                  <a:spcPts val="600"/>
                </a:spcAft>
                <a:tabLst>
                  <a:tab pos="4800000" algn="l"/>
                </a:tabLst>
              </a:pPr>
              <a:r>
                <a:rPr lang="en-GB" sz="1400" dirty="0">
                  <a:solidFill>
                    <a:srgbClr val="7A7A7A"/>
                  </a:solidFill>
                  <a:latin typeface="Helvetica Neue" panose="02000503000000020004" pitchFamily="2" charset="0"/>
                </a:rPr>
                <a:t>CPU throttling, memory pressure, sockets</a:t>
              </a:r>
              <a:endParaRPr lang="en-GB" sz="1800" b="1" dirty="0">
                <a:solidFill>
                  <a:srgbClr val="1F1F1F"/>
                </a:solidFill>
                <a:latin typeface="Helvetica Neue" panose="02000503000000020004" pitchFamily="2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03604B5-6712-0C75-2F68-4DD910D9CF36}"/>
                </a:ext>
              </a:extLst>
            </p:cNvPr>
            <p:cNvSpPr txBox="1"/>
            <p:nvPr/>
          </p:nvSpPr>
          <p:spPr>
            <a:xfrm>
              <a:off x="2704382" y="2818549"/>
              <a:ext cx="2223138" cy="3088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120000"/>
                </a:lnSpc>
                <a:spcAft>
                  <a:spcPts val="600"/>
                </a:spcAft>
                <a:tabLst>
                  <a:tab pos="4800000" algn="l"/>
                </a:tabLst>
              </a:pPr>
              <a:r>
                <a:rPr lang="en-GB" sz="1300" b="1" dirty="0">
                  <a:solidFill>
                    <a:srgbClr val="7A7A7A"/>
                  </a:solidFill>
                  <a:latin typeface="Helvetica Neue" panose="02000503000000020004" pitchFamily="2" charset="0"/>
                </a:rPr>
                <a:t>EXAMPLES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1945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33505-18D5-DFDE-C7A4-F9208899E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6AFB8FC4-F448-AA04-6377-3904C1195689}"/>
              </a:ext>
            </a:extLst>
          </p:cNvPr>
          <p:cNvSpPr/>
          <p:nvPr/>
        </p:nvSpPr>
        <p:spPr>
          <a:xfrm>
            <a:off x="1059172" y="2384598"/>
            <a:ext cx="2150485" cy="81785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T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335072C-D3A8-9934-F198-071A9E9DB3CE}"/>
              </a:ext>
            </a:extLst>
          </p:cNvPr>
          <p:cNvSpPr/>
          <p:nvPr/>
        </p:nvSpPr>
        <p:spPr>
          <a:xfrm>
            <a:off x="5520906" y="2455408"/>
            <a:ext cx="2777705" cy="81785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T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48C6AE-D89E-5C3E-091D-385DE7E75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891" y="392734"/>
            <a:ext cx="10771909" cy="890634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dirty="0">
                <a:solidFill>
                  <a:srgbClr val="0E2841"/>
                </a:solidFill>
              </a:rPr>
              <a:t>Intuition: </a:t>
            </a:r>
            <a:r>
              <a:rPr lang="en-GB" dirty="0"/>
              <a:t>anomalies surface locally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AA65E9-4530-E2C3-3601-AA6CDFF931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14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08" name="Tag1">
            <a:extLst>
              <a:ext uri="{FF2B5EF4-FFF2-40B4-BE49-F238E27FC236}">
                <a16:creationId xmlns:a16="http://schemas.microsoft.com/office/drawing/2014/main" id="{699D1816-B85B-468A-7F98-F485646E6F37}"/>
              </a:ext>
            </a:extLst>
          </p:cNvPr>
          <p:cNvSpPr txBox="1"/>
          <p:nvPr/>
        </p:nvSpPr>
        <p:spPr>
          <a:xfrm>
            <a:off x="6223000" y="9957766"/>
            <a:ext cx="4699000" cy="355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b="1" dirty="0">
                <a:solidFill>
                  <a:srgbClr val="156082"/>
                </a:solidFill>
                <a:latin typeface="Helvetica Neue"/>
              </a:rPr>
              <a:t>→ we measured this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583F7F-B866-29BB-CBF4-551EC49314E1}"/>
              </a:ext>
            </a:extLst>
          </p:cNvPr>
          <p:cNvSpPr txBox="1"/>
          <p:nvPr/>
        </p:nvSpPr>
        <p:spPr>
          <a:xfrm>
            <a:off x="1035704" y="2528181"/>
            <a:ext cx="2150484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T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Microservice </a:t>
            </a:r>
          </a:p>
          <a:p>
            <a:pPr algn="ctr"/>
            <a:r>
              <a:rPr lang="en-IT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state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6D7FC71-2AA5-334B-F475-0AE5D62FDBD7}"/>
              </a:ext>
            </a:extLst>
          </p:cNvPr>
          <p:cNvGrpSpPr/>
          <p:nvPr/>
        </p:nvGrpSpPr>
        <p:grpSpPr>
          <a:xfrm>
            <a:off x="7515513" y="2542641"/>
            <a:ext cx="574434" cy="521227"/>
            <a:chOff x="6781217" y="2154708"/>
            <a:chExt cx="574434" cy="521227"/>
          </a:xfrm>
        </p:grpSpPr>
        <p:sp>
          <p:nvSpPr>
            <p:cNvPr id="9" name="Curved Down Arrow 8">
              <a:extLst>
                <a:ext uri="{FF2B5EF4-FFF2-40B4-BE49-F238E27FC236}">
                  <a16:creationId xmlns:a16="http://schemas.microsoft.com/office/drawing/2014/main" id="{16718E87-37DA-A622-A031-A4087D0A283D}"/>
                </a:ext>
              </a:extLst>
            </p:cNvPr>
            <p:cNvSpPr/>
            <p:nvPr/>
          </p:nvSpPr>
          <p:spPr>
            <a:xfrm>
              <a:off x="6816389" y="2154708"/>
              <a:ext cx="539262" cy="212521"/>
            </a:xfrm>
            <a:prstGeom prst="curved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10" name="Curved Down Arrow 9">
              <a:extLst>
                <a:ext uri="{FF2B5EF4-FFF2-40B4-BE49-F238E27FC236}">
                  <a16:creationId xmlns:a16="http://schemas.microsoft.com/office/drawing/2014/main" id="{09773D28-DE02-2BFC-929D-1170F162B590}"/>
                </a:ext>
              </a:extLst>
            </p:cNvPr>
            <p:cNvSpPr/>
            <p:nvPr/>
          </p:nvSpPr>
          <p:spPr>
            <a:xfrm flipH="1" flipV="1">
              <a:off x="6781217" y="2463414"/>
              <a:ext cx="539262" cy="212521"/>
            </a:xfrm>
            <a:prstGeom prst="curved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4900A1E1-B260-1250-C29C-4295A971748D}"/>
              </a:ext>
            </a:extLst>
          </p:cNvPr>
          <p:cNvSpPr txBox="1"/>
          <p:nvPr/>
        </p:nvSpPr>
        <p:spPr>
          <a:xfrm>
            <a:off x="5418223" y="2506826"/>
            <a:ext cx="2150484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T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uView anomaly detection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E13919B-D876-3572-BDBA-B595884E0186}"/>
              </a:ext>
            </a:extLst>
          </p:cNvPr>
          <p:cNvCxnSpPr/>
          <p:nvPr/>
        </p:nvCxnSpPr>
        <p:spPr>
          <a:xfrm>
            <a:off x="4560153" y="2455408"/>
            <a:ext cx="68339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04D95CE-2FEC-8DDA-13F9-36CF31FB598F}"/>
              </a:ext>
            </a:extLst>
          </p:cNvPr>
          <p:cNvCxnSpPr/>
          <p:nvPr/>
        </p:nvCxnSpPr>
        <p:spPr>
          <a:xfrm>
            <a:off x="4560153" y="2580020"/>
            <a:ext cx="68339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3093835-9BA9-D329-883E-5CF5ADD6C76A}"/>
              </a:ext>
            </a:extLst>
          </p:cNvPr>
          <p:cNvCxnSpPr/>
          <p:nvPr/>
        </p:nvCxnSpPr>
        <p:spPr>
          <a:xfrm>
            <a:off x="4560153" y="2701474"/>
            <a:ext cx="68339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801503F-58DD-793E-B959-ED50180FB54B}"/>
              </a:ext>
            </a:extLst>
          </p:cNvPr>
          <p:cNvCxnSpPr/>
          <p:nvPr/>
        </p:nvCxnSpPr>
        <p:spPr>
          <a:xfrm>
            <a:off x="4560153" y="2829992"/>
            <a:ext cx="68339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9575058-EFBA-235A-B652-483DAD97D011}"/>
              </a:ext>
            </a:extLst>
          </p:cNvPr>
          <p:cNvCxnSpPr/>
          <p:nvPr/>
        </p:nvCxnSpPr>
        <p:spPr>
          <a:xfrm>
            <a:off x="4560153" y="2974577"/>
            <a:ext cx="68339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0B80E77-4CBF-FA31-3BED-6EC40C161075}"/>
              </a:ext>
            </a:extLst>
          </p:cNvPr>
          <p:cNvCxnSpPr/>
          <p:nvPr/>
        </p:nvCxnSpPr>
        <p:spPr>
          <a:xfrm>
            <a:off x="4560153" y="3126977"/>
            <a:ext cx="68339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U-turn Arrow 18">
            <a:extLst>
              <a:ext uri="{FF2B5EF4-FFF2-40B4-BE49-F238E27FC236}">
                <a16:creationId xmlns:a16="http://schemas.microsoft.com/office/drawing/2014/main" id="{4C4D8D11-1424-F46D-EE82-C5B57FA6236C}"/>
              </a:ext>
            </a:extLst>
          </p:cNvPr>
          <p:cNvSpPr/>
          <p:nvPr/>
        </p:nvSpPr>
        <p:spPr>
          <a:xfrm rot="5400000">
            <a:off x="8572684" y="2884905"/>
            <a:ext cx="1062893" cy="776709"/>
          </a:xfrm>
          <a:prstGeom prst="utur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 dirty="0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EEAE08F-1EDC-08BF-EE86-7236475A9710}"/>
              </a:ext>
            </a:extLst>
          </p:cNvPr>
          <p:cNvSpPr txBox="1"/>
          <p:nvPr/>
        </p:nvSpPr>
        <p:spPr>
          <a:xfrm>
            <a:off x="9203316" y="2748615"/>
            <a:ext cx="2150484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T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local</a:t>
            </a:r>
          </a:p>
          <a:p>
            <a:pPr algn="ctr"/>
            <a:r>
              <a:rPr lang="en-IT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actionable </a:t>
            </a:r>
          </a:p>
          <a:p>
            <a:pPr algn="ctr"/>
            <a:r>
              <a:rPr lang="en-IT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insights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E581FB-6885-1862-EB37-2B999514233B}"/>
              </a:ext>
            </a:extLst>
          </p:cNvPr>
          <p:cNvSpPr txBox="1"/>
          <p:nvPr/>
        </p:nvSpPr>
        <p:spPr>
          <a:xfrm>
            <a:off x="2237706" y="3574903"/>
            <a:ext cx="37301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T" i="1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fine-grained </a:t>
            </a:r>
          </a:p>
          <a:p>
            <a:pPr algn="ctr"/>
            <a:r>
              <a:rPr lang="en-IT" i="1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local access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922D86B7-D6EC-FB70-2CF9-6FD418766E6F}"/>
              </a:ext>
            </a:extLst>
          </p:cNvPr>
          <p:cNvSpPr txBox="1">
            <a:spLocks/>
          </p:cNvSpPr>
          <p:nvPr/>
        </p:nvSpPr>
        <p:spPr>
          <a:xfrm>
            <a:off x="4494828" y="919027"/>
            <a:ext cx="10771909" cy="8906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i="1" dirty="0">
                <a:solidFill>
                  <a:schemeClr val="accent2"/>
                </a:solidFill>
              </a:rPr>
              <a:t>..and can yield actionable insights!</a:t>
            </a:r>
            <a:endParaRPr lang="en-GB" i="1" dirty="0">
              <a:solidFill>
                <a:schemeClr val="accent2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AE90F37-2B1E-5BF7-9AC1-CCE87C08B8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5158" y="2611598"/>
            <a:ext cx="905211" cy="90521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DB2BCA6-009B-9E23-0AEB-6074478A87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83" y="5481727"/>
            <a:ext cx="437525" cy="43752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DB2A6F3E-4F04-0A25-3045-E961D7879736}"/>
              </a:ext>
            </a:extLst>
          </p:cNvPr>
          <p:cNvSpPr txBox="1"/>
          <p:nvPr/>
        </p:nvSpPr>
        <p:spPr>
          <a:xfrm>
            <a:off x="1522744" y="5486485"/>
            <a:ext cx="94573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performance regressions and faults can be </a:t>
            </a:r>
            <a:r>
              <a:rPr lang="en-GB" sz="2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detected </a:t>
            </a:r>
            <a:r>
              <a:rPr lang="en-GB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based on </a:t>
            </a:r>
            <a:r>
              <a:rPr lang="en-GB" sz="2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local symptoms</a:t>
            </a:r>
            <a:endParaRPr lang="en-GB" sz="2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87A9585-2F10-B62D-C119-433A1E6CCAF2}"/>
              </a:ext>
            </a:extLst>
          </p:cNvPr>
          <p:cNvSpPr/>
          <p:nvPr/>
        </p:nvSpPr>
        <p:spPr>
          <a:xfrm>
            <a:off x="5243546" y="4245204"/>
            <a:ext cx="1296740" cy="4942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T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metrics exporter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4C431BC-963A-250D-160E-DBCEB6E92C9F}"/>
              </a:ext>
            </a:extLst>
          </p:cNvPr>
          <p:cNvSpPr/>
          <p:nvPr/>
        </p:nvSpPr>
        <p:spPr>
          <a:xfrm>
            <a:off x="6758035" y="4245204"/>
            <a:ext cx="1296740" cy="4942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T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tracing exporter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022A598-3FB3-7D7A-D287-FD0F71076E8C}"/>
              </a:ext>
            </a:extLst>
          </p:cNvPr>
          <p:cNvSpPr/>
          <p:nvPr/>
        </p:nvSpPr>
        <p:spPr>
          <a:xfrm>
            <a:off x="8272524" y="4249418"/>
            <a:ext cx="1296740" cy="4942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T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logs exporter</a:t>
            </a:r>
          </a:p>
        </p:txBody>
      </p:sp>
    </p:spTree>
    <p:extLst>
      <p:ext uri="{BB962C8B-B14F-4D97-AF65-F5344CB8AC3E}">
        <p14:creationId xmlns:p14="http://schemas.microsoft.com/office/powerpoint/2010/main" val="41518545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E7086-2BA4-5369-7121-08F6D7A89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577" y="392734"/>
            <a:ext cx="11117159" cy="782188"/>
          </a:xfrm>
        </p:spPr>
        <p:txBody>
          <a:bodyPr>
            <a:normAutofit fontScale="90000"/>
          </a:bodyPr>
          <a:lstStyle/>
          <a:p>
            <a:r>
              <a:rPr lang="en-GB" dirty="0"/>
              <a:t>Local access is cheap: ingestion dominates the CPU costs</a:t>
            </a:r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644DA9-75CA-49D0-3543-BD29B925C3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15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22" name="Freeform 321">
            <a:extLst>
              <a:ext uri="{FF2B5EF4-FFF2-40B4-BE49-F238E27FC236}">
                <a16:creationId xmlns:a16="http://schemas.microsoft.com/office/drawing/2014/main" id="{F66AD024-C508-377D-8999-DFCD7A3D227F}"/>
              </a:ext>
            </a:extLst>
          </p:cNvPr>
          <p:cNvSpPr/>
          <p:nvPr/>
        </p:nvSpPr>
        <p:spPr>
          <a:xfrm>
            <a:off x="2045360" y="2210672"/>
            <a:ext cx="7770107" cy="4142187"/>
          </a:xfrm>
          <a:custGeom>
            <a:avLst/>
            <a:gdLst>
              <a:gd name="csX0" fmla="*/ 0 w 7770107"/>
              <a:gd name="csY0" fmla="*/ 4142188 h 4142187"/>
              <a:gd name="csX1" fmla="*/ 7770107 w 7770107"/>
              <a:gd name="csY1" fmla="*/ 4142188 h 4142187"/>
              <a:gd name="csX2" fmla="*/ 7770107 w 7770107"/>
              <a:gd name="csY2" fmla="*/ 0 h 4142187"/>
              <a:gd name="csX3" fmla="*/ 0 w 7770107"/>
              <a:gd name="csY3" fmla="*/ 0 h 41421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7770107" h="4142187">
                <a:moveTo>
                  <a:pt x="0" y="4142188"/>
                </a:moveTo>
                <a:lnTo>
                  <a:pt x="7770107" y="4142188"/>
                </a:lnTo>
                <a:lnTo>
                  <a:pt x="777010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1183" cap="flat">
            <a:noFill/>
            <a:prstDash val="solid"/>
            <a:round/>
          </a:ln>
        </p:spPr>
        <p:txBody>
          <a:bodyPr/>
          <a:lstStyle/>
          <a:p>
            <a:endParaRPr lang="en-IT"/>
          </a:p>
        </p:txBody>
      </p:sp>
      <p:sp>
        <p:nvSpPr>
          <p:cNvPr id="324" name="Freeform 323">
            <a:extLst>
              <a:ext uri="{FF2B5EF4-FFF2-40B4-BE49-F238E27FC236}">
                <a16:creationId xmlns:a16="http://schemas.microsoft.com/office/drawing/2014/main" id="{B4241D33-1C9C-0D7C-B73A-B60BE6529D2B}"/>
              </a:ext>
            </a:extLst>
          </p:cNvPr>
          <p:cNvSpPr/>
          <p:nvPr/>
        </p:nvSpPr>
        <p:spPr>
          <a:xfrm>
            <a:off x="2921182" y="1742989"/>
            <a:ext cx="6894286" cy="3447719"/>
          </a:xfrm>
          <a:custGeom>
            <a:avLst/>
            <a:gdLst>
              <a:gd name="csX0" fmla="*/ 0 w 6894286"/>
              <a:gd name="csY0" fmla="*/ 3447719 h 3447719"/>
              <a:gd name="csX1" fmla="*/ 6894286 w 6894286"/>
              <a:gd name="csY1" fmla="*/ 3447719 h 3447719"/>
              <a:gd name="csX2" fmla="*/ 6894286 w 6894286"/>
              <a:gd name="csY2" fmla="*/ 0 h 3447719"/>
              <a:gd name="csX3" fmla="*/ 0 w 6894286"/>
              <a:gd name="csY3" fmla="*/ 0 h 34477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6894286" h="3447719">
                <a:moveTo>
                  <a:pt x="0" y="3447719"/>
                </a:moveTo>
                <a:lnTo>
                  <a:pt x="6894286" y="3447719"/>
                </a:lnTo>
                <a:lnTo>
                  <a:pt x="689428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1183" cap="flat">
            <a:noFill/>
            <a:prstDash val="solid"/>
            <a:round/>
          </a:ln>
        </p:spPr>
        <p:txBody>
          <a:bodyPr/>
          <a:lstStyle/>
          <a:p>
            <a:endParaRPr lang="en-IT"/>
          </a:p>
        </p:txBody>
      </p:sp>
      <p:grpSp>
        <p:nvGrpSpPr>
          <p:cNvPr id="325" name="Graphic 319">
            <a:extLst>
              <a:ext uri="{FF2B5EF4-FFF2-40B4-BE49-F238E27FC236}">
                <a16:creationId xmlns:a16="http://schemas.microsoft.com/office/drawing/2014/main" id="{07B75429-BB51-154C-46DB-6A385DF1BADD}"/>
              </a:ext>
            </a:extLst>
          </p:cNvPr>
          <p:cNvGrpSpPr/>
          <p:nvPr/>
        </p:nvGrpSpPr>
        <p:grpSpPr>
          <a:xfrm>
            <a:off x="4025578" y="5436242"/>
            <a:ext cx="4812779" cy="534294"/>
            <a:chOff x="3945057" y="5593289"/>
            <a:chExt cx="4812779" cy="534294"/>
          </a:xfrm>
          <a:solidFill>
            <a:srgbClr val="000000"/>
          </a:solidFill>
        </p:grpSpPr>
        <p:grpSp>
          <p:nvGrpSpPr>
            <p:cNvPr id="326" name="Graphic 319">
              <a:extLst>
                <a:ext uri="{FF2B5EF4-FFF2-40B4-BE49-F238E27FC236}">
                  <a16:creationId xmlns:a16="http://schemas.microsoft.com/office/drawing/2014/main" id="{14B31BC9-F922-6AD2-E501-753ABF1E0309}"/>
                </a:ext>
              </a:extLst>
            </p:cNvPr>
            <p:cNvGrpSpPr/>
            <p:nvPr/>
          </p:nvGrpSpPr>
          <p:grpSpPr>
            <a:xfrm>
              <a:off x="3945057" y="5593289"/>
              <a:ext cx="127286" cy="273356"/>
              <a:chOff x="3945057" y="5593289"/>
              <a:chExt cx="127286" cy="273356"/>
            </a:xfrm>
            <a:solidFill>
              <a:srgbClr val="000000"/>
            </a:solidFill>
          </p:grpSpPr>
          <p:sp>
            <p:nvSpPr>
              <p:cNvPr id="327" name="Freeform 326">
                <a:extLst>
                  <a:ext uri="{FF2B5EF4-FFF2-40B4-BE49-F238E27FC236}">
                    <a16:creationId xmlns:a16="http://schemas.microsoft.com/office/drawing/2014/main" id="{A4981B78-64A2-5F19-BEFD-87C0C8F54AE0}"/>
                  </a:ext>
                </a:extLst>
              </p:cNvPr>
              <p:cNvSpPr/>
              <p:nvPr/>
            </p:nvSpPr>
            <p:spPr>
              <a:xfrm>
                <a:off x="4008701" y="5593289"/>
                <a:ext cx="11183" cy="39092"/>
              </a:xfrm>
              <a:custGeom>
                <a:avLst/>
                <a:gdLst>
                  <a:gd name="csX0" fmla="*/ 176 w 11183"/>
                  <a:gd name="csY0" fmla="*/ 316 h 39092"/>
                  <a:gd name="csX1" fmla="*/ 176 w 11183"/>
                  <a:gd name="csY1" fmla="*/ 39408 h 390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1183" h="39092">
                    <a:moveTo>
                      <a:pt x="176" y="316"/>
                    </a:moveTo>
                    <a:lnTo>
                      <a:pt x="176" y="39408"/>
                    </a:lnTo>
                  </a:path>
                </a:pathLst>
              </a:custGeom>
              <a:solidFill>
                <a:srgbClr val="000000"/>
              </a:solidFill>
              <a:ln w="8947" cap="flat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IT"/>
              </a:p>
            </p:txBody>
          </p:sp>
          <p:sp>
            <p:nvSpPr>
              <p:cNvPr id="328" name="TextBox 327">
                <a:extLst>
                  <a:ext uri="{FF2B5EF4-FFF2-40B4-BE49-F238E27FC236}">
                    <a16:creationId xmlns:a16="http://schemas.microsoft.com/office/drawing/2014/main" id="{1139B547-6A5B-799E-4A83-A8912F309AF2}"/>
                  </a:ext>
                </a:extLst>
              </p:cNvPr>
              <p:cNvSpPr txBox="1"/>
              <p:nvPr/>
            </p:nvSpPr>
            <p:spPr>
              <a:xfrm>
                <a:off x="3853617" y="5584147"/>
                <a:ext cx="310166" cy="328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IT" sz="1350" spc="0" baseline="0">
                    <a:ln/>
                    <a:solidFill>
                      <a:srgbClr val="000000"/>
                    </a:solidFill>
                    <a:latin typeface="Lucida Grande"/>
                    <a:cs typeface="Lucida Grande"/>
                    <a:sym typeface="Lucida Grande"/>
                    <a:rtl val="0"/>
                  </a:rPr>
                  <a:t>1</a:t>
                </a:r>
              </a:p>
            </p:txBody>
          </p:sp>
        </p:grpSp>
        <p:grpSp>
          <p:nvGrpSpPr>
            <p:cNvPr id="329" name="Graphic 319">
              <a:extLst>
                <a:ext uri="{FF2B5EF4-FFF2-40B4-BE49-F238E27FC236}">
                  <a16:creationId xmlns:a16="http://schemas.microsoft.com/office/drawing/2014/main" id="{4D0EC020-69A2-B08E-C597-56B90E6D98EE}"/>
                </a:ext>
              </a:extLst>
            </p:cNvPr>
            <p:cNvGrpSpPr/>
            <p:nvPr/>
          </p:nvGrpSpPr>
          <p:grpSpPr>
            <a:xfrm>
              <a:off x="6160517" y="5593289"/>
              <a:ext cx="254573" cy="273356"/>
              <a:chOff x="6160517" y="5593289"/>
              <a:chExt cx="254573" cy="273356"/>
            </a:xfrm>
            <a:solidFill>
              <a:srgbClr val="000000"/>
            </a:solidFill>
          </p:grpSpPr>
          <p:sp>
            <p:nvSpPr>
              <p:cNvPr id="330" name="Freeform 329">
                <a:extLst>
                  <a:ext uri="{FF2B5EF4-FFF2-40B4-BE49-F238E27FC236}">
                    <a16:creationId xmlns:a16="http://schemas.microsoft.com/office/drawing/2014/main" id="{71925526-0761-287F-3EAF-F260606D0993}"/>
                  </a:ext>
                </a:extLst>
              </p:cNvPr>
              <p:cNvSpPr/>
              <p:nvPr/>
            </p:nvSpPr>
            <p:spPr>
              <a:xfrm>
                <a:off x="6287804" y="5593289"/>
                <a:ext cx="11183" cy="39092"/>
              </a:xfrm>
              <a:custGeom>
                <a:avLst/>
                <a:gdLst>
                  <a:gd name="csX0" fmla="*/ 379 w 11183"/>
                  <a:gd name="csY0" fmla="*/ 316 h 39092"/>
                  <a:gd name="csX1" fmla="*/ 379 w 11183"/>
                  <a:gd name="csY1" fmla="*/ 39408 h 390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1183" h="39092">
                    <a:moveTo>
                      <a:pt x="379" y="316"/>
                    </a:moveTo>
                    <a:lnTo>
                      <a:pt x="379" y="39408"/>
                    </a:lnTo>
                  </a:path>
                </a:pathLst>
              </a:custGeom>
              <a:solidFill>
                <a:srgbClr val="000000"/>
              </a:solidFill>
              <a:ln w="8947" cap="flat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IT"/>
              </a:p>
            </p:txBody>
          </p:sp>
          <p:sp>
            <p:nvSpPr>
              <p:cNvPr id="331" name="TextBox 330">
                <a:extLst>
                  <a:ext uri="{FF2B5EF4-FFF2-40B4-BE49-F238E27FC236}">
                    <a16:creationId xmlns:a16="http://schemas.microsoft.com/office/drawing/2014/main" id="{ABCAC05F-F345-76CD-483B-FEDABD853E43}"/>
                  </a:ext>
                </a:extLst>
              </p:cNvPr>
              <p:cNvSpPr txBox="1"/>
              <p:nvPr/>
            </p:nvSpPr>
            <p:spPr>
              <a:xfrm>
                <a:off x="6069077" y="5584147"/>
                <a:ext cx="437453" cy="328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IT" sz="1350" spc="0" baseline="0">
                    <a:ln/>
                    <a:solidFill>
                      <a:srgbClr val="000000"/>
                    </a:solidFill>
                    <a:latin typeface="Lucida Grande"/>
                    <a:cs typeface="Lucida Grande"/>
                    <a:sym typeface="Lucida Grande"/>
                    <a:rtl val="0"/>
                  </a:rPr>
                  <a:t>10</a:t>
                </a:r>
              </a:p>
            </p:txBody>
          </p:sp>
        </p:grpSp>
        <p:grpSp>
          <p:nvGrpSpPr>
            <p:cNvPr id="332" name="Graphic 319">
              <a:extLst>
                <a:ext uri="{FF2B5EF4-FFF2-40B4-BE49-F238E27FC236}">
                  <a16:creationId xmlns:a16="http://schemas.microsoft.com/office/drawing/2014/main" id="{BB1D88F8-8563-708A-053C-BBD206AF935C}"/>
                </a:ext>
              </a:extLst>
            </p:cNvPr>
            <p:cNvGrpSpPr/>
            <p:nvPr/>
          </p:nvGrpSpPr>
          <p:grpSpPr>
            <a:xfrm>
              <a:off x="8375977" y="5593289"/>
              <a:ext cx="381859" cy="273356"/>
              <a:chOff x="8375977" y="5593289"/>
              <a:chExt cx="381859" cy="273356"/>
            </a:xfrm>
            <a:solidFill>
              <a:srgbClr val="000000"/>
            </a:solidFill>
          </p:grpSpPr>
          <p:sp>
            <p:nvSpPr>
              <p:cNvPr id="333" name="Freeform 332">
                <a:extLst>
                  <a:ext uri="{FF2B5EF4-FFF2-40B4-BE49-F238E27FC236}">
                    <a16:creationId xmlns:a16="http://schemas.microsoft.com/office/drawing/2014/main" id="{538366A9-40EC-C191-A228-F413E37EFD33}"/>
                  </a:ext>
                </a:extLst>
              </p:cNvPr>
              <p:cNvSpPr/>
              <p:nvPr/>
            </p:nvSpPr>
            <p:spPr>
              <a:xfrm>
                <a:off x="8566907" y="5593289"/>
                <a:ext cx="11183" cy="39092"/>
              </a:xfrm>
              <a:custGeom>
                <a:avLst/>
                <a:gdLst>
                  <a:gd name="csX0" fmla="*/ 583 w 11183"/>
                  <a:gd name="csY0" fmla="*/ 316 h 39092"/>
                  <a:gd name="csX1" fmla="*/ 583 w 11183"/>
                  <a:gd name="csY1" fmla="*/ 39408 h 390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1183" h="39092">
                    <a:moveTo>
                      <a:pt x="583" y="316"/>
                    </a:moveTo>
                    <a:lnTo>
                      <a:pt x="583" y="39408"/>
                    </a:lnTo>
                  </a:path>
                </a:pathLst>
              </a:custGeom>
              <a:solidFill>
                <a:srgbClr val="000000"/>
              </a:solidFill>
              <a:ln w="8947" cap="flat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IT"/>
              </a:p>
            </p:txBody>
          </p:sp>
          <p:sp>
            <p:nvSpPr>
              <p:cNvPr id="334" name="TextBox 333">
                <a:extLst>
                  <a:ext uri="{FF2B5EF4-FFF2-40B4-BE49-F238E27FC236}">
                    <a16:creationId xmlns:a16="http://schemas.microsoft.com/office/drawing/2014/main" id="{0F1003FD-EE09-AC29-D7E9-9858C660A3D4}"/>
                  </a:ext>
                </a:extLst>
              </p:cNvPr>
              <p:cNvSpPr txBox="1"/>
              <p:nvPr/>
            </p:nvSpPr>
            <p:spPr>
              <a:xfrm>
                <a:off x="8284537" y="5584147"/>
                <a:ext cx="564739" cy="328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IT" sz="1350" spc="0" baseline="0">
                    <a:ln/>
                    <a:solidFill>
                      <a:srgbClr val="000000"/>
                    </a:solidFill>
                    <a:latin typeface="Lucida Grande"/>
                    <a:cs typeface="Lucida Grande"/>
                    <a:sym typeface="Lucida Grande"/>
                    <a:rtl val="0"/>
                  </a:rPr>
                  <a:t>100</a:t>
                </a:r>
              </a:p>
            </p:txBody>
          </p:sp>
        </p:grp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E72C16AF-A2BC-CFBF-7B3C-588B3422C24C}"/>
                </a:ext>
              </a:extLst>
            </p:cNvPr>
            <p:cNvSpPr txBox="1"/>
            <p:nvPr/>
          </p:nvSpPr>
          <p:spPr>
            <a:xfrm>
              <a:off x="4780102" y="5818776"/>
              <a:ext cx="3015402" cy="3545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T" sz="1500" spc="0" baseline="0">
                  <a:ln/>
                  <a:solidFill>
                    <a:srgbClr val="000000"/>
                  </a:solidFill>
                  <a:latin typeface="Lucida Grande"/>
                  <a:cs typeface="Lucida Grande"/>
                  <a:sym typeface="Lucida Grande"/>
                  <a:rtl val="0"/>
                </a:rPr>
                <a:t># of monitored containers</a:t>
              </a:r>
            </a:p>
          </p:txBody>
        </p:sp>
      </p:grpSp>
      <p:grpSp>
        <p:nvGrpSpPr>
          <p:cNvPr id="337" name="Graphic 319">
            <a:extLst>
              <a:ext uri="{FF2B5EF4-FFF2-40B4-BE49-F238E27FC236}">
                <a16:creationId xmlns:a16="http://schemas.microsoft.com/office/drawing/2014/main" id="{54A7843F-D287-F09D-DD80-B98F641E5BC5}"/>
              </a:ext>
            </a:extLst>
          </p:cNvPr>
          <p:cNvGrpSpPr/>
          <p:nvPr/>
        </p:nvGrpSpPr>
        <p:grpSpPr>
          <a:xfrm>
            <a:off x="2592159" y="4714632"/>
            <a:ext cx="7223309" cy="236778"/>
            <a:chOff x="2511638" y="4871679"/>
            <a:chExt cx="7223309" cy="236778"/>
          </a:xfrm>
        </p:grpSpPr>
        <p:sp>
          <p:nvSpPr>
            <p:cNvPr id="338" name="Freeform 337">
              <a:extLst>
                <a:ext uri="{FF2B5EF4-FFF2-40B4-BE49-F238E27FC236}">
                  <a16:creationId xmlns:a16="http://schemas.microsoft.com/office/drawing/2014/main" id="{A6C33D93-6E57-D73C-70C8-0B9F9BD209DC}"/>
                </a:ext>
              </a:extLst>
            </p:cNvPr>
            <p:cNvSpPr/>
            <p:nvPr/>
          </p:nvSpPr>
          <p:spPr>
            <a:xfrm>
              <a:off x="2840661" y="4989668"/>
              <a:ext cx="6894286" cy="11169"/>
            </a:xfrm>
            <a:custGeom>
              <a:avLst/>
              <a:gdLst>
                <a:gd name="csX0" fmla="*/ 0 w 6894286"/>
                <a:gd name="csY0" fmla="*/ 0 h 11169"/>
                <a:gd name="csX1" fmla="*/ 6894286 w 6894286"/>
                <a:gd name="csY1" fmla="*/ 0 h 111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894286" h="11169">
                  <a:moveTo>
                    <a:pt x="0" y="0"/>
                  </a:moveTo>
                  <a:lnTo>
                    <a:pt x="6894286" y="0"/>
                  </a:lnTo>
                </a:path>
              </a:pathLst>
            </a:custGeom>
            <a:noFill/>
            <a:ln w="8947" cap="sq">
              <a:solidFill>
                <a:srgbClr val="B0B0B0">
                  <a:alpha val="3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39" name="Freeform 338">
              <a:extLst>
                <a:ext uri="{FF2B5EF4-FFF2-40B4-BE49-F238E27FC236}">
                  <a16:creationId xmlns:a16="http://schemas.microsoft.com/office/drawing/2014/main" id="{D87AE22E-AED1-F19F-4710-66AE77D5E89F}"/>
                </a:ext>
              </a:extLst>
            </p:cNvPr>
            <p:cNvSpPr/>
            <p:nvPr/>
          </p:nvSpPr>
          <p:spPr>
            <a:xfrm>
              <a:off x="2801519" y="4989668"/>
              <a:ext cx="39141" cy="11169"/>
            </a:xfrm>
            <a:custGeom>
              <a:avLst/>
              <a:gdLst>
                <a:gd name="csX0" fmla="*/ 39213 w 39141"/>
                <a:gd name="csY0" fmla="*/ 262 h 11169"/>
                <a:gd name="csX1" fmla="*/ 71 w 39141"/>
                <a:gd name="csY1" fmla="*/ 262 h 111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9141" h="11169">
                  <a:moveTo>
                    <a:pt x="39213" y="262"/>
                  </a:moveTo>
                  <a:lnTo>
                    <a:pt x="71" y="262"/>
                  </a:lnTo>
                </a:path>
              </a:pathLst>
            </a:custGeom>
            <a:solidFill>
              <a:srgbClr val="000000"/>
            </a:solidFill>
            <a:ln w="8947" cap="flat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21516B3E-9E1D-912C-52BC-5514C095695A}"/>
                </a:ext>
              </a:extLst>
            </p:cNvPr>
            <p:cNvSpPr txBox="1"/>
            <p:nvPr/>
          </p:nvSpPr>
          <p:spPr>
            <a:xfrm>
              <a:off x="2420198" y="4825959"/>
              <a:ext cx="433619" cy="328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T" sz="1350" spc="0" baseline="0" dirty="0">
                  <a:ln/>
                  <a:solidFill>
                    <a:srgbClr val="000000"/>
                  </a:solidFill>
                  <a:latin typeface="Lucida Grande"/>
                  <a:cs typeface="Lucida Grande"/>
                  <a:sym typeface="Lucida Grande"/>
                  <a:rtl val="0"/>
                </a:rPr>
                <a:t>2x</a:t>
              </a:r>
            </a:p>
          </p:txBody>
        </p:sp>
      </p:grpSp>
      <p:grpSp>
        <p:nvGrpSpPr>
          <p:cNvPr id="345" name="Graphic 319">
            <a:extLst>
              <a:ext uri="{FF2B5EF4-FFF2-40B4-BE49-F238E27FC236}">
                <a16:creationId xmlns:a16="http://schemas.microsoft.com/office/drawing/2014/main" id="{D36CFCA7-E272-0793-C14F-533276F17D28}"/>
              </a:ext>
            </a:extLst>
          </p:cNvPr>
          <p:cNvGrpSpPr/>
          <p:nvPr/>
        </p:nvGrpSpPr>
        <p:grpSpPr>
          <a:xfrm>
            <a:off x="2464872" y="2300148"/>
            <a:ext cx="7350595" cy="236779"/>
            <a:chOff x="2384351" y="2457195"/>
            <a:chExt cx="7350595" cy="236779"/>
          </a:xfrm>
        </p:grpSpPr>
        <p:sp>
          <p:nvSpPr>
            <p:cNvPr id="346" name="Freeform 345">
              <a:extLst>
                <a:ext uri="{FF2B5EF4-FFF2-40B4-BE49-F238E27FC236}">
                  <a16:creationId xmlns:a16="http://schemas.microsoft.com/office/drawing/2014/main" id="{0F4D56FB-B036-8424-CC7E-AE41E3ACBB68}"/>
                </a:ext>
              </a:extLst>
            </p:cNvPr>
            <p:cNvSpPr/>
            <p:nvPr/>
          </p:nvSpPr>
          <p:spPr>
            <a:xfrm>
              <a:off x="2840661" y="2575183"/>
              <a:ext cx="6894286" cy="11169"/>
            </a:xfrm>
            <a:custGeom>
              <a:avLst/>
              <a:gdLst>
                <a:gd name="csX0" fmla="*/ 0 w 6894286"/>
                <a:gd name="csY0" fmla="*/ 0 h 11169"/>
                <a:gd name="csX1" fmla="*/ 6894286 w 6894286"/>
                <a:gd name="csY1" fmla="*/ 0 h 111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894286" h="11169">
                  <a:moveTo>
                    <a:pt x="0" y="0"/>
                  </a:moveTo>
                  <a:lnTo>
                    <a:pt x="6894286" y="0"/>
                  </a:lnTo>
                </a:path>
              </a:pathLst>
            </a:custGeom>
            <a:noFill/>
            <a:ln w="8947" cap="sq">
              <a:solidFill>
                <a:srgbClr val="B0B0B0">
                  <a:alpha val="3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47" name="Freeform 346">
              <a:extLst>
                <a:ext uri="{FF2B5EF4-FFF2-40B4-BE49-F238E27FC236}">
                  <a16:creationId xmlns:a16="http://schemas.microsoft.com/office/drawing/2014/main" id="{8F3F2890-EA9D-3EC1-9599-B6D789379DCD}"/>
                </a:ext>
              </a:extLst>
            </p:cNvPr>
            <p:cNvSpPr/>
            <p:nvPr/>
          </p:nvSpPr>
          <p:spPr>
            <a:xfrm>
              <a:off x="2801519" y="2575183"/>
              <a:ext cx="39141" cy="11169"/>
            </a:xfrm>
            <a:custGeom>
              <a:avLst/>
              <a:gdLst>
                <a:gd name="csX0" fmla="*/ 39213 w 39141"/>
                <a:gd name="csY0" fmla="*/ 46 h 11169"/>
                <a:gd name="csX1" fmla="*/ 71 w 39141"/>
                <a:gd name="csY1" fmla="*/ 46 h 111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9141" h="11169">
                  <a:moveTo>
                    <a:pt x="39213" y="46"/>
                  </a:moveTo>
                  <a:lnTo>
                    <a:pt x="71" y="46"/>
                  </a:lnTo>
                </a:path>
              </a:pathLst>
            </a:custGeom>
            <a:solidFill>
              <a:srgbClr val="000000"/>
            </a:solidFill>
            <a:ln w="8947" cap="flat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2633BDB1-8A25-364B-670F-EE0CD0F97A54}"/>
                </a:ext>
              </a:extLst>
            </p:cNvPr>
            <p:cNvSpPr txBox="1"/>
            <p:nvPr/>
          </p:nvSpPr>
          <p:spPr>
            <a:xfrm>
              <a:off x="2292911" y="2411475"/>
              <a:ext cx="560906" cy="328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T" sz="1350" spc="0" baseline="0" dirty="0">
                  <a:ln/>
                  <a:solidFill>
                    <a:srgbClr val="000000"/>
                  </a:solidFill>
                  <a:latin typeface="Lucida Grande"/>
                  <a:cs typeface="Lucida Grande"/>
                  <a:sym typeface="Lucida Grande"/>
                  <a:rtl val="0"/>
                </a:rPr>
                <a:t>10x</a:t>
              </a:r>
            </a:p>
          </p:txBody>
        </p:sp>
      </p:grpSp>
      <p:sp>
        <p:nvSpPr>
          <p:cNvPr id="349" name="TextBox 348">
            <a:extLst>
              <a:ext uri="{FF2B5EF4-FFF2-40B4-BE49-F238E27FC236}">
                <a16:creationId xmlns:a16="http://schemas.microsoft.com/office/drawing/2014/main" id="{DA2AD1BB-3626-C79A-380C-98D977A79864}"/>
              </a:ext>
            </a:extLst>
          </p:cNvPr>
          <p:cNvSpPr txBox="1"/>
          <p:nvPr/>
        </p:nvSpPr>
        <p:spPr>
          <a:xfrm rot="16200000">
            <a:off x="634991" y="3535119"/>
            <a:ext cx="3313660" cy="3545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T" sz="1500" spc="0" baseline="0" dirty="0">
                <a:ln/>
                <a:solidFill>
                  <a:srgbClr val="000000"/>
                </a:solidFill>
                <a:latin typeface="Lucida Grande"/>
                <a:cs typeface="Lucida Grande"/>
                <a:sym typeface="Lucida Grande"/>
                <a:rtl val="0"/>
              </a:rPr>
              <a:t>CPU (normalized to baseline)</a:t>
            </a:r>
          </a:p>
        </p:txBody>
      </p:sp>
      <p:sp>
        <p:nvSpPr>
          <p:cNvPr id="351" name="Freeform 350">
            <a:extLst>
              <a:ext uri="{FF2B5EF4-FFF2-40B4-BE49-F238E27FC236}">
                <a16:creationId xmlns:a16="http://schemas.microsoft.com/office/drawing/2014/main" id="{D532A899-862B-6DEB-A668-6D1DBBA2072E}"/>
              </a:ext>
            </a:extLst>
          </p:cNvPr>
          <p:cNvSpPr/>
          <p:nvPr/>
        </p:nvSpPr>
        <p:spPr>
          <a:xfrm>
            <a:off x="2921182" y="5436242"/>
            <a:ext cx="6894286" cy="11169"/>
          </a:xfrm>
          <a:custGeom>
            <a:avLst/>
            <a:gdLst>
              <a:gd name="csX0" fmla="*/ 0 w 6894286"/>
              <a:gd name="csY0" fmla="*/ 0 h 11169"/>
              <a:gd name="csX1" fmla="*/ 6894286 w 6894286"/>
              <a:gd name="csY1" fmla="*/ 0 h 11169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6894286" h="11169">
                <a:moveTo>
                  <a:pt x="0" y="0"/>
                </a:moveTo>
                <a:lnTo>
                  <a:pt x="6894286" y="0"/>
                </a:lnTo>
              </a:path>
            </a:pathLst>
          </a:custGeom>
          <a:noFill/>
          <a:ln w="8947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355" name="Freeform 354">
            <a:extLst>
              <a:ext uri="{FF2B5EF4-FFF2-40B4-BE49-F238E27FC236}">
                <a16:creationId xmlns:a16="http://schemas.microsoft.com/office/drawing/2014/main" id="{7734380A-433A-2D2F-E69E-8D1785E9D0BF}"/>
              </a:ext>
            </a:extLst>
          </p:cNvPr>
          <p:cNvSpPr/>
          <p:nvPr/>
        </p:nvSpPr>
        <p:spPr>
          <a:xfrm>
            <a:off x="3804334" y="4718639"/>
            <a:ext cx="569775" cy="717603"/>
          </a:xfrm>
          <a:custGeom>
            <a:avLst/>
            <a:gdLst>
              <a:gd name="csX0" fmla="*/ 0 w 569775"/>
              <a:gd name="csY0" fmla="*/ 717603 h 717603"/>
              <a:gd name="csX1" fmla="*/ 569776 w 569775"/>
              <a:gd name="csY1" fmla="*/ 717603 h 717603"/>
              <a:gd name="csX2" fmla="*/ 569776 w 569775"/>
              <a:gd name="csY2" fmla="*/ 0 h 717603"/>
              <a:gd name="csX3" fmla="*/ 0 w 569775"/>
              <a:gd name="csY3" fmla="*/ 0 h 7176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69775" h="717603">
                <a:moveTo>
                  <a:pt x="0" y="717603"/>
                </a:moveTo>
                <a:lnTo>
                  <a:pt x="569776" y="717603"/>
                </a:lnTo>
                <a:lnTo>
                  <a:pt x="569776" y="0"/>
                </a:lnTo>
                <a:lnTo>
                  <a:pt x="0" y="0"/>
                </a:lnTo>
                <a:close/>
              </a:path>
            </a:pathLst>
          </a:custGeom>
          <a:solidFill>
            <a:srgbClr val="6AB187"/>
          </a:solidFill>
          <a:ln w="5592" cap="flat">
            <a:solidFill>
              <a:srgbClr val="FFFFFF"/>
            </a:solidFill>
            <a:prstDash val="solid"/>
            <a:miter/>
          </a:ln>
        </p:spPr>
        <p:txBody>
          <a:bodyPr/>
          <a:lstStyle/>
          <a:p>
            <a:endParaRPr lang="en-IT" dirty="0"/>
          </a:p>
        </p:txBody>
      </p:sp>
      <p:sp>
        <p:nvSpPr>
          <p:cNvPr id="356" name="Freeform 355">
            <a:extLst>
              <a:ext uri="{FF2B5EF4-FFF2-40B4-BE49-F238E27FC236}">
                <a16:creationId xmlns:a16="http://schemas.microsoft.com/office/drawing/2014/main" id="{1040FCD2-530D-04E5-11BB-C61ACFF3FD06}"/>
              </a:ext>
            </a:extLst>
          </p:cNvPr>
          <p:cNvSpPr/>
          <p:nvPr/>
        </p:nvSpPr>
        <p:spPr>
          <a:xfrm>
            <a:off x="6083437" y="4659317"/>
            <a:ext cx="569775" cy="776925"/>
          </a:xfrm>
          <a:custGeom>
            <a:avLst/>
            <a:gdLst>
              <a:gd name="csX0" fmla="*/ 0 w 569775"/>
              <a:gd name="csY0" fmla="*/ 776925 h 776925"/>
              <a:gd name="csX1" fmla="*/ 569776 w 569775"/>
              <a:gd name="csY1" fmla="*/ 776925 h 776925"/>
              <a:gd name="csX2" fmla="*/ 569776 w 569775"/>
              <a:gd name="csY2" fmla="*/ 0 h 776925"/>
              <a:gd name="csX3" fmla="*/ 0 w 569775"/>
              <a:gd name="csY3" fmla="*/ 0 h 7769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69775" h="776925">
                <a:moveTo>
                  <a:pt x="0" y="776925"/>
                </a:moveTo>
                <a:lnTo>
                  <a:pt x="569776" y="776925"/>
                </a:lnTo>
                <a:lnTo>
                  <a:pt x="569776" y="0"/>
                </a:lnTo>
                <a:lnTo>
                  <a:pt x="0" y="0"/>
                </a:lnTo>
                <a:close/>
              </a:path>
            </a:pathLst>
          </a:custGeom>
          <a:solidFill>
            <a:srgbClr val="6AB187"/>
          </a:solidFill>
          <a:ln w="5592" cap="flat">
            <a:solidFill>
              <a:srgbClr val="FFFFFF"/>
            </a:solidFill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357" name="Freeform 356">
            <a:extLst>
              <a:ext uri="{FF2B5EF4-FFF2-40B4-BE49-F238E27FC236}">
                <a16:creationId xmlns:a16="http://schemas.microsoft.com/office/drawing/2014/main" id="{8965979E-5C49-ACA6-DB76-776C6B660A8B}"/>
              </a:ext>
            </a:extLst>
          </p:cNvPr>
          <p:cNvSpPr/>
          <p:nvPr/>
        </p:nvSpPr>
        <p:spPr>
          <a:xfrm>
            <a:off x="8362540" y="4126609"/>
            <a:ext cx="569776" cy="1309633"/>
          </a:xfrm>
          <a:custGeom>
            <a:avLst/>
            <a:gdLst>
              <a:gd name="csX0" fmla="*/ 0 w 569776"/>
              <a:gd name="csY0" fmla="*/ 1309633 h 1309633"/>
              <a:gd name="csX1" fmla="*/ 569776 w 569776"/>
              <a:gd name="csY1" fmla="*/ 1309633 h 1309633"/>
              <a:gd name="csX2" fmla="*/ 569776 w 569776"/>
              <a:gd name="csY2" fmla="*/ 0 h 1309633"/>
              <a:gd name="csX3" fmla="*/ 0 w 569776"/>
              <a:gd name="csY3" fmla="*/ 0 h 13096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69776" h="1309633">
                <a:moveTo>
                  <a:pt x="0" y="1309633"/>
                </a:moveTo>
                <a:lnTo>
                  <a:pt x="569776" y="1309633"/>
                </a:lnTo>
                <a:lnTo>
                  <a:pt x="569776" y="0"/>
                </a:lnTo>
                <a:lnTo>
                  <a:pt x="0" y="0"/>
                </a:lnTo>
                <a:close/>
              </a:path>
            </a:pathLst>
          </a:custGeom>
          <a:solidFill>
            <a:srgbClr val="6AB187"/>
          </a:solidFill>
          <a:ln w="5592" cap="flat">
            <a:solidFill>
              <a:srgbClr val="FFFFFF"/>
            </a:solidFill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358" name="Freeform 357">
            <a:extLst>
              <a:ext uri="{FF2B5EF4-FFF2-40B4-BE49-F238E27FC236}">
                <a16:creationId xmlns:a16="http://schemas.microsoft.com/office/drawing/2014/main" id="{F307C343-8467-327E-A334-E6FEB99E1626}"/>
              </a:ext>
            </a:extLst>
          </p:cNvPr>
          <p:cNvSpPr/>
          <p:nvPr/>
        </p:nvSpPr>
        <p:spPr>
          <a:xfrm>
            <a:off x="4374110" y="2652506"/>
            <a:ext cx="569775" cy="2783736"/>
          </a:xfrm>
          <a:custGeom>
            <a:avLst/>
            <a:gdLst>
              <a:gd name="csX0" fmla="*/ 0 w 569775"/>
              <a:gd name="csY0" fmla="*/ 2783736 h 2783736"/>
              <a:gd name="csX1" fmla="*/ 569776 w 569775"/>
              <a:gd name="csY1" fmla="*/ 2783736 h 2783736"/>
              <a:gd name="csX2" fmla="*/ 569776 w 569775"/>
              <a:gd name="csY2" fmla="*/ 0 h 2783736"/>
              <a:gd name="csX3" fmla="*/ 0 w 569775"/>
              <a:gd name="csY3" fmla="*/ 0 h 27837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69775" h="2783736">
                <a:moveTo>
                  <a:pt x="0" y="2783736"/>
                </a:moveTo>
                <a:lnTo>
                  <a:pt x="569776" y="2783736"/>
                </a:lnTo>
                <a:lnTo>
                  <a:pt x="569776" y="0"/>
                </a:lnTo>
                <a:lnTo>
                  <a:pt x="0" y="0"/>
                </a:lnTo>
                <a:close/>
              </a:path>
            </a:pathLst>
          </a:custGeom>
          <a:solidFill>
            <a:srgbClr val="EE854A"/>
          </a:solidFill>
          <a:ln w="5592" cap="flat">
            <a:solidFill>
              <a:srgbClr val="FFFFFF"/>
            </a:solidFill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359" name="Freeform 358">
            <a:extLst>
              <a:ext uri="{FF2B5EF4-FFF2-40B4-BE49-F238E27FC236}">
                <a16:creationId xmlns:a16="http://schemas.microsoft.com/office/drawing/2014/main" id="{65769FA7-3E20-0458-569F-F3A0638D6391}"/>
              </a:ext>
            </a:extLst>
          </p:cNvPr>
          <p:cNvSpPr/>
          <p:nvPr/>
        </p:nvSpPr>
        <p:spPr>
          <a:xfrm>
            <a:off x="6653213" y="2919236"/>
            <a:ext cx="569775" cy="2517005"/>
          </a:xfrm>
          <a:custGeom>
            <a:avLst/>
            <a:gdLst>
              <a:gd name="csX0" fmla="*/ 0 w 569775"/>
              <a:gd name="csY0" fmla="*/ 2517006 h 2517005"/>
              <a:gd name="csX1" fmla="*/ 569776 w 569775"/>
              <a:gd name="csY1" fmla="*/ 2517006 h 2517005"/>
              <a:gd name="csX2" fmla="*/ 569776 w 569775"/>
              <a:gd name="csY2" fmla="*/ 0 h 2517005"/>
              <a:gd name="csX3" fmla="*/ 0 w 569775"/>
              <a:gd name="csY3" fmla="*/ 0 h 25170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69775" h="2517005">
                <a:moveTo>
                  <a:pt x="0" y="2517006"/>
                </a:moveTo>
                <a:lnTo>
                  <a:pt x="569776" y="2517006"/>
                </a:lnTo>
                <a:lnTo>
                  <a:pt x="569776" y="0"/>
                </a:lnTo>
                <a:lnTo>
                  <a:pt x="0" y="0"/>
                </a:lnTo>
                <a:close/>
              </a:path>
            </a:pathLst>
          </a:custGeom>
          <a:solidFill>
            <a:srgbClr val="EE854A"/>
          </a:solidFill>
          <a:ln w="5592" cap="flat">
            <a:solidFill>
              <a:srgbClr val="FFFFFF"/>
            </a:solidFill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360" name="Freeform 359">
            <a:extLst>
              <a:ext uri="{FF2B5EF4-FFF2-40B4-BE49-F238E27FC236}">
                <a16:creationId xmlns:a16="http://schemas.microsoft.com/office/drawing/2014/main" id="{C7C8341F-6F3A-515F-2D47-74FB2FCBF36C}"/>
              </a:ext>
            </a:extLst>
          </p:cNvPr>
          <p:cNvSpPr/>
          <p:nvPr/>
        </p:nvSpPr>
        <p:spPr>
          <a:xfrm>
            <a:off x="8932316" y="2741616"/>
            <a:ext cx="569775" cy="2694625"/>
          </a:xfrm>
          <a:custGeom>
            <a:avLst/>
            <a:gdLst>
              <a:gd name="csX0" fmla="*/ 0 w 569775"/>
              <a:gd name="csY0" fmla="*/ 2694626 h 2694625"/>
              <a:gd name="csX1" fmla="*/ 569775 w 569775"/>
              <a:gd name="csY1" fmla="*/ 2694626 h 2694625"/>
              <a:gd name="csX2" fmla="*/ 569775 w 569775"/>
              <a:gd name="csY2" fmla="*/ 0 h 2694625"/>
              <a:gd name="csX3" fmla="*/ 0 w 569775"/>
              <a:gd name="csY3" fmla="*/ 0 h 26946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69775" h="2694625">
                <a:moveTo>
                  <a:pt x="0" y="2694626"/>
                </a:moveTo>
                <a:lnTo>
                  <a:pt x="569775" y="2694626"/>
                </a:lnTo>
                <a:lnTo>
                  <a:pt x="569775" y="0"/>
                </a:lnTo>
                <a:lnTo>
                  <a:pt x="0" y="0"/>
                </a:lnTo>
                <a:close/>
              </a:path>
            </a:pathLst>
          </a:custGeom>
          <a:solidFill>
            <a:srgbClr val="EE854A"/>
          </a:solidFill>
          <a:ln w="5592" cap="flat">
            <a:solidFill>
              <a:srgbClr val="FFFFFF"/>
            </a:solidFill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028C17EB-233F-CA0D-7D08-93B234F9550D}"/>
              </a:ext>
            </a:extLst>
          </p:cNvPr>
          <p:cNvSpPr txBox="1"/>
          <p:nvPr/>
        </p:nvSpPr>
        <p:spPr>
          <a:xfrm>
            <a:off x="3816845" y="4430829"/>
            <a:ext cx="544753" cy="288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T" sz="1125" b="1" spc="0" baseline="0" dirty="0">
                <a:ln/>
                <a:solidFill>
                  <a:srgbClr val="000000"/>
                </a:solidFill>
                <a:latin typeface="Lucida Grande"/>
                <a:cs typeface="Lucida Grande"/>
                <a:sym typeface="Lucida Grande"/>
                <a:rtl val="0"/>
              </a:rPr>
              <a:t>2.4x</a:t>
            </a:r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BB67B618-1BB1-2006-F01B-B57ACE6EEA19}"/>
              </a:ext>
            </a:extLst>
          </p:cNvPr>
          <p:cNvSpPr txBox="1"/>
          <p:nvPr/>
        </p:nvSpPr>
        <p:spPr>
          <a:xfrm>
            <a:off x="6095948" y="4371507"/>
            <a:ext cx="544753" cy="288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T" sz="1125" b="1" spc="0" baseline="0" dirty="0">
                <a:ln/>
                <a:solidFill>
                  <a:srgbClr val="000000"/>
                </a:solidFill>
                <a:latin typeface="Lucida Grande"/>
                <a:cs typeface="Lucida Grande"/>
                <a:sym typeface="Lucida Grande"/>
                <a:rtl val="0"/>
              </a:rPr>
              <a:t>2.6x</a:t>
            </a:r>
          </a:p>
        </p:txBody>
      </p:sp>
      <p:sp>
        <p:nvSpPr>
          <p:cNvPr id="366" name="TextBox 365">
            <a:extLst>
              <a:ext uri="{FF2B5EF4-FFF2-40B4-BE49-F238E27FC236}">
                <a16:creationId xmlns:a16="http://schemas.microsoft.com/office/drawing/2014/main" id="{1BF9BBE2-8014-5C97-6F82-7C5DA1BFBDED}"/>
              </a:ext>
            </a:extLst>
          </p:cNvPr>
          <p:cNvSpPr txBox="1"/>
          <p:nvPr/>
        </p:nvSpPr>
        <p:spPr>
          <a:xfrm>
            <a:off x="8375051" y="3838799"/>
            <a:ext cx="544753" cy="288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T" sz="1125" b="1" spc="0" baseline="0" dirty="0">
                <a:ln/>
                <a:solidFill>
                  <a:srgbClr val="000000"/>
                </a:solidFill>
                <a:latin typeface="Lucida Grande"/>
                <a:cs typeface="Lucida Grande"/>
                <a:sym typeface="Lucida Grande"/>
                <a:rtl val="0"/>
              </a:rPr>
              <a:t>4.3x</a:t>
            </a:r>
          </a:p>
        </p:txBody>
      </p:sp>
      <p:sp>
        <p:nvSpPr>
          <p:cNvPr id="367" name="TextBox 366">
            <a:extLst>
              <a:ext uri="{FF2B5EF4-FFF2-40B4-BE49-F238E27FC236}">
                <a16:creationId xmlns:a16="http://schemas.microsoft.com/office/drawing/2014/main" id="{8E8B6EE3-BEEE-1143-6D5E-349ED0B5DE8F}"/>
              </a:ext>
            </a:extLst>
          </p:cNvPr>
          <p:cNvSpPr txBox="1"/>
          <p:nvPr/>
        </p:nvSpPr>
        <p:spPr>
          <a:xfrm>
            <a:off x="4386621" y="2364696"/>
            <a:ext cx="544753" cy="288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T" sz="1125" b="1" spc="0" baseline="0">
                <a:ln/>
                <a:solidFill>
                  <a:srgbClr val="000000"/>
                </a:solidFill>
                <a:latin typeface="Lucida Grande"/>
                <a:cs typeface="Lucida Grande"/>
                <a:sym typeface="Lucida Grande"/>
                <a:rtl val="0"/>
              </a:rPr>
              <a:t>9.2x</a:t>
            </a: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792286C3-3394-FC95-E0E1-6993AF247D56}"/>
              </a:ext>
            </a:extLst>
          </p:cNvPr>
          <p:cNvSpPr txBox="1"/>
          <p:nvPr/>
        </p:nvSpPr>
        <p:spPr>
          <a:xfrm>
            <a:off x="6665724" y="2631426"/>
            <a:ext cx="544753" cy="288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T" sz="1125" b="1" spc="0" baseline="0">
                <a:ln/>
                <a:solidFill>
                  <a:srgbClr val="000000"/>
                </a:solidFill>
                <a:latin typeface="Lucida Grande"/>
                <a:cs typeface="Lucida Grande"/>
                <a:sym typeface="Lucida Grande"/>
                <a:rtl val="0"/>
              </a:rPr>
              <a:t>8.3x</a:t>
            </a:r>
          </a:p>
        </p:txBody>
      </p:sp>
      <p:sp>
        <p:nvSpPr>
          <p:cNvPr id="369" name="TextBox 368">
            <a:extLst>
              <a:ext uri="{FF2B5EF4-FFF2-40B4-BE49-F238E27FC236}">
                <a16:creationId xmlns:a16="http://schemas.microsoft.com/office/drawing/2014/main" id="{D2A7C4F8-FBCC-7B34-9448-6BFEBF640F51}"/>
              </a:ext>
            </a:extLst>
          </p:cNvPr>
          <p:cNvSpPr txBox="1"/>
          <p:nvPr/>
        </p:nvSpPr>
        <p:spPr>
          <a:xfrm>
            <a:off x="8944827" y="2453806"/>
            <a:ext cx="544753" cy="288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T" sz="1125" b="1" spc="0" baseline="0" dirty="0">
                <a:ln/>
                <a:solidFill>
                  <a:srgbClr val="000000"/>
                </a:solidFill>
                <a:latin typeface="Lucida Grande"/>
                <a:cs typeface="Lucida Grande"/>
                <a:sym typeface="Lucida Grande"/>
                <a:rtl val="0"/>
              </a:rPr>
              <a:t>8.9x</a:t>
            </a:r>
          </a:p>
        </p:txBody>
      </p: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33694642-9008-2A41-F060-928024EEB720}"/>
              </a:ext>
            </a:extLst>
          </p:cNvPr>
          <p:cNvGrpSpPr/>
          <p:nvPr/>
        </p:nvGrpSpPr>
        <p:grpSpPr>
          <a:xfrm>
            <a:off x="340359" y="1491322"/>
            <a:ext cx="9475109" cy="3944920"/>
            <a:chOff x="340359" y="1491322"/>
            <a:chExt cx="9475109" cy="3944920"/>
          </a:xfrm>
        </p:grpSpPr>
        <p:sp>
          <p:nvSpPr>
            <p:cNvPr id="350" name="Freeform 349">
              <a:extLst>
                <a:ext uri="{FF2B5EF4-FFF2-40B4-BE49-F238E27FC236}">
                  <a16:creationId xmlns:a16="http://schemas.microsoft.com/office/drawing/2014/main" id="{1C1490A5-5929-A467-D9BB-383505E1256D}"/>
                </a:ext>
              </a:extLst>
            </p:cNvPr>
            <p:cNvSpPr/>
            <p:nvPr/>
          </p:nvSpPr>
          <p:spPr>
            <a:xfrm>
              <a:off x="2921182" y="5134432"/>
              <a:ext cx="6894286" cy="11169"/>
            </a:xfrm>
            <a:custGeom>
              <a:avLst/>
              <a:gdLst>
                <a:gd name="csX0" fmla="*/ 0 w 6894286"/>
                <a:gd name="csY0" fmla="*/ 0 h 11169"/>
                <a:gd name="csX1" fmla="*/ 6894286 w 6894286"/>
                <a:gd name="csY1" fmla="*/ 0 h 111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894286" h="11169">
                  <a:moveTo>
                    <a:pt x="0" y="0"/>
                  </a:moveTo>
                  <a:lnTo>
                    <a:pt x="6894286" y="0"/>
                  </a:lnTo>
                </a:path>
              </a:pathLst>
            </a:custGeom>
            <a:noFill/>
            <a:ln w="13420" cap="flat">
              <a:solidFill>
                <a:srgbClr val="808080">
                  <a:alpha val="60000"/>
                </a:srgbClr>
              </a:solidFill>
              <a:custDash>
                <a:ds d="333000" sp="144000"/>
              </a:custDash>
              <a:round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52" name="Freeform 351">
              <a:extLst>
                <a:ext uri="{FF2B5EF4-FFF2-40B4-BE49-F238E27FC236}">
                  <a16:creationId xmlns:a16="http://schemas.microsoft.com/office/drawing/2014/main" id="{74DD5610-0386-DE8E-ABA4-527608BA1424}"/>
                </a:ext>
              </a:extLst>
            </p:cNvPr>
            <p:cNvSpPr/>
            <p:nvPr/>
          </p:nvSpPr>
          <p:spPr>
            <a:xfrm>
              <a:off x="3234558" y="5134432"/>
              <a:ext cx="569775" cy="301810"/>
            </a:xfrm>
            <a:custGeom>
              <a:avLst/>
              <a:gdLst>
                <a:gd name="csX0" fmla="*/ 0 w 569775"/>
                <a:gd name="csY0" fmla="*/ 301811 h 301810"/>
                <a:gd name="csX1" fmla="*/ 569776 w 569775"/>
                <a:gd name="csY1" fmla="*/ 301811 h 301810"/>
                <a:gd name="csX2" fmla="*/ 569776 w 569775"/>
                <a:gd name="csY2" fmla="*/ 0 h 301810"/>
                <a:gd name="csX3" fmla="*/ 0 w 569775"/>
                <a:gd name="csY3" fmla="*/ 0 h 3018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69775" h="301810">
                  <a:moveTo>
                    <a:pt x="0" y="301811"/>
                  </a:moveTo>
                  <a:lnTo>
                    <a:pt x="569776" y="301811"/>
                  </a:lnTo>
                  <a:lnTo>
                    <a:pt x="5697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78CF"/>
            </a:solidFill>
            <a:ln w="5592" cap="flat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53" name="Freeform 352">
              <a:extLst>
                <a:ext uri="{FF2B5EF4-FFF2-40B4-BE49-F238E27FC236}">
                  <a16:creationId xmlns:a16="http://schemas.microsoft.com/office/drawing/2014/main" id="{02593648-5D38-1812-6E8D-66432F604F01}"/>
                </a:ext>
              </a:extLst>
            </p:cNvPr>
            <p:cNvSpPr/>
            <p:nvPr/>
          </p:nvSpPr>
          <p:spPr>
            <a:xfrm>
              <a:off x="5513661" y="5134432"/>
              <a:ext cx="569775" cy="301810"/>
            </a:xfrm>
            <a:custGeom>
              <a:avLst/>
              <a:gdLst>
                <a:gd name="csX0" fmla="*/ 0 w 569775"/>
                <a:gd name="csY0" fmla="*/ 301811 h 301810"/>
                <a:gd name="csX1" fmla="*/ 569776 w 569775"/>
                <a:gd name="csY1" fmla="*/ 301811 h 301810"/>
                <a:gd name="csX2" fmla="*/ 569776 w 569775"/>
                <a:gd name="csY2" fmla="*/ 0 h 301810"/>
                <a:gd name="csX3" fmla="*/ 0 w 569775"/>
                <a:gd name="csY3" fmla="*/ 0 h 3018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69775" h="301810">
                  <a:moveTo>
                    <a:pt x="0" y="301811"/>
                  </a:moveTo>
                  <a:lnTo>
                    <a:pt x="569776" y="301811"/>
                  </a:lnTo>
                  <a:lnTo>
                    <a:pt x="5697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78CF"/>
            </a:solidFill>
            <a:ln w="5592" cap="flat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54" name="Freeform 353">
              <a:extLst>
                <a:ext uri="{FF2B5EF4-FFF2-40B4-BE49-F238E27FC236}">
                  <a16:creationId xmlns:a16="http://schemas.microsoft.com/office/drawing/2014/main" id="{9B244634-0E30-20F0-8D90-3C754A0B293B}"/>
                </a:ext>
              </a:extLst>
            </p:cNvPr>
            <p:cNvSpPr/>
            <p:nvPr/>
          </p:nvSpPr>
          <p:spPr>
            <a:xfrm>
              <a:off x="7792764" y="5134432"/>
              <a:ext cx="569775" cy="301810"/>
            </a:xfrm>
            <a:custGeom>
              <a:avLst/>
              <a:gdLst>
                <a:gd name="csX0" fmla="*/ 0 w 569775"/>
                <a:gd name="csY0" fmla="*/ 301811 h 301810"/>
                <a:gd name="csX1" fmla="*/ 569776 w 569775"/>
                <a:gd name="csY1" fmla="*/ 301811 h 301810"/>
                <a:gd name="csX2" fmla="*/ 569776 w 569775"/>
                <a:gd name="csY2" fmla="*/ 0 h 301810"/>
                <a:gd name="csX3" fmla="*/ 0 w 569775"/>
                <a:gd name="csY3" fmla="*/ 0 h 3018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69775" h="301810">
                  <a:moveTo>
                    <a:pt x="0" y="301811"/>
                  </a:moveTo>
                  <a:lnTo>
                    <a:pt x="569776" y="301811"/>
                  </a:lnTo>
                  <a:lnTo>
                    <a:pt x="5697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78CF"/>
            </a:solidFill>
            <a:ln w="5592" cap="flat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1B72D6CD-C535-227D-1106-485CE2F03E54}"/>
                </a:ext>
              </a:extLst>
            </p:cNvPr>
            <p:cNvSpPr txBox="1"/>
            <p:nvPr/>
          </p:nvSpPr>
          <p:spPr>
            <a:xfrm>
              <a:off x="3247069" y="4846622"/>
              <a:ext cx="544753" cy="2887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T" sz="1125" b="1" spc="0" baseline="0" dirty="0">
                  <a:ln/>
                  <a:solidFill>
                    <a:srgbClr val="000000"/>
                  </a:solidFill>
                  <a:latin typeface="Lucida Grande"/>
                  <a:cs typeface="Lucida Grande"/>
                  <a:sym typeface="Lucida Grande"/>
                  <a:rtl val="0"/>
                </a:rPr>
                <a:t>1.0x</a:t>
              </a:r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793B794C-524E-3C82-7D0F-3EAA554330BF}"/>
                </a:ext>
              </a:extLst>
            </p:cNvPr>
            <p:cNvSpPr txBox="1"/>
            <p:nvPr/>
          </p:nvSpPr>
          <p:spPr>
            <a:xfrm>
              <a:off x="5526172" y="4846622"/>
              <a:ext cx="544753" cy="2887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T" sz="1125" b="1" spc="0" baseline="0">
                  <a:ln/>
                  <a:solidFill>
                    <a:srgbClr val="000000"/>
                  </a:solidFill>
                  <a:latin typeface="Lucida Grande"/>
                  <a:cs typeface="Lucida Grande"/>
                  <a:sym typeface="Lucida Grande"/>
                  <a:rtl val="0"/>
                </a:rPr>
                <a:t>1.0x</a:t>
              </a:r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1CF3F808-FA91-9A65-9393-871654A8EE1F}"/>
                </a:ext>
              </a:extLst>
            </p:cNvPr>
            <p:cNvSpPr txBox="1"/>
            <p:nvPr/>
          </p:nvSpPr>
          <p:spPr>
            <a:xfrm>
              <a:off x="7805275" y="4846622"/>
              <a:ext cx="544753" cy="2887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T" sz="1125" b="1" spc="0" baseline="0">
                  <a:ln/>
                  <a:solidFill>
                    <a:srgbClr val="000000"/>
                  </a:solidFill>
                  <a:latin typeface="Lucida Grande"/>
                  <a:cs typeface="Lucida Grande"/>
                  <a:sym typeface="Lucida Grande"/>
                  <a:rtl val="0"/>
                </a:rPr>
                <a:t>1.0x</a:t>
              </a:r>
            </a:p>
          </p:txBody>
        </p:sp>
        <p:grpSp>
          <p:nvGrpSpPr>
            <p:cNvPr id="390" name="Group 389">
              <a:extLst>
                <a:ext uri="{FF2B5EF4-FFF2-40B4-BE49-F238E27FC236}">
                  <a16:creationId xmlns:a16="http://schemas.microsoft.com/office/drawing/2014/main" id="{2257E43B-5F16-155A-E98F-149F16F2F51B}"/>
                </a:ext>
              </a:extLst>
            </p:cNvPr>
            <p:cNvGrpSpPr/>
            <p:nvPr/>
          </p:nvGrpSpPr>
          <p:grpSpPr>
            <a:xfrm>
              <a:off x="340359" y="1491322"/>
              <a:ext cx="3796868" cy="307777"/>
              <a:chOff x="340359" y="5946946"/>
              <a:chExt cx="3796868" cy="307777"/>
            </a:xfrm>
          </p:grpSpPr>
          <p:sp>
            <p:nvSpPr>
              <p:cNvPr id="384" name="Freeform 383">
                <a:extLst>
                  <a:ext uri="{FF2B5EF4-FFF2-40B4-BE49-F238E27FC236}">
                    <a16:creationId xmlns:a16="http://schemas.microsoft.com/office/drawing/2014/main" id="{751A17BB-F1DB-A923-F152-65EE54781675}"/>
                  </a:ext>
                </a:extLst>
              </p:cNvPr>
              <p:cNvSpPr/>
              <p:nvPr/>
            </p:nvSpPr>
            <p:spPr>
              <a:xfrm>
                <a:off x="340359" y="6067180"/>
                <a:ext cx="258277" cy="120529"/>
              </a:xfrm>
              <a:custGeom>
                <a:avLst/>
                <a:gdLst>
                  <a:gd name="csX0" fmla="*/ 0 w 258277"/>
                  <a:gd name="csY0" fmla="*/ 120530 h 120529"/>
                  <a:gd name="csX1" fmla="*/ 258278 w 258277"/>
                  <a:gd name="csY1" fmla="*/ 120530 h 120529"/>
                  <a:gd name="csX2" fmla="*/ 258278 w 258277"/>
                  <a:gd name="csY2" fmla="*/ 0 h 120529"/>
                  <a:gd name="csX3" fmla="*/ 0 w 258277"/>
                  <a:gd name="csY3" fmla="*/ 0 h 1205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258277" h="120529">
                    <a:moveTo>
                      <a:pt x="0" y="120530"/>
                    </a:moveTo>
                    <a:lnTo>
                      <a:pt x="258278" y="120530"/>
                    </a:lnTo>
                    <a:lnTo>
                      <a:pt x="25827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78CF"/>
              </a:solidFill>
              <a:ln w="13235" cap="flat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IT"/>
              </a:p>
            </p:txBody>
          </p:sp>
          <p:sp>
            <p:nvSpPr>
              <p:cNvPr id="385" name="TextBox 384">
                <a:extLst>
                  <a:ext uri="{FF2B5EF4-FFF2-40B4-BE49-F238E27FC236}">
                    <a16:creationId xmlns:a16="http://schemas.microsoft.com/office/drawing/2014/main" id="{CF448ABA-93B8-8CF2-FD85-133585210395}"/>
                  </a:ext>
                </a:extLst>
              </p:cNvPr>
              <p:cNvSpPr txBox="1"/>
              <p:nvPr/>
            </p:nvSpPr>
            <p:spPr>
              <a:xfrm>
                <a:off x="607577" y="5946946"/>
                <a:ext cx="35296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IT" sz="1400" spc="0" baseline="0" dirty="0">
                    <a:ln/>
                    <a:solidFill>
                      <a:srgbClr val="000000"/>
                    </a:solidFill>
                    <a:latin typeface="Lucida Grande"/>
                    <a:cs typeface="Lucida Grande"/>
                    <a:sym typeface="Lucida Grande"/>
                    <a:rtl val="0"/>
                  </a:rPr>
                  <a:t>local access 10s, remote ingestion 10s</a:t>
                </a:r>
              </a:p>
            </p:txBody>
          </p:sp>
        </p:grp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84F012A6-EDEF-65EF-B444-DD3CC6DE5D0E}"/>
              </a:ext>
            </a:extLst>
          </p:cNvPr>
          <p:cNvGrpSpPr/>
          <p:nvPr/>
        </p:nvGrpSpPr>
        <p:grpSpPr>
          <a:xfrm>
            <a:off x="4367219" y="1505610"/>
            <a:ext cx="3701604" cy="307777"/>
            <a:chOff x="4367219" y="5961234"/>
            <a:chExt cx="3701604" cy="307777"/>
          </a:xfrm>
        </p:grpSpPr>
        <p:sp>
          <p:nvSpPr>
            <p:cNvPr id="386" name="Freeform 385">
              <a:extLst>
                <a:ext uri="{FF2B5EF4-FFF2-40B4-BE49-F238E27FC236}">
                  <a16:creationId xmlns:a16="http://schemas.microsoft.com/office/drawing/2014/main" id="{912402F2-9439-6DD0-7838-79833B0A23FF}"/>
                </a:ext>
              </a:extLst>
            </p:cNvPr>
            <p:cNvSpPr/>
            <p:nvPr/>
          </p:nvSpPr>
          <p:spPr>
            <a:xfrm>
              <a:off x="4367219" y="6067180"/>
              <a:ext cx="258277" cy="120529"/>
            </a:xfrm>
            <a:custGeom>
              <a:avLst/>
              <a:gdLst>
                <a:gd name="csX0" fmla="*/ 0 w 258277"/>
                <a:gd name="csY0" fmla="*/ 120530 h 120529"/>
                <a:gd name="csX1" fmla="*/ 258278 w 258277"/>
                <a:gd name="csY1" fmla="*/ 120530 h 120529"/>
                <a:gd name="csX2" fmla="*/ 258278 w 258277"/>
                <a:gd name="csY2" fmla="*/ 0 h 120529"/>
                <a:gd name="csX3" fmla="*/ 0 w 258277"/>
                <a:gd name="csY3" fmla="*/ 0 h 1205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58277" h="120529">
                  <a:moveTo>
                    <a:pt x="0" y="120530"/>
                  </a:moveTo>
                  <a:lnTo>
                    <a:pt x="258278" y="120530"/>
                  </a:lnTo>
                  <a:lnTo>
                    <a:pt x="2582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B187"/>
            </a:solidFill>
            <a:ln w="13235" cap="flat">
              <a:noFill/>
              <a:prstDash val="solid"/>
              <a:round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87" name="TextBox 386">
              <a:extLst>
                <a:ext uri="{FF2B5EF4-FFF2-40B4-BE49-F238E27FC236}">
                  <a16:creationId xmlns:a16="http://schemas.microsoft.com/office/drawing/2014/main" id="{50DF157D-2E82-E5F5-1943-C3B83D0B8D99}"/>
                </a:ext>
              </a:extLst>
            </p:cNvPr>
            <p:cNvSpPr txBox="1"/>
            <p:nvPr/>
          </p:nvSpPr>
          <p:spPr>
            <a:xfrm>
              <a:off x="4648726" y="5961234"/>
              <a:ext cx="3420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IT" sz="1400" spc="0" baseline="0" dirty="0">
                  <a:ln/>
                  <a:solidFill>
                    <a:srgbClr val="000000"/>
                  </a:solidFill>
                  <a:latin typeface="Lucida Grande"/>
                  <a:cs typeface="Lucida Grande"/>
                  <a:sym typeface="Lucida Grande"/>
                  <a:rtl val="0"/>
                </a:rPr>
                <a:t>local access 1s, remote ingestion 10s</a:t>
              </a:r>
            </a:p>
          </p:txBody>
        </p:sp>
      </p:grpSp>
      <p:grpSp>
        <p:nvGrpSpPr>
          <p:cNvPr id="392" name="Group 391">
            <a:extLst>
              <a:ext uri="{FF2B5EF4-FFF2-40B4-BE49-F238E27FC236}">
                <a16:creationId xmlns:a16="http://schemas.microsoft.com/office/drawing/2014/main" id="{CF26DDD9-1A5F-F4BB-5088-E4D7861AD815}"/>
              </a:ext>
            </a:extLst>
          </p:cNvPr>
          <p:cNvGrpSpPr/>
          <p:nvPr/>
        </p:nvGrpSpPr>
        <p:grpSpPr>
          <a:xfrm>
            <a:off x="8298814" y="1477034"/>
            <a:ext cx="3656562" cy="307777"/>
            <a:chOff x="8298814" y="5932658"/>
            <a:chExt cx="3656562" cy="307777"/>
          </a:xfrm>
        </p:grpSpPr>
        <p:sp>
          <p:nvSpPr>
            <p:cNvPr id="388" name="Freeform 387">
              <a:extLst>
                <a:ext uri="{FF2B5EF4-FFF2-40B4-BE49-F238E27FC236}">
                  <a16:creationId xmlns:a16="http://schemas.microsoft.com/office/drawing/2014/main" id="{C24B6747-AE35-F748-E625-1BCE0403D6F4}"/>
                </a:ext>
              </a:extLst>
            </p:cNvPr>
            <p:cNvSpPr/>
            <p:nvPr/>
          </p:nvSpPr>
          <p:spPr>
            <a:xfrm>
              <a:off x="8298814" y="6038604"/>
              <a:ext cx="258277" cy="120529"/>
            </a:xfrm>
            <a:custGeom>
              <a:avLst/>
              <a:gdLst>
                <a:gd name="csX0" fmla="*/ 0 w 258277"/>
                <a:gd name="csY0" fmla="*/ 120530 h 120529"/>
                <a:gd name="csX1" fmla="*/ 258278 w 258277"/>
                <a:gd name="csY1" fmla="*/ 120530 h 120529"/>
                <a:gd name="csX2" fmla="*/ 258278 w 258277"/>
                <a:gd name="csY2" fmla="*/ 0 h 120529"/>
                <a:gd name="csX3" fmla="*/ 0 w 258277"/>
                <a:gd name="csY3" fmla="*/ 0 h 1205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58277" h="120529">
                  <a:moveTo>
                    <a:pt x="0" y="120530"/>
                  </a:moveTo>
                  <a:lnTo>
                    <a:pt x="258278" y="120530"/>
                  </a:lnTo>
                  <a:lnTo>
                    <a:pt x="2582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854A"/>
            </a:solidFill>
            <a:ln w="13235" cap="flat">
              <a:noFill/>
              <a:prstDash val="solid"/>
              <a:round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89" name="TextBox 388">
              <a:extLst>
                <a:ext uri="{FF2B5EF4-FFF2-40B4-BE49-F238E27FC236}">
                  <a16:creationId xmlns:a16="http://schemas.microsoft.com/office/drawing/2014/main" id="{CF0F5B53-D6C2-E317-4FE8-DD3CAD5C189E}"/>
                </a:ext>
              </a:extLst>
            </p:cNvPr>
            <p:cNvSpPr txBox="1"/>
            <p:nvPr/>
          </p:nvSpPr>
          <p:spPr>
            <a:xfrm>
              <a:off x="8580320" y="5932658"/>
              <a:ext cx="33750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IT" sz="1400" spc="0" baseline="0" dirty="0">
                  <a:ln/>
                  <a:solidFill>
                    <a:srgbClr val="000000"/>
                  </a:solidFill>
                  <a:latin typeface="Lucida Grande"/>
                  <a:cs typeface="Lucida Grande"/>
                  <a:sym typeface="Lucida Grande"/>
                  <a:rtl val="0"/>
                </a:rPr>
                <a:t>local access 1s, remote ingestion 1s</a:t>
              </a:r>
            </a:p>
          </p:txBody>
        </p:sp>
      </p:grpSp>
      <p:sp>
        <p:nvSpPr>
          <p:cNvPr id="394" name="TextBox 393">
            <a:extLst>
              <a:ext uri="{FF2B5EF4-FFF2-40B4-BE49-F238E27FC236}">
                <a16:creationId xmlns:a16="http://schemas.microsoft.com/office/drawing/2014/main" id="{22274C77-A547-E0B5-5091-01D341DC1DAA}"/>
              </a:ext>
            </a:extLst>
          </p:cNvPr>
          <p:cNvSpPr txBox="1"/>
          <p:nvPr/>
        </p:nvSpPr>
        <p:spPr>
          <a:xfrm>
            <a:off x="2689252" y="1468331"/>
            <a:ext cx="7173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IT" dirty="0">
                <a:solidFill>
                  <a:schemeClr val="bg2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cAdvisor metrics exporter in Kubernetes node</a:t>
            </a:r>
            <a:endParaRPr lang="en-IT" sz="1600" dirty="0">
              <a:solidFill>
                <a:schemeClr val="bg2">
                  <a:lumMod val="7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64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5" grpId="0" animBg="1"/>
      <p:bldP spid="356" grpId="0" animBg="1"/>
      <p:bldP spid="357" grpId="0" animBg="1"/>
      <p:bldP spid="358" grpId="0" animBg="1"/>
      <p:bldP spid="359" grpId="0" animBg="1"/>
      <p:bldP spid="360" grpId="0" animBg="1"/>
      <p:bldP spid="364" grpId="0"/>
      <p:bldP spid="365" grpId="0"/>
      <p:bldP spid="366" grpId="0"/>
      <p:bldP spid="367" grpId="0"/>
      <p:bldP spid="368" grpId="0"/>
      <p:bldP spid="369" grpId="0"/>
      <p:bldP spid="39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C272E-B2B1-1057-72F5-D4CC9DC39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87269-BDBF-E14B-B5E2-FB01BD341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Realizing </a:t>
            </a:r>
            <a:r>
              <a:rPr lang="en-US" dirty="0" err="1">
                <a:solidFill>
                  <a:srgbClr val="0E2841"/>
                </a:solidFill>
                <a:latin typeface="Helvetica Neue"/>
              </a:rPr>
              <a:t>μView’s</a:t>
            </a:r>
            <a:r>
              <a:rPr lang="en-US" b="1" dirty="0">
                <a:solidFill>
                  <a:srgbClr val="0E2841"/>
                </a:solidFill>
                <a:latin typeface="Helvetica Neue"/>
              </a:rPr>
              <a:t> </a:t>
            </a:r>
            <a:r>
              <a:rPr lang="en-US" dirty="0"/>
              <a:t>vision is challenging</a:t>
            </a:r>
            <a:endParaRPr lang="en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C753A-3C00-2334-54C2-6D6926EA73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IT" i="1" dirty="0"/>
          </a:p>
          <a:p>
            <a:pPr marL="0" indent="0" algn="ctr">
              <a:buNone/>
            </a:pPr>
            <a:r>
              <a:rPr lang="en-IT" b="1" dirty="0">
                <a:solidFill>
                  <a:srgbClr val="FF0000"/>
                </a:solidFill>
              </a:rPr>
              <a:t>Processing a wealth of metrics steals CPU cycles.</a:t>
            </a:r>
          </a:p>
          <a:p>
            <a:pPr marL="0" indent="0" algn="ctr">
              <a:buNone/>
            </a:pPr>
            <a:endParaRPr lang="en-IT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endParaRPr lang="en-IT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827098-3CD6-F46C-13AC-9D52E7A97E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16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4413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F604D-6852-FA4F-1281-998B3CA5A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710AF-66A0-FD6B-5C49-5D97EB197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Realizing </a:t>
            </a:r>
            <a:r>
              <a:rPr lang="en-US" dirty="0" err="1">
                <a:solidFill>
                  <a:srgbClr val="0E2841"/>
                </a:solidFill>
                <a:latin typeface="Helvetica Neue"/>
              </a:rPr>
              <a:t>μView’s</a:t>
            </a:r>
            <a:r>
              <a:rPr lang="en-US" b="1" dirty="0">
                <a:solidFill>
                  <a:srgbClr val="0E2841"/>
                </a:solidFill>
                <a:latin typeface="Helvetica Neue"/>
              </a:rPr>
              <a:t> </a:t>
            </a:r>
            <a:r>
              <a:rPr lang="en-US" dirty="0"/>
              <a:t>vision is challenging</a:t>
            </a:r>
            <a:endParaRPr lang="en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0F4D6-883B-D8A2-4D96-2B15FFBD5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IT" i="1" dirty="0"/>
          </a:p>
          <a:p>
            <a:pPr marL="0" indent="0" algn="ctr">
              <a:buNone/>
            </a:pPr>
            <a:r>
              <a:rPr lang="en-IT" dirty="0">
                <a:solidFill>
                  <a:srgbClr val="FF0000">
                    <a:alpha val="22196"/>
                  </a:srgbClr>
                </a:solidFill>
              </a:rPr>
              <a:t>Processing a wealth of metrics steals CPU cycles.</a:t>
            </a:r>
          </a:p>
          <a:p>
            <a:pPr marL="0" indent="0" algn="ctr">
              <a:buNone/>
            </a:pPr>
            <a:endParaRPr lang="en-IT" i="1" dirty="0"/>
          </a:p>
          <a:p>
            <a:pPr marL="0" indent="0" algn="ctr">
              <a:buNone/>
            </a:pPr>
            <a:endParaRPr lang="en-GB" b="1" dirty="0">
              <a:solidFill>
                <a:schemeClr val="accent4"/>
              </a:solidFill>
            </a:endParaRPr>
          </a:p>
          <a:p>
            <a:pPr marL="0" indent="0" algn="ctr">
              <a:buNone/>
            </a:pPr>
            <a:r>
              <a:rPr lang="en-GB" sz="2800" b="1" dirty="0">
                <a:solidFill>
                  <a:schemeClr val="accent4"/>
                </a:solidFill>
              </a:rPr>
              <a:t>How do we detect anomalies</a:t>
            </a:r>
          </a:p>
          <a:p>
            <a:pPr marL="0" indent="0" algn="ctr">
              <a:buNone/>
            </a:pPr>
            <a:r>
              <a:rPr lang="en-GB" sz="2800" b="1" dirty="0">
                <a:solidFill>
                  <a:schemeClr val="accent4"/>
                </a:solidFill>
              </a:rPr>
              <a:t> without burning the cycles we just saved ?</a:t>
            </a:r>
          </a:p>
          <a:p>
            <a:pPr marL="0" indent="0" algn="ctr">
              <a:buNone/>
            </a:pPr>
            <a:endParaRPr lang="en-IT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en-IT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endParaRPr lang="en-IT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27C157-B5FD-BCB9-FD21-CAB4A00639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17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9281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557C3-1B13-BD56-3373-595D32C18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a detector need for microservices?</a:t>
            </a:r>
            <a:endParaRPr lang="en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E28FB-7C10-7B6F-10F5-FD4A7D105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IT" dirty="0"/>
          </a:p>
          <a:p>
            <a:pPr marL="457200" lvl="1" indent="0">
              <a:buNone/>
            </a:pPr>
            <a:endParaRPr lang="en-IT" sz="2400" dirty="0"/>
          </a:p>
          <a:p>
            <a:pPr marL="457200" lvl="1" indent="0">
              <a:buNone/>
            </a:pPr>
            <a:endParaRPr lang="en-IT" sz="2400" dirty="0"/>
          </a:p>
          <a:p>
            <a:pPr marL="914400" lvl="1" indent="-457200">
              <a:buFont typeface="+mj-lt"/>
              <a:buAutoNum type="arabicPeriod"/>
            </a:pPr>
            <a:endParaRPr lang="en-IT" sz="2400" dirty="0"/>
          </a:p>
          <a:p>
            <a:pPr marL="0" indent="0">
              <a:buNone/>
            </a:pPr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C6EBE0-410D-B320-CC61-CF098CF75F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18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9333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8D985-6A85-4AB0-8845-FDD98F565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80BF6-6AA3-DF22-1597-8696ED9E6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a detector need for microservices?</a:t>
            </a:r>
            <a:endParaRPr lang="en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CABE7-D803-AC9A-B825-5371F2430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IT" dirty="0"/>
          </a:p>
          <a:p>
            <a:pPr marL="457200" lvl="1" indent="0">
              <a:buNone/>
            </a:pPr>
            <a:endParaRPr lang="en-IT" sz="2400" dirty="0"/>
          </a:p>
          <a:p>
            <a:pPr marL="457200" lvl="1" indent="0">
              <a:buNone/>
            </a:pPr>
            <a:r>
              <a:rPr lang="en-IT" sz="2400" dirty="0"/>
              <a:t>microservice metrics are </a:t>
            </a:r>
            <a:r>
              <a:rPr lang="en-IT" sz="2400" i="1" dirty="0"/>
              <a:t>correlated  </a:t>
            </a:r>
          </a:p>
          <a:p>
            <a:pPr marL="457200" lvl="1" indent="0">
              <a:buNone/>
            </a:pPr>
            <a:endParaRPr lang="en-IT" sz="2400" dirty="0"/>
          </a:p>
          <a:p>
            <a:pPr marL="457200" lvl="1" indent="0">
              <a:buNone/>
            </a:pPr>
            <a:endParaRPr lang="en-IT" sz="2400" dirty="0"/>
          </a:p>
          <a:p>
            <a:pPr marL="914400" lvl="1" indent="-457200">
              <a:buFont typeface="+mj-lt"/>
              <a:buAutoNum type="arabicPeriod"/>
            </a:pPr>
            <a:endParaRPr lang="en-IT" sz="2400" dirty="0"/>
          </a:p>
          <a:p>
            <a:pPr marL="0" indent="0">
              <a:buNone/>
            </a:pPr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B00FDA-3C22-A2C7-24C5-F89223C3F43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19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1279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D37F7-BAC6-685D-10D7-0DE93F9F8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2C886-3810-9669-2A2E-C1AEFDE40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a detector need for microservices?</a:t>
            </a:r>
            <a:endParaRPr lang="en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AD341-6BF4-95DB-AF8A-9AB2A85CE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891" y="1760294"/>
            <a:ext cx="6733309" cy="114300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IT" sz="2400" dirty="0"/>
          </a:p>
          <a:p>
            <a:pPr marL="457200" lvl="1" indent="0">
              <a:buNone/>
            </a:pPr>
            <a:r>
              <a:rPr lang="en-IT" sz="2400" dirty="0"/>
              <a:t>microservice metrics are </a:t>
            </a:r>
            <a:r>
              <a:rPr lang="en-IT" sz="2400" i="1" dirty="0"/>
              <a:t>correlated  </a:t>
            </a:r>
          </a:p>
          <a:p>
            <a:pPr marL="457200" lvl="1" indent="0">
              <a:buNone/>
            </a:pPr>
            <a:endParaRPr lang="en-IT" sz="2400" dirty="0"/>
          </a:p>
          <a:p>
            <a:pPr marL="457200" lvl="1" indent="0">
              <a:buNone/>
            </a:pPr>
            <a:endParaRPr lang="en-IT" sz="2400" dirty="0"/>
          </a:p>
          <a:p>
            <a:pPr marL="914400" lvl="1" indent="-457200">
              <a:buFont typeface="+mj-lt"/>
              <a:buAutoNum type="arabicPeriod"/>
            </a:pPr>
            <a:endParaRPr lang="en-IT" sz="2400" dirty="0"/>
          </a:p>
          <a:p>
            <a:pPr marL="0" indent="0">
              <a:buNone/>
            </a:pPr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6B8D49-8C25-6768-8275-E32D8442C4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20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6" name="Picture 6" descr="Redis (company) - Wikipedia">
            <a:extLst>
              <a:ext uri="{FF2B5EF4-FFF2-40B4-BE49-F238E27FC236}">
                <a16:creationId xmlns:a16="http://schemas.microsoft.com/office/drawing/2014/main" id="{158727FB-DADA-F68C-C49E-5AB0158D6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211" y="4796388"/>
            <a:ext cx="1906751" cy="637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380BBC8D-904F-81A3-6758-ED10BD5BBC6D}"/>
              </a:ext>
            </a:extLst>
          </p:cNvPr>
          <p:cNvGrpSpPr/>
          <p:nvPr/>
        </p:nvGrpSpPr>
        <p:grpSpPr>
          <a:xfrm>
            <a:off x="2654026" y="1768010"/>
            <a:ext cx="6989964" cy="2708916"/>
            <a:chOff x="1021080" y="2902025"/>
            <a:chExt cx="6989964" cy="270891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5D8B5A9-11FB-CC05-6D5D-CF85F9597661}"/>
                </a:ext>
              </a:extLst>
            </p:cNvPr>
            <p:cNvGrpSpPr/>
            <p:nvPr/>
          </p:nvGrpSpPr>
          <p:grpSpPr>
            <a:xfrm>
              <a:off x="1021080" y="4213897"/>
              <a:ext cx="4417194" cy="1397044"/>
              <a:chOff x="838200" y="3328664"/>
              <a:chExt cx="4417194" cy="1397044"/>
            </a:xfrm>
          </p:grpSpPr>
          <p:pic>
            <p:nvPicPr>
              <p:cNvPr id="5" name="Picture 4" descr="Redis Monitoring - OpsDash">
                <a:extLst>
                  <a:ext uri="{FF2B5EF4-FFF2-40B4-BE49-F238E27FC236}">
                    <a16:creationId xmlns:a16="http://schemas.microsoft.com/office/drawing/2014/main" id="{04ADD398-2991-720E-96D5-13A7C4B435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2971" r="33227" b="33518"/>
              <a:stretch>
                <a:fillRect/>
              </a:stretch>
            </p:blipFill>
            <p:spPr bwMode="auto">
              <a:xfrm>
                <a:off x="838200" y="3328664"/>
                <a:ext cx="4417194" cy="13970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46D3996-1891-1034-0CA3-EDFB999FAD32}"/>
                  </a:ext>
                </a:extLst>
              </p:cNvPr>
              <p:cNvSpPr/>
              <p:nvPr/>
            </p:nvSpPr>
            <p:spPr>
              <a:xfrm>
                <a:off x="2403526" y="3414132"/>
                <a:ext cx="1026694" cy="11630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T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10E426B-7DD8-2B28-A258-89F0D0CB99F4}"/>
                </a:ext>
              </a:extLst>
            </p:cNvPr>
            <p:cNvGrpSpPr/>
            <p:nvPr/>
          </p:nvGrpSpPr>
          <p:grpSpPr>
            <a:xfrm>
              <a:off x="5419024" y="2902025"/>
              <a:ext cx="2592020" cy="2708916"/>
              <a:chOff x="838200" y="3414132"/>
              <a:chExt cx="2592020" cy="2708916"/>
            </a:xfrm>
          </p:grpSpPr>
          <p:pic>
            <p:nvPicPr>
              <p:cNvPr id="10" name="Picture 9" descr="Redis Monitoring - OpsDash">
                <a:extLst>
                  <a:ext uri="{FF2B5EF4-FFF2-40B4-BE49-F238E27FC236}">
                    <a16:creationId xmlns:a16="http://schemas.microsoft.com/office/drawing/2014/main" id="{1504E6F9-042E-6E4B-0F29-8678A16FCD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6489" r="66565"/>
              <a:stretch>
                <a:fillRect/>
              </a:stretch>
            </p:blipFill>
            <p:spPr bwMode="auto">
              <a:xfrm>
                <a:off x="838200" y="4726004"/>
                <a:ext cx="2211843" cy="13970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A47F772-A853-5AAE-700B-712AFF7F6AB6}"/>
                  </a:ext>
                </a:extLst>
              </p:cNvPr>
              <p:cNvSpPr/>
              <p:nvPr/>
            </p:nvSpPr>
            <p:spPr>
              <a:xfrm>
                <a:off x="2403526" y="3414132"/>
                <a:ext cx="1026694" cy="11630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T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p:grpSp>
      </p:grp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5B49738-9B58-6CCD-C8B9-26A2897F5579}"/>
              </a:ext>
            </a:extLst>
          </p:cNvPr>
          <p:cNvSpPr/>
          <p:nvPr/>
        </p:nvSpPr>
        <p:spPr>
          <a:xfrm>
            <a:off x="7790612" y="1760294"/>
            <a:ext cx="2946401" cy="1143000"/>
          </a:xfrm>
          <a:prstGeom prst="roundRect">
            <a:avLst/>
          </a:prstGeom>
          <a:solidFill>
            <a:srgbClr val="F0E2A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>
              <a:buNone/>
            </a:pPr>
            <a:r>
              <a:rPr lang="en-US" sz="2000" b="1" dirty="0">
                <a:solidFill>
                  <a:srgbClr val="3D2E0A"/>
                </a:solidFill>
                <a:latin typeface="Helvetica Neue"/>
              </a:rPr>
              <a:t>Capture</a:t>
            </a:r>
          </a:p>
          <a:p>
            <a:pPr algn="ctr">
              <a:buNone/>
            </a:pPr>
            <a:r>
              <a:rPr lang="en-US" sz="2000" b="1" dirty="0">
                <a:solidFill>
                  <a:srgbClr val="3D2E0A"/>
                </a:solidFill>
                <a:latin typeface="Helvetica Neue"/>
              </a:rPr>
              <a:t>multivariate patterns</a:t>
            </a:r>
          </a:p>
        </p:txBody>
      </p:sp>
    </p:spTree>
    <p:extLst>
      <p:ext uri="{BB962C8B-B14F-4D97-AF65-F5344CB8AC3E}">
        <p14:creationId xmlns:p14="http://schemas.microsoft.com/office/powerpoint/2010/main" val="122609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CC39B-BBAD-5539-B39A-5D97B61C5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49F05-9ECD-9F5F-6E75-5F704201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a detector need for microservices?</a:t>
            </a:r>
            <a:endParaRPr lang="en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B45D3-C929-517C-0AB5-538658E461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891" y="1760294"/>
            <a:ext cx="6733309" cy="114300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IT" sz="2400" dirty="0"/>
          </a:p>
          <a:p>
            <a:pPr marL="457200" lvl="1" indent="0">
              <a:buNone/>
            </a:pPr>
            <a:r>
              <a:rPr lang="en-IT" sz="2400" dirty="0"/>
              <a:t>microservice metrics are </a:t>
            </a:r>
            <a:r>
              <a:rPr lang="en-IT" sz="2400" i="1" dirty="0"/>
              <a:t>correlated  </a:t>
            </a:r>
          </a:p>
          <a:p>
            <a:pPr marL="457200" lvl="1" indent="0">
              <a:buNone/>
            </a:pPr>
            <a:endParaRPr lang="en-IT" sz="2400" dirty="0"/>
          </a:p>
          <a:p>
            <a:pPr marL="457200" lvl="1" indent="0">
              <a:buNone/>
            </a:pPr>
            <a:endParaRPr lang="en-IT" sz="2400" dirty="0"/>
          </a:p>
          <a:p>
            <a:pPr marL="914400" lvl="1" indent="-457200">
              <a:buFont typeface="+mj-lt"/>
              <a:buAutoNum type="arabicPeriod"/>
            </a:pPr>
            <a:endParaRPr lang="en-IT" sz="2400" dirty="0"/>
          </a:p>
          <a:p>
            <a:pPr marL="0" indent="0">
              <a:buNone/>
            </a:pPr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A3CC35-AB1C-43D9-D739-8328DD5A4B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21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94924C08-1165-FC5D-AD8B-414A53BAA232}"/>
              </a:ext>
            </a:extLst>
          </p:cNvPr>
          <p:cNvSpPr/>
          <p:nvPr/>
        </p:nvSpPr>
        <p:spPr>
          <a:xfrm>
            <a:off x="7790612" y="1760294"/>
            <a:ext cx="2946401" cy="1143000"/>
          </a:xfrm>
          <a:prstGeom prst="roundRect">
            <a:avLst/>
          </a:prstGeom>
          <a:solidFill>
            <a:srgbClr val="F0E2A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>
              <a:buNone/>
            </a:pPr>
            <a:r>
              <a:rPr lang="en-US" sz="2000" b="1" dirty="0">
                <a:solidFill>
                  <a:srgbClr val="3D2E0A"/>
                </a:solidFill>
                <a:latin typeface="Helvetica Neue"/>
              </a:rPr>
              <a:t>Capture</a:t>
            </a:r>
          </a:p>
          <a:p>
            <a:pPr algn="ctr">
              <a:buNone/>
            </a:pPr>
            <a:r>
              <a:rPr lang="en-US" sz="2000" b="1" dirty="0">
                <a:solidFill>
                  <a:srgbClr val="3D2E0A"/>
                </a:solidFill>
                <a:latin typeface="Helvetica Neue"/>
              </a:rPr>
              <a:t>multivariate patterns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B4E13EC-1F95-EE43-5FE4-29233D9CDA29}"/>
              </a:ext>
            </a:extLst>
          </p:cNvPr>
          <p:cNvSpPr txBox="1">
            <a:spLocks/>
          </p:cNvSpPr>
          <p:nvPr/>
        </p:nvSpPr>
        <p:spPr>
          <a:xfrm>
            <a:off x="581891" y="3488666"/>
            <a:ext cx="11142845" cy="1524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817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 Nova" panose="020B0504020202020204" pitchFamily="34" charset="0"/>
              <a:buChar char="―"/>
              <a:defRPr sz="20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 Nova" panose="020B0504020202020204" pitchFamily="34" charset="0"/>
              <a:buNone/>
            </a:pPr>
            <a:endParaRPr lang="en-IT"/>
          </a:p>
          <a:p>
            <a:pPr marL="457200" lvl="1" indent="0">
              <a:buClr>
                <a:prstClr val="black"/>
              </a:buClr>
              <a:buFont typeface="Arial Nova" panose="020B0504020202020204" pitchFamily="34" charset="0"/>
              <a:buNone/>
              <a:defRPr/>
            </a:pPr>
            <a:r>
              <a:rPr lang="en-IT" sz="2400">
                <a:solidFill>
                  <a:prstClr val="black"/>
                </a:solidFill>
              </a:rPr>
              <a:t>microservice environment is high-churn </a:t>
            </a:r>
          </a:p>
          <a:p>
            <a:pPr marL="457200" lvl="1" indent="0">
              <a:buClr>
                <a:prstClr val="black"/>
              </a:buClr>
              <a:buFont typeface="Arial Nova" panose="020B0504020202020204" pitchFamily="34" charset="0"/>
              <a:buNone/>
              <a:defRPr/>
            </a:pPr>
            <a:r>
              <a:rPr lang="en-IT" sz="1800">
                <a:solidFill>
                  <a:srgbClr val="E8E8E8">
                    <a:lumMod val="75000"/>
                  </a:srgbClr>
                </a:solidFill>
              </a:rPr>
              <a:t>10k deployments/week at Meta [Conveyor, OSDI’23] </a:t>
            </a:r>
          </a:p>
          <a:p>
            <a:pPr marL="457200" lvl="1" indent="0">
              <a:buFont typeface="Arial Nova" panose="020B0504020202020204" pitchFamily="34" charset="0"/>
              <a:buNone/>
            </a:pPr>
            <a:endParaRPr lang="en-IT" sz="2400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CCDB296-A82D-763F-3947-123929D640B1}"/>
              </a:ext>
            </a:extLst>
          </p:cNvPr>
          <p:cNvSpPr/>
          <p:nvPr/>
        </p:nvSpPr>
        <p:spPr>
          <a:xfrm>
            <a:off x="7790611" y="3488666"/>
            <a:ext cx="2946401" cy="1143000"/>
          </a:xfrm>
          <a:prstGeom prst="roundRect">
            <a:avLst/>
          </a:prstGeom>
          <a:solidFill>
            <a:srgbClr val="F0E2A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>
              <a:buNone/>
            </a:pPr>
            <a:r>
              <a:rPr lang="en-US" sz="2000" b="1" dirty="0">
                <a:solidFill>
                  <a:srgbClr val="3D2E0A"/>
                </a:solidFill>
                <a:latin typeface="Helvetica Neue"/>
              </a:rPr>
              <a:t>Adaptive, </a:t>
            </a:r>
            <a:r>
              <a:rPr lang="en-US" sz="2000" dirty="0">
                <a:solidFill>
                  <a:srgbClr val="3D2E0A"/>
                </a:solidFill>
                <a:latin typeface="Helvetica Neue"/>
              </a:rPr>
              <a:t>minimal operator knobs</a:t>
            </a:r>
          </a:p>
        </p:txBody>
      </p:sp>
    </p:spTree>
    <p:extLst>
      <p:ext uri="{BB962C8B-B14F-4D97-AF65-F5344CB8AC3E}">
        <p14:creationId xmlns:p14="http://schemas.microsoft.com/office/powerpoint/2010/main" val="13771002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385E3-C8B0-A1B9-8903-ACA1A58B3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9C226-3746-23C3-61D4-2C78C1CF9E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22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954E0292-0E41-3877-E048-9F37E4D0AAF8}"/>
              </a:ext>
            </a:extLst>
          </p:cNvPr>
          <p:cNvSpPr/>
          <p:nvPr/>
        </p:nvSpPr>
        <p:spPr>
          <a:xfrm>
            <a:off x="1112981" y="1897230"/>
            <a:ext cx="2946401" cy="1143000"/>
          </a:xfrm>
          <a:prstGeom prst="roundRect">
            <a:avLst/>
          </a:prstGeom>
          <a:solidFill>
            <a:srgbClr val="F0E2A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>
              <a:buNone/>
            </a:pPr>
            <a:r>
              <a:rPr lang="en-US" sz="2000" b="1" dirty="0">
                <a:solidFill>
                  <a:srgbClr val="3D2E0A"/>
                </a:solidFill>
                <a:latin typeface="Helvetica Neue"/>
              </a:rPr>
              <a:t>Capture</a:t>
            </a:r>
          </a:p>
          <a:p>
            <a:pPr algn="ctr">
              <a:buNone/>
            </a:pPr>
            <a:r>
              <a:rPr lang="en-US" sz="2000" b="1" dirty="0">
                <a:solidFill>
                  <a:srgbClr val="3D2E0A"/>
                </a:solidFill>
                <a:latin typeface="Helvetica Neue"/>
              </a:rPr>
              <a:t>multivariate patterns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4531715-4A96-0E86-E6C5-472B1CD7049E}"/>
              </a:ext>
            </a:extLst>
          </p:cNvPr>
          <p:cNvSpPr/>
          <p:nvPr/>
        </p:nvSpPr>
        <p:spPr>
          <a:xfrm>
            <a:off x="4622799" y="1897230"/>
            <a:ext cx="2946401" cy="1143000"/>
          </a:xfrm>
          <a:prstGeom prst="roundRect">
            <a:avLst/>
          </a:prstGeom>
          <a:solidFill>
            <a:srgbClr val="F0E2A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>
              <a:buNone/>
            </a:pPr>
            <a:r>
              <a:rPr lang="en-US" sz="2000" b="1" dirty="0">
                <a:solidFill>
                  <a:srgbClr val="3D2E0A"/>
                </a:solidFill>
                <a:latin typeface="Helvetica Neue"/>
              </a:rPr>
              <a:t>Adaptive, minimal operator knobs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78CE60C-6EDD-61C4-7977-9DC69EF05DD5}"/>
              </a:ext>
            </a:extLst>
          </p:cNvPr>
          <p:cNvSpPr/>
          <p:nvPr/>
        </p:nvSpPr>
        <p:spPr>
          <a:xfrm>
            <a:off x="8132618" y="1897230"/>
            <a:ext cx="2946401" cy="1143000"/>
          </a:xfrm>
          <a:prstGeom prst="roundRect">
            <a:avLst/>
          </a:prstGeom>
          <a:solidFill>
            <a:srgbClr val="F0E2A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>
              <a:buNone/>
            </a:pPr>
            <a:r>
              <a:rPr lang="en-US" sz="2000" b="1" dirty="0">
                <a:solidFill>
                  <a:srgbClr val="3D2E0A"/>
                </a:solidFill>
                <a:latin typeface="Helvetica Neue"/>
              </a:rPr>
              <a:t>Lightweight</a:t>
            </a:r>
          </a:p>
        </p:txBody>
      </p:sp>
      <p:sp>
        <p:nvSpPr>
          <p:cNvPr id="74" name="Title 73">
            <a:extLst>
              <a:ext uri="{FF2B5EF4-FFF2-40B4-BE49-F238E27FC236}">
                <a16:creationId xmlns:a16="http://schemas.microsoft.com/office/drawing/2014/main" id="{2F66D98E-D3C0-4D74-84A6-34A41B1D7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4299191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F21AF-28D8-167C-7C72-875ED3C1E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74F3733-03CA-AA70-D770-41FC7503540D}"/>
              </a:ext>
            </a:extLst>
          </p:cNvPr>
          <p:cNvSpPr/>
          <p:nvPr/>
        </p:nvSpPr>
        <p:spPr>
          <a:xfrm>
            <a:off x="4622799" y="1912470"/>
            <a:ext cx="2946401" cy="1143000"/>
          </a:xfrm>
          <a:prstGeom prst="roundRect">
            <a:avLst/>
          </a:prstGeom>
          <a:solidFill>
            <a:srgbClr val="F0E2A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>
              <a:buNone/>
            </a:pPr>
            <a:r>
              <a:rPr lang="en-US" sz="2000" b="1" dirty="0">
                <a:solidFill>
                  <a:srgbClr val="3D2E0A"/>
                </a:solidFill>
                <a:latin typeface="Helvetica Neue"/>
              </a:rPr>
              <a:t>Adaptive, minimal operator knobs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7B048441-122A-1535-E072-92CC212F3F78}"/>
              </a:ext>
            </a:extLst>
          </p:cNvPr>
          <p:cNvSpPr/>
          <p:nvPr/>
        </p:nvSpPr>
        <p:spPr>
          <a:xfrm>
            <a:off x="8132618" y="1912470"/>
            <a:ext cx="2946401" cy="1143000"/>
          </a:xfrm>
          <a:prstGeom prst="roundRect">
            <a:avLst/>
          </a:prstGeom>
          <a:solidFill>
            <a:srgbClr val="F0E2A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>
              <a:buNone/>
            </a:pPr>
            <a:r>
              <a:rPr lang="en-US" sz="2000" b="1" dirty="0">
                <a:solidFill>
                  <a:srgbClr val="3D2E0A"/>
                </a:solidFill>
                <a:latin typeface="Helvetica Neue"/>
              </a:rPr>
              <a:t>Lightweight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E01166-5DCA-E419-C051-C6F8D2B70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 first consider dimensionality reduction…</a:t>
            </a:r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A15CE9-EB2B-C350-03F2-35134C1132B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23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E56388F-591B-B785-129A-C5F27C563816}"/>
              </a:ext>
            </a:extLst>
          </p:cNvPr>
          <p:cNvSpPr/>
          <p:nvPr/>
        </p:nvSpPr>
        <p:spPr>
          <a:xfrm>
            <a:off x="1112981" y="1897230"/>
            <a:ext cx="2946401" cy="1143000"/>
          </a:xfrm>
          <a:prstGeom prst="roundRect">
            <a:avLst/>
          </a:prstGeom>
          <a:solidFill>
            <a:srgbClr val="F0E2A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>
              <a:buNone/>
            </a:pPr>
            <a:r>
              <a:rPr lang="en-US" sz="2000" b="1" dirty="0">
                <a:solidFill>
                  <a:srgbClr val="3D2E0A"/>
                </a:solidFill>
                <a:latin typeface="Helvetica Neue"/>
              </a:rPr>
              <a:t>Capture</a:t>
            </a:r>
          </a:p>
          <a:p>
            <a:pPr algn="ctr">
              <a:buNone/>
            </a:pPr>
            <a:r>
              <a:rPr lang="en-US" sz="2000" b="1" dirty="0">
                <a:solidFill>
                  <a:srgbClr val="3D2E0A"/>
                </a:solidFill>
                <a:latin typeface="Helvetica Neue"/>
              </a:rPr>
              <a:t>multivariate patterns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9AA5DB0-42E0-FA7C-B5C2-FF8916A0E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291" y="4126477"/>
            <a:ext cx="5825535" cy="21723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T" dirty="0"/>
              <a:t>Learn low-dimensional subspace</a:t>
            </a:r>
          </a:p>
          <a:p>
            <a:pPr lvl="1"/>
            <a:r>
              <a:rPr lang="en-IT" dirty="0"/>
              <a:t>e.g., PCA, SVD</a:t>
            </a:r>
          </a:p>
          <a:p>
            <a:pPr lvl="1"/>
            <a:r>
              <a:rPr lang="en-IT" dirty="0"/>
              <a:t>comptetitive with DL methods </a:t>
            </a:r>
            <a:br>
              <a:rPr lang="en-IT" dirty="0"/>
            </a:br>
            <a:r>
              <a:rPr lang="en-IT" dirty="0"/>
              <a:t>on time-series AD </a:t>
            </a:r>
            <a:r>
              <a:rPr lang="en-IT" dirty="0">
                <a:solidFill>
                  <a:schemeClr val="bg2">
                    <a:lumMod val="75000"/>
                  </a:schemeClr>
                </a:solidFill>
              </a:rPr>
              <a:t>[</a:t>
            </a:r>
            <a:r>
              <a:rPr lang="en-GB" dirty="0">
                <a:solidFill>
                  <a:schemeClr val="bg2">
                    <a:lumMod val="75000"/>
                  </a:schemeClr>
                </a:solidFill>
              </a:rPr>
              <a:t>Sarfraz et al. ICML ‘24]</a:t>
            </a:r>
            <a:endParaRPr lang="en-IT" b="1" dirty="0"/>
          </a:p>
          <a:p>
            <a:pPr marL="0" indent="0">
              <a:buNone/>
            </a:pPr>
            <a:endParaRPr lang="en-IT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42" name="Subspace">
            <a:extLst>
              <a:ext uri="{FF2B5EF4-FFF2-40B4-BE49-F238E27FC236}">
                <a16:creationId xmlns:a16="http://schemas.microsoft.com/office/drawing/2014/main" id="{40A6042B-1D07-A299-0145-584E9BAF82D8}"/>
              </a:ext>
            </a:extLst>
          </p:cNvPr>
          <p:cNvCxnSpPr>
            <a:cxnSpLocks/>
            <a:endCxn id="49" idx="5"/>
          </p:cNvCxnSpPr>
          <p:nvPr/>
        </p:nvCxnSpPr>
        <p:spPr>
          <a:xfrm flipV="1">
            <a:off x="9047797" y="4649429"/>
            <a:ext cx="1804941" cy="1319259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</p:cxnSp>
      <p:sp>
        <p:nvSpPr>
          <p:cNvPr id="43" name="dot">
            <a:extLst>
              <a:ext uri="{FF2B5EF4-FFF2-40B4-BE49-F238E27FC236}">
                <a16:creationId xmlns:a16="http://schemas.microsoft.com/office/drawing/2014/main" id="{3898C008-433F-4EBD-54A2-93FAE948491E}"/>
              </a:ext>
            </a:extLst>
          </p:cNvPr>
          <p:cNvSpPr>
            <a:spLocks noGrp="1"/>
          </p:cNvSpPr>
          <p:nvPr/>
        </p:nvSpPr>
        <p:spPr>
          <a:xfrm>
            <a:off x="9263697" y="57400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44" name="dot">
            <a:extLst>
              <a:ext uri="{FF2B5EF4-FFF2-40B4-BE49-F238E27FC236}">
                <a16:creationId xmlns:a16="http://schemas.microsoft.com/office/drawing/2014/main" id="{88EA24B0-01ED-27E3-5266-B96068F9D09F}"/>
              </a:ext>
            </a:extLst>
          </p:cNvPr>
          <p:cNvSpPr>
            <a:spLocks noGrp="1"/>
          </p:cNvSpPr>
          <p:nvPr/>
        </p:nvSpPr>
        <p:spPr>
          <a:xfrm>
            <a:off x="9517697" y="55241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45" name="dot">
            <a:extLst>
              <a:ext uri="{FF2B5EF4-FFF2-40B4-BE49-F238E27FC236}">
                <a16:creationId xmlns:a16="http://schemas.microsoft.com/office/drawing/2014/main" id="{F6A112FB-BA8D-4E87-0AE6-07519BE02845}"/>
              </a:ext>
            </a:extLst>
          </p:cNvPr>
          <p:cNvSpPr>
            <a:spLocks noGrp="1"/>
          </p:cNvSpPr>
          <p:nvPr/>
        </p:nvSpPr>
        <p:spPr>
          <a:xfrm>
            <a:off x="9771697" y="53209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46" name="dot">
            <a:extLst>
              <a:ext uri="{FF2B5EF4-FFF2-40B4-BE49-F238E27FC236}">
                <a16:creationId xmlns:a16="http://schemas.microsoft.com/office/drawing/2014/main" id="{7E4E2507-0865-9027-FB29-06F736BE1AC5}"/>
              </a:ext>
            </a:extLst>
          </p:cNvPr>
          <p:cNvSpPr>
            <a:spLocks noGrp="1"/>
          </p:cNvSpPr>
          <p:nvPr/>
        </p:nvSpPr>
        <p:spPr>
          <a:xfrm>
            <a:off x="10025697" y="51431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47" name="dot">
            <a:extLst>
              <a:ext uri="{FF2B5EF4-FFF2-40B4-BE49-F238E27FC236}">
                <a16:creationId xmlns:a16="http://schemas.microsoft.com/office/drawing/2014/main" id="{985B55DD-B208-D40A-2E61-7CAC57C8E538}"/>
              </a:ext>
            </a:extLst>
          </p:cNvPr>
          <p:cNvSpPr>
            <a:spLocks noGrp="1"/>
          </p:cNvSpPr>
          <p:nvPr/>
        </p:nvSpPr>
        <p:spPr>
          <a:xfrm>
            <a:off x="10279697" y="49399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48" name="dot">
            <a:extLst>
              <a:ext uri="{FF2B5EF4-FFF2-40B4-BE49-F238E27FC236}">
                <a16:creationId xmlns:a16="http://schemas.microsoft.com/office/drawing/2014/main" id="{7B7CDBC7-AE6F-8CC7-740D-62C452630582}"/>
              </a:ext>
            </a:extLst>
          </p:cNvPr>
          <p:cNvSpPr>
            <a:spLocks noGrp="1"/>
          </p:cNvSpPr>
          <p:nvPr/>
        </p:nvSpPr>
        <p:spPr>
          <a:xfrm>
            <a:off x="10533697" y="47621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49" name="dot">
            <a:extLst>
              <a:ext uri="{FF2B5EF4-FFF2-40B4-BE49-F238E27FC236}">
                <a16:creationId xmlns:a16="http://schemas.microsoft.com/office/drawing/2014/main" id="{F5521C48-9514-2043-E235-D7CFD40C34AA}"/>
              </a:ext>
            </a:extLst>
          </p:cNvPr>
          <p:cNvSpPr>
            <a:spLocks noGrp="1"/>
          </p:cNvSpPr>
          <p:nvPr/>
        </p:nvSpPr>
        <p:spPr>
          <a:xfrm>
            <a:off x="10787697" y="45843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58" name="dot">
            <a:extLst>
              <a:ext uri="{FF2B5EF4-FFF2-40B4-BE49-F238E27FC236}">
                <a16:creationId xmlns:a16="http://schemas.microsoft.com/office/drawing/2014/main" id="{A456CB73-2F6D-CD9B-BA3D-1B191916BE64}"/>
              </a:ext>
            </a:extLst>
          </p:cNvPr>
          <p:cNvSpPr>
            <a:spLocks noGrp="1"/>
          </p:cNvSpPr>
          <p:nvPr/>
        </p:nvSpPr>
        <p:spPr>
          <a:xfrm>
            <a:off x="9644697" y="54225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59" name="dot">
            <a:extLst>
              <a:ext uri="{FF2B5EF4-FFF2-40B4-BE49-F238E27FC236}">
                <a16:creationId xmlns:a16="http://schemas.microsoft.com/office/drawing/2014/main" id="{AF7264B9-6FC6-B39B-1DF9-54A227DD5799}"/>
              </a:ext>
            </a:extLst>
          </p:cNvPr>
          <p:cNvSpPr>
            <a:spLocks noGrp="1"/>
          </p:cNvSpPr>
          <p:nvPr/>
        </p:nvSpPr>
        <p:spPr>
          <a:xfrm>
            <a:off x="9962197" y="52320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60" name="dot">
            <a:extLst>
              <a:ext uri="{FF2B5EF4-FFF2-40B4-BE49-F238E27FC236}">
                <a16:creationId xmlns:a16="http://schemas.microsoft.com/office/drawing/2014/main" id="{FCB2FED9-E37A-8EB7-9DD7-FA322953310A}"/>
              </a:ext>
            </a:extLst>
          </p:cNvPr>
          <p:cNvSpPr>
            <a:spLocks noGrp="1"/>
          </p:cNvSpPr>
          <p:nvPr/>
        </p:nvSpPr>
        <p:spPr>
          <a:xfrm>
            <a:off x="10343197" y="50415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61" name="dot">
            <a:extLst>
              <a:ext uri="{FF2B5EF4-FFF2-40B4-BE49-F238E27FC236}">
                <a16:creationId xmlns:a16="http://schemas.microsoft.com/office/drawing/2014/main" id="{24F41276-96E5-9020-885F-FC7948C88BAE}"/>
              </a:ext>
            </a:extLst>
          </p:cNvPr>
          <p:cNvSpPr>
            <a:spLocks noGrp="1"/>
          </p:cNvSpPr>
          <p:nvPr/>
        </p:nvSpPr>
        <p:spPr>
          <a:xfrm>
            <a:off x="10660697" y="48129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1A0C7B0-5D45-474C-980B-11161A39C005}"/>
              </a:ext>
            </a:extLst>
          </p:cNvPr>
          <p:cNvSpPr/>
          <p:nvPr/>
        </p:nvSpPr>
        <p:spPr>
          <a:xfrm>
            <a:off x="7336174" y="4596222"/>
            <a:ext cx="720518" cy="10795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</a:t>
            </a:r>
            <a:endParaRPr lang="en-IT" sz="12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9" name="Right Arrow 38">
            <a:extLst>
              <a:ext uri="{FF2B5EF4-FFF2-40B4-BE49-F238E27FC236}">
                <a16:creationId xmlns:a16="http://schemas.microsoft.com/office/drawing/2014/main" id="{E43C7659-81E0-60F9-09A6-B99B6485B297}"/>
              </a:ext>
            </a:extLst>
          </p:cNvPr>
          <p:cNvSpPr/>
          <p:nvPr/>
        </p:nvSpPr>
        <p:spPr>
          <a:xfrm>
            <a:off x="8799441" y="5091283"/>
            <a:ext cx="473640" cy="2794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0802E61-90B7-0CDF-96F9-8D645390DD10}"/>
              </a:ext>
            </a:extLst>
          </p:cNvPr>
          <p:cNvCxnSpPr/>
          <p:nvPr/>
        </p:nvCxnSpPr>
        <p:spPr>
          <a:xfrm>
            <a:off x="7113722" y="4596222"/>
            <a:ext cx="0" cy="107950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B9077C2-DFE8-2677-3B6B-1F62EF6C8E13}"/>
              </a:ext>
            </a:extLst>
          </p:cNvPr>
          <p:cNvSpPr txBox="1"/>
          <p:nvPr/>
        </p:nvSpPr>
        <p:spPr>
          <a:xfrm>
            <a:off x="6834754" y="5145435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2400" dirty="0"/>
              <a:t>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A7C0D2B-8AC3-FCCB-1E36-94852E7023A2}"/>
              </a:ext>
            </a:extLst>
          </p:cNvPr>
          <p:cNvSpPr txBox="1"/>
          <p:nvPr/>
        </p:nvSpPr>
        <p:spPr>
          <a:xfrm>
            <a:off x="7309113" y="3981534"/>
            <a:ext cx="8235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1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Metrics</a:t>
            </a:r>
            <a:endParaRPr lang="en-IT" sz="1400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01A9076-6CE6-07B7-0B3E-2F76593AB75E}"/>
              </a:ext>
            </a:extLst>
          </p:cNvPr>
          <p:cNvCxnSpPr>
            <a:cxnSpLocks/>
          </p:cNvCxnSpPr>
          <p:nvPr/>
        </p:nvCxnSpPr>
        <p:spPr>
          <a:xfrm>
            <a:off x="7361647" y="4419288"/>
            <a:ext cx="695045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54717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8" grpId="0" animBg="1"/>
      <p:bldP spid="59" grpId="0" animBg="1"/>
      <p:bldP spid="60" grpId="0" animBg="1"/>
      <p:bldP spid="61" grpId="0" animBg="1"/>
      <p:bldP spid="38" grpId="0" animBg="1"/>
      <p:bldP spid="39" grpId="0" animBg="1"/>
      <p:bldP spid="17" grpId="0"/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2B1C2-0536-AC9D-4076-B38905612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DF0CF1F-DECA-8D32-2E8F-DE4660C658A1}"/>
              </a:ext>
            </a:extLst>
          </p:cNvPr>
          <p:cNvSpPr/>
          <p:nvPr/>
        </p:nvSpPr>
        <p:spPr>
          <a:xfrm>
            <a:off x="4622799" y="1912470"/>
            <a:ext cx="2946401" cy="1143000"/>
          </a:xfrm>
          <a:prstGeom prst="roundRect">
            <a:avLst/>
          </a:prstGeom>
          <a:solidFill>
            <a:srgbClr val="F0E2A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>
              <a:buNone/>
            </a:pPr>
            <a:r>
              <a:rPr lang="en-US" sz="2000" b="1" dirty="0">
                <a:solidFill>
                  <a:srgbClr val="3D2E0A"/>
                </a:solidFill>
                <a:latin typeface="Helvetica Neue"/>
              </a:rPr>
              <a:t>Adaptive, minimal operator knobs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BF3E303-61BE-D0FE-5DFE-F18DCF16C62E}"/>
              </a:ext>
            </a:extLst>
          </p:cNvPr>
          <p:cNvSpPr/>
          <p:nvPr/>
        </p:nvSpPr>
        <p:spPr>
          <a:xfrm>
            <a:off x="8132618" y="1912470"/>
            <a:ext cx="2946401" cy="1143000"/>
          </a:xfrm>
          <a:prstGeom prst="roundRect">
            <a:avLst/>
          </a:prstGeom>
          <a:solidFill>
            <a:srgbClr val="F0E2A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>
              <a:buNone/>
            </a:pPr>
            <a:r>
              <a:rPr lang="en-US" sz="2000" b="1" dirty="0">
                <a:solidFill>
                  <a:srgbClr val="3D2E0A"/>
                </a:solidFill>
                <a:latin typeface="Helvetica Neue"/>
              </a:rPr>
              <a:t>Lightweight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02D953-1289-E52E-A418-1D1BD083A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 first consider dimensionality reduction…</a:t>
            </a:r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500A8C-5524-0E47-3FD5-77FB355F15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24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C8DAC49-26F5-C90C-2711-C655A06CCB24}"/>
              </a:ext>
            </a:extLst>
          </p:cNvPr>
          <p:cNvSpPr/>
          <p:nvPr/>
        </p:nvSpPr>
        <p:spPr>
          <a:xfrm>
            <a:off x="1112981" y="1897230"/>
            <a:ext cx="2946401" cy="1143000"/>
          </a:xfrm>
          <a:prstGeom prst="roundRect">
            <a:avLst/>
          </a:prstGeom>
          <a:solidFill>
            <a:srgbClr val="F0E2A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>
              <a:buNone/>
            </a:pPr>
            <a:r>
              <a:rPr lang="en-US" sz="2000" b="1" dirty="0">
                <a:solidFill>
                  <a:srgbClr val="3D2E0A"/>
                </a:solidFill>
                <a:latin typeface="Helvetica Neue"/>
              </a:rPr>
              <a:t>Capture</a:t>
            </a:r>
          </a:p>
          <a:p>
            <a:pPr algn="ctr">
              <a:buNone/>
            </a:pPr>
            <a:r>
              <a:rPr lang="en-US" sz="2000" b="1" dirty="0">
                <a:solidFill>
                  <a:srgbClr val="3D2E0A"/>
                </a:solidFill>
                <a:latin typeface="Helvetica Neue"/>
              </a:rPr>
              <a:t>multivariate patterns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084364A-4933-74E5-BEFB-605228C83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291" y="4126477"/>
            <a:ext cx="5825535" cy="21723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T" dirty="0"/>
              <a:t>Learn low-dimensional subspace</a:t>
            </a:r>
          </a:p>
          <a:p>
            <a:pPr lvl="1"/>
            <a:r>
              <a:rPr lang="en-IT" dirty="0"/>
              <a:t>e.g., PCA, SVD</a:t>
            </a:r>
          </a:p>
          <a:p>
            <a:pPr lvl="1"/>
            <a:r>
              <a:rPr lang="en-IT" dirty="0"/>
              <a:t>comptetitive with DL methods </a:t>
            </a:r>
            <a:br>
              <a:rPr lang="en-IT" dirty="0"/>
            </a:br>
            <a:r>
              <a:rPr lang="en-IT" dirty="0"/>
              <a:t>on time-series AD </a:t>
            </a:r>
            <a:r>
              <a:rPr lang="en-IT" dirty="0">
                <a:solidFill>
                  <a:schemeClr val="bg2">
                    <a:lumMod val="75000"/>
                  </a:schemeClr>
                </a:solidFill>
              </a:rPr>
              <a:t>[</a:t>
            </a:r>
            <a:r>
              <a:rPr lang="en-GB" dirty="0">
                <a:solidFill>
                  <a:schemeClr val="bg2">
                    <a:lumMod val="75000"/>
                  </a:schemeClr>
                </a:solidFill>
              </a:rPr>
              <a:t>Sarfraz et al. ICML ‘24]</a:t>
            </a:r>
            <a:endParaRPr lang="en-IT" b="1" dirty="0"/>
          </a:p>
          <a:p>
            <a:pPr marL="0" indent="0">
              <a:buNone/>
            </a:pPr>
            <a:endParaRPr lang="en-IT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42" name="Subspace">
            <a:extLst>
              <a:ext uri="{FF2B5EF4-FFF2-40B4-BE49-F238E27FC236}">
                <a16:creationId xmlns:a16="http://schemas.microsoft.com/office/drawing/2014/main" id="{135462C0-2C94-3C67-1AE6-93FD385167C5}"/>
              </a:ext>
            </a:extLst>
          </p:cNvPr>
          <p:cNvCxnSpPr>
            <a:cxnSpLocks/>
            <a:endCxn id="49" idx="5"/>
          </p:cNvCxnSpPr>
          <p:nvPr/>
        </p:nvCxnSpPr>
        <p:spPr>
          <a:xfrm flipV="1">
            <a:off x="9047797" y="4649429"/>
            <a:ext cx="1804941" cy="1319259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</p:cxnSp>
      <p:sp>
        <p:nvSpPr>
          <p:cNvPr id="43" name="dot">
            <a:extLst>
              <a:ext uri="{FF2B5EF4-FFF2-40B4-BE49-F238E27FC236}">
                <a16:creationId xmlns:a16="http://schemas.microsoft.com/office/drawing/2014/main" id="{23E90285-C59C-BE7B-5F2D-D4F90E4C7E30}"/>
              </a:ext>
            </a:extLst>
          </p:cNvPr>
          <p:cNvSpPr>
            <a:spLocks noGrp="1"/>
          </p:cNvSpPr>
          <p:nvPr/>
        </p:nvSpPr>
        <p:spPr>
          <a:xfrm>
            <a:off x="9263697" y="57400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44" name="dot">
            <a:extLst>
              <a:ext uri="{FF2B5EF4-FFF2-40B4-BE49-F238E27FC236}">
                <a16:creationId xmlns:a16="http://schemas.microsoft.com/office/drawing/2014/main" id="{B1743540-7890-114B-0004-35F149E5BD5F}"/>
              </a:ext>
            </a:extLst>
          </p:cNvPr>
          <p:cNvSpPr>
            <a:spLocks noGrp="1"/>
          </p:cNvSpPr>
          <p:nvPr/>
        </p:nvSpPr>
        <p:spPr>
          <a:xfrm>
            <a:off x="9517697" y="55241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45" name="dot">
            <a:extLst>
              <a:ext uri="{FF2B5EF4-FFF2-40B4-BE49-F238E27FC236}">
                <a16:creationId xmlns:a16="http://schemas.microsoft.com/office/drawing/2014/main" id="{CC4286B4-D6B6-EF24-ACBE-1891C1AF6D9B}"/>
              </a:ext>
            </a:extLst>
          </p:cNvPr>
          <p:cNvSpPr>
            <a:spLocks noGrp="1"/>
          </p:cNvSpPr>
          <p:nvPr/>
        </p:nvSpPr>
        <p:spPr>
          <a:xfrm>
            <a:off x="9771697" y="53209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46" name="dot">
            <a:extLst>
              <a:ext uri="{FF2B5EF4-FFF2-40B4-BE49-F238E27FC236}">
                <a16:creationId xmlns:a16="http://schemas.microsoft.com/office/drawing/2014/main" id="{ACE94B44-206A-ACC5-67A1-1223E07D7CA7}"/>
              </a:ext>
            </a:extLst>
          </p:cNvPr>
          <p:cNvSpPr>
            <a:spLocks noGrp="1"/>
          </p:cNvSpPr>
          <p:nvPr/>
        </p:nvSpPr>
        <p:spPr>
          <a:xfrm>
            <a:off x="10025697" y="51431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47" name="dot">
            <a:extLst>
              <a:ext uri="{FF2B5EF4-FFF2-40B4-BE49-F238E27FC236}">
                <a16:creationId xmlns:a16="http://schemas.microsoft.com/office/drawing/2014/main" id="{AC0DE47A-2018-E47F-E2AF-C91BB6C75D6A}"/>
              </a:ext>
            </a:extLst>
          </p:cNvPr>
          <p:cNvSpPr>
            <a:spLocks noGrp="1"/>
          </p:cNvSpPr>
          <p:nvPr/>
        </p:nvSpPr>
        <p:spPr>
          <a:xfrm>
            <a:off x="10279697" y="49399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48" name="dot">
            <a:extLst>
              <a:ext uri="{FF2B5EF4-FFF2-40B4-BE49-F238E27FC236}">
                <a16:creationId xmlns:a16="http://schemas.microsoft.com/office/drawing/2014/main" id="{FFF9E365-D65D-9377-3892-B4EC3EF28A23}"/>
              </a:ext>
            </a:extLst>
          </p:cNvPr>
          <p:cNvSpPr>
            <a:spLocks noGrp="1"/>
          </p:cNvSpPr>
          <p:nvPr/>
        </p:nvSpPr>
        <p:spPr>
          <a:xfrm>
            <a:off x="10533697" y="47621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49" name="dot">
            <a:extLst>
              <a:ext uri="{FF2B5EF4-FFF2-40B4-BE49-F238E27FC236}">
                <a16:creationId xmlns:a16="http://schemas.microsoft.com/office/drawing/2014/main" id="{66BB14D7-DA18-67AD-39DE-DE8CF35D84EA}"/>
              </a:ext>
            </a:extLst>
          </p:cNvPr>
          <p:cNvSpPr>
            <a:spLocks noGrp="1"/>
          </p:cNvSpPr>
          <p:nvPr/>
        </p:nvSpPr>
        <p:spPr>
          <a:xfrm>
            <a:off x="10787697" y="45843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58" name="dot">
            <a:extLst>
              <a:ext uri="{FF2B5EF4-FFF2-40B4-BE49-F238E27FC236}">
                <a16:creationId xmlns:a16="http://schemas.microsoft.com/office/drawing/2014/main" id="{F21CFC01-0050-FEEE-AB94-E4FBCC2E0B43}"/>
              </a:ext>
            </a:extLst>
          </p:cNvPr>
          <p:cNvSpPr>
            <a:spLocks noGrp="1"/>
          </p:cNvSpPr>
          <p:nvPr/>
        </p:nvSpPr>
        <p:spPr>
          <a:xfrm>
            <a:off x="9644697" y="54225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59" name="dot">
            <a:extLst>
              <a:ext uri="{FF2B5EF4-FFF2-40B4-BE49-F238E27FC236}">
                <a16:creationId xmlns:a16="http://schemas.microsoft.com/office/drawing/2014/main" id="{B2BAF8F3-B397-CB02-3205-06DC2C8DB5B3}"/>
              </a:ext>
            </a:extLst>
          </p:cNvPr>
          <p:cNvSpPr>
            <a:spLocks noGrp="1"/>
          </p:cNvSpPr>
          <p:nvPr/>
        </p:nvSpPr>
        <p:spPr>
          <a:xfrm>
            <a:off x="9962197" y="52320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60" name="dot">
            <a:extLst>
              <a:ext uri="{FF2B5EF4-FFF2-40B4-BE49-F238E27FC236}">
                <a16:creationId xmlns:a16="http://schemas.microsoft.com/office/drawing/2014/main" id="{CA307585-190E-D646-F824-3E425C02A0ED}"/>
              </a:ext>
            </a:extLst>
          </p:cNvPr>
          <p:cNvSpPr>
            <a:spLocks noGrp="1"/>
          </p:cNvSpPr>
          <p:nvPr/>
        </p:nvSpPr>
        <p:spPr>
          <a:xfrm>
            <a:off x="10343197" y="50415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61" name="dot">
            <a:extLst>
              <a:ext uri="{FF2B5EF4-FFF2-40B4-BE49-F238E27FC236}">
                <a16:creationId xmlns:a16="http://schemas.microsoft.com/office/drawing/2014/main" id="{97E035F1-3E10-430C-EA73-58DD57B86745}"/>
              </a:ext>
            </a:extLst>
          </p:cNvPr>
          <p:cNvSpPr>
            <a:spLocks noGrp="1"/>
          </p:cNvSpPr>
          <p:nvPr/>
        </p:nvSpPr>
        <p:spPr>
          <a:xfrm>
            <a:off x="10660697" y="48129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39A1454-C5C2-DECF-4A09-752349AAD8C2}"/>
              </a:ext>
            </a:extLst>
          </p:cNvPr>
          <p:cNvSpPr/>
          <p:nvPr/>
        </p:nvSpPr>
        <p:spPr>
          <a:xfrm>
            <a:off x="7336174" y="4596222"/>
            <a:ext cx="720518" cy="10795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</a:t>
            </a:r>
            <a:endParaRPr lang="en-IT" sz="12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9" name="Right Arrow 38">
            <a:extLst>
              <a:ext uri="{FF2B5EF4-FFF2-40B4-BE49-F238E27FC236}">
                <a16:creationId xmlns:a16="http://schemas.microsoft.com/office/drawing/2014/main" id="{3BE1E5F5-2966-AAB2-3D3D-03D534691B04}"/>
              </a:ext>
            </a:extLst>
          </p:cNvPr>
          <p:cNvSpPr/>
          <p:nvPr/>
        </p:nvSpPr>
        <p:spPr>
          <a:xfrm>
            <a:off x="8799441" y="5091283"/>
            <a:ext cx="473640" cy="2794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2DD6028-EF83-7314-E5D9-91C3E7575BB1}"/>
              </a:ext>
            </a:extLst>
          </p:cNvPr>
          <p:cNvCxnSpPr/>
          <p:nvPr/>
        </p:nvCxnSpPr>
        <p:spPr>
          <a:xfrm>
            <a:off x="7113722" y="4596222"/>
            <a:ext cx="0" cy="107950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1279456-4ED9-2D63-0A34-D2FC72A93E46}"/>
              </a:ext>
            </a:extLst>
          </p:cNvPr>
          <p:cNvSpPr txBox="1"/>
          <p:nvPr/>
        </p:nvSpPr>
        <p:spPr>
          <a:xfrm>
            <a:off x="6834754" y="5145435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2400" dirty="0"/>
              <a:t>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5DE32BC-87C6-9FB6-26C8-39B20531F832}"/>
              </a:ext>
            </a:extLst>
          </p:cNvPr>
          <p:cNvSpPr txBox="1"/>
          <p:nvPr/>
        </p:nvSpPr>
        <p:spPr>
          <a:xfrm>
            <a:off x="7309113" y="3981534"/>
            <a:ext cx="8235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1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Metrics</a:t>
            </a:r>
            <a:endParaRPr lang="en-IT" sz="1400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0497169-0A9F-FF61-5A2C-77F104D2AEF3}"/>
              </a:ext>
            </a:extLst>
          </p:cNvPr>
          <p:cNvCxnSpPr>
            <a:cxnSpLocks/>
          </p:cNvCxnSpPr>
          <p:nvPr/>
        </p:nvCxnSpPr>
        <p:spPr>
          <a:xfrm>
            <a:off x="7361647" y="4419288"/>
            <a:ext cx="695045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05AC7EF-FACC-6725-AC53-6A158EFF6F21}"/>
              </a:ext>
            </a:extLst>
          </p:cNvPr>
          <p:cNvSpPr txBox="1"/>
          <p:nvPr/>
        </p:nvSpPr>
        <p:spPr>
          <a:xfrm>
            <a:off x="985381" y="1761634"/>
            <a:ext cx="5950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4400" dirty="0"/>
              <a:t>✅</a:t>
            </a:r>
          </a:p>
        </p:txBody>
      </p:sp>
      <p:sp>
        <p:nvSpPr>
          <p:cNvPr id="5" name="Caption103">
            <a:extLst>
              <a:ext uri="{FF2B5EF4-FFF2-40B4-BE49-F238E27FC236}">
                <a16:creationId xmlns:a16="http://schemas.microsoft.com/office/drawing/2014/main" id="{33E56CD3-1045-CEA8-5934-FD0D15AE7071}"/>
              </a:ext>
            </a:extLst>
          </p:cNvPr>
          <p:cNvSpPr txBox="1"/>
          <p:nvPr/>
        </p:nvSpPr>
        <p:spPr>
          <a:xfrm>
            <a:off x="985381" y="3098607"/>
            <a:ext cx="294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b="1" dirty="0">
                <a:solidFill>
                  <a:schemeClr val="accent6"/>
                </a:solidFill>
                <a:latin typeface="Helvetica Neue"/>
              </a:rPr>
              <a:t>inherently</a:t>
            </a:r>
          </a:p>
        </p:txBody>
      </p:sp>
    </p:spTree>
    <p:extLst>
      <p:ext uri="{BB962C8B-B14F-4D97-AF65-F5344CB8AC3E}">
        <p14:creationId xmlns:p14="http://schemas.microsoft.com/office/powerpoint/2010/main" val="2906331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834D3-9CC8-F758-7E92-C2DB58F0A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8C0442B-C510-15C4-BC42-F2C19E6346D5}"/>
              </a:ext>
            </a:extLst>
          </p:cNvPr>
          <p:cNvSpPr/>
          <p:nvPr/>
        </p:nvSpPr>
        <p:spPr>
          <a:xfrm>
            <a:off x="4622799" y="1912470"/>
            <a:ext cx="2946401" cy="1143000"/>
          </a:xfrm>
          <a:prstGeom prst="roundRect">
            <a:avLst/>
          </a:prstGeom>
          <a:solidFill>
            <a:srgbClr val="F0E2A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>
              <a:buNone/>
            </a:pPr>
            <a:r>
              <a:rPr lang="en-US" sz="2000" b="1" dirty="0">
                <a:solidFill>
                  <a:srgbClr val="3D2E0A"/>
                </a:solidFill>
                <a:latin typeface="Helvetica Neue"/>
              </a:rPr>
              <a:t>Adaptive, minimal operator knobs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A43A32C-5A42-3F3E-230B-D744008441F1}"/>
              </a:ext>
            </a:extLst>
          </p:cNvPr>
          <p:cNvSpPr/>
          <p:nvPr/>
        </p:nvSpPr>
        <p:spPr>
          <a:xfrm>
            <a:off x="8132618" y="1912470"/>
            <a:ext cx="2946401" cy="1143000"/>
          </a:xfrm>
          <a:prstGeom prst="roundRect">
            <a:avLst/>
          </a:prstGeom>
          <a:solidFill>
            <a:srgbClr val="F0E2A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>
              <a:buNone/>
            </a:pPr>
            <a:r>
              <a:rPr lang="en-US" sz="2000" b="1" dirty="0">
                <a:solidFill>
                  <a:srgbClr val="3D2E0A"/>
                </a:solidFill>
                <a:latin typeface="Helvetica Neue"/>
              </a:rPr>
              <a:t>Lightweight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FA6E7C-A243-0FBD-A294-8027E26A8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 first consider dimensionality reduction…</a:t>
            </a:r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CAC436-E94C-F734-A136-863DBAB7B3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25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E9237A91-F0B5-5C67-E5E8-29ACA599E601}"/>
              </a:ext>
            </a:extLst>
          </p:cNvPr>
          <p:cNvSpPr/>
          <p:nvPr/>
        </p:nvSpPr>
        <p:spPr>
          <a:xfrm>
            <a:off x="1112981" y="1897230"/>
            <a:ext cx="2946401" cy="1143000"/>
          </a:xfrm>
          <a:prstGeom prst="roundRect">
            <a:avLst/>
          </a:prstGeom>
          <a:solidFill>
            <a:srgbClr val="F0E2A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>
              <a:buNone/>
            </a:pPr>
            <a:r>
              <a:rPr lang="en-US" sz="2000" b="1" dirty="0">
                <a:solidFill>
                  <a:srgbClr val="3D2E0A"/>
                </a:solidFill>
                <a:latin typeface="Helvetica Neue"/>
              </a:rPr>
              <a:t>Capture</a:t>
            </a:r>
          </a:p>
          <a:p>
            <a:pPr algn="ctr">
              <a:buNone/>
            </a:pPr>
            <a:r>
              <a:rPr lang="en-US" sz="2000" b="1" dirty="0">
                <a:solidFill>
                  <a:srgbClr val="3D2E0A"/>
                </a:solidFill>
                <a:latin typeface="Helvetica Neue"/>
              </a:rPr>
              <a:t>multivariate patterns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FAFC33C-8B56-DDCA-3836-40A3D4576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291" y="4126477"/>
            <a:ext cx="5825535" cy="21723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T" dirty="0"/>
              <a:t>Learn low-dimensional subspace</a:t>
            </a:r>
          </a:p>
          <a:p>
            <a:pPr lvl="1"/>
            <a:r>
              <a:rPr lang="en-IT" dirty="0"/>
              <a:t>e.g., PCA, SVD</a:t>
            </a:r>
          </a:p>
          <a:p>
            <a:pPr lvl="1"/>
            <a:r>
              <a:rPr lang="en-IT" dirty="0"/>
              <a:t>comptetitive with DL methods </a:t>
            </a:r>
            <a:br>
              <a:rPr lang="en-IT" dirty="0"/>
            </a:br>
            <a:r>
              <a:rPr lang="en-IT" dirty="0"/>
              <a:t>on time-series AD </a:t>
            </a:r>
            <a:r>
              <a:rPr lang="en-IT" dirty="0">
                <a:solidFill>
                  <a:schemeClr val="bg2">
                    <a:lumMod val="75000"/>
                  </a:schemeClr>
                </a:solidFill>
              </a:rPr>
              <a:t>[</a:t>
            </a:r>
            <a:r>
              <a:rPr lang="en-GB" dirty="0">
                <a:solidFill>
                  <a:schemeClr val="bg2">
                    <a:lumMod val="75000"/>
                  </a:schemeClr>
                </a:solidFill>
              </a:rPr>
              <a:t>Sarfraz et al. ICML ‘24]</a:t>
            </a:r>
            <a:endParaRPr lang="en-IT" b="1" dirty="0"/>
          </a:p>
          <a:p>
            <a:pPr marL="0" indent="0">
              <a:buNone/>
            </a:pPr>
            <a:endParaRPr lang="en-IT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42" name="Subspace">
            <a:extLst>
              <a:ext uri="{FF2B5EF4-FFF2-40B4-BE49-F238E27FC236}">
                <a16:creationId xmlns:a16="http://schemas.microsoft.com/office/drawing/2014/main" id="{BB6B3338-E6C5-DBB7-7289-0369FB09FEEB}"/>
              </a:ext>
            </a:extLst>
          </p:cNvPr>
          <p:cNvCxnSpPr>
            <a:cxnSpLocks/>
            <a:endCxn id="49" idx="5"/>
          </p:cNvCxnSpPr>
          <p:nvPr/>
        </p:nvCxnSpPr>
        <p:spPr>
          <a:xfrm flipV="1">
            <a:off x="9047797" y="4649429"/>
            <a:ext cx="1804941" cy="1319259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</p:cxnSp>
      <p:sp>
        <p:nvSpPr>
          <p:cNvPr id="43" name="dot">
            <a:extLst>
              <a:ext uri="{FF2B5EF4-FFF2-40B4-BE49-F238E27FC236}">
                <a16:creationId xmlns:a16="http://schemas.microsoft.com/office/drawing/2014/main" id="{E1DA323E-0017-FD19-C740-86A48D3A69FE}"/>
              </a:ext>
            </a:extLst>
          </p:cNvPr>
          <p:cNvSpPr>
            <a:spLocks noGrp="1"/>
          </p:cNvSpPr>
          <p:nvPr/>
        </p:nvSpPr>
        <p:spPr>
          <a:xfrm>
            <a:off x="9263697" y="57400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44" name="dot">
            <a:extLst>
              <a:ext uri="{FF2B5EF4-FFF2-40B4-BE49-F238E27FC236}">
                <a16:creationId xmlns:a16="http://schemas.microsoft.com/office/drawing/2014/main" id="{E2278E9B-6C00-04EB-20EC-310BE37B70B3}"/>
              </a:ext>
            </a:extLst>
          </p:cNvPr>
          <p:cNvSpPr>
            <a:spLocks noGrp="1"/>
          </p:cNvSpPr>
          <p:nvPr/>
        </p:nvSpPr>
        <p:spPr>
          <a:xfrm>
            <a:off x="9517697" y="55241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45" name="dot">
            <a:extLst>
              <a:ext uri="{FF2B5EF4-FFF2-40B4-BE49-F238E27FC236}">
                <a16:creationId xmlns:a16="http://schemas.microsoft.com/office/drawing/2014/main" id="{61A98DA8-57CD-CE6D-D55D-84C46D4AB800}"/>
              </a:ext>
            </a:extLst>
          </p:cNvPr>
          <p:cNvSpPr>
            <a:spLocks noGrp="1"/>
          </p:cNvSpPr>
          <p:nvPr/>
        </p:nvSpPr>
        <p:spPr>
          <a:xfrm>
            <a:off x="9771697" y="53209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46" name="dot">
            <a:extLst>
              <a:ext uri="{FF2B5EF4-FFF2-40B4-BE49-F238E27FC236}">
                <a16:creationId xmlns:a16="http://schemas.microsoft.com/office/drawing/2014/main" id="{3DB98F8F-F5B0-9794-A181-FB9CBEBF1910}"/>
              </a:ext>
            </a:extLst>
          </p:cNvPr>
          <p:cNvSpPr>
            <a:spLocks noGrp="1"/>
          </p:cNvSpPr>
          <p:nvPr/>
        </p:nvSpPr>
        <p:spPr>
          <a:xfrm>
            <a:off x="10025697" y="51431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47" name="dot">
            <a:extLst>
              <a:ext uri="{FF2B5EF4-FFF2-40B4-BE49-F238E27FC236}">
                <a16:creationId xmlns:a16="http://schemas.microsoft.com/office/drawing/2014/main" id="{8E9CFC91-7586-7FD3-093B-DE2C1AB80400}"/>
              </a:ext>
            </a:extLst>
          </p:cNvPr>
          <p:cNvSpPr>
            <a:spLocks noGrp="1"/>
          </p:cNvSpPr>
          <p:nvPr/>
        </p:nvSpPr>
        <p:spPr>
          <a:xfrm>
            <a:off x="10279697" y="49399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48" name="dot">
            <a:extLst>
              <a:ext uri="{FF2B5EF4-FFF2-40B4-BE49-F238E27FC236}">
                <a16:creationId xmlns:a16="http://schemas.microsoft.com/office/drawing/2014/main" id="{7C5AB90E-FCA4-BFE5-C946-A82218A94A05}"/>
              </a:ext>
            </a:extLst>
          </p:cNvPr>
          <p:cNvSpPr>
            <a:spLocks noGrp="1"/>
          </p:cNvSpPr>
          <p:nvPr/>
        </p:nvSpPr>
        <p:spPr>
          <a:xfrm>
            <a:off x="10533697" y="47621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49" name="dot">
            <a:extLst>
              <a:ext uri="{FF2B5EF4-FFF2-40B4-BE49-F238E27FC236}">
                <a16:creationId xmlns:a16="http://schemas.microsoft.com/office/drawing/2014/main" id="{23F50D31-E45E-0D17-A35A-C5EFE088AF82}"/>
              </a:ext>
            </a:extLst>
          </p:cNvPr>
          <p:cNvSpPr>
            <a:spLocks noGrp="1"/>
          </p:cNvSpPr>
          <p:nvPr/>
        </p:nvSpPr>
        <p:spPr>
          <a:xfrm>
            <a:off x="10787697" y="45843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58" name="dot">
            <a:extLst>
              <a:ext uri="{FF2B5EF4-FFF2-40B4-BE49-F238E27FC236}">
                <a16:creationId xmlns:a16="http://schemas.microsoft.com/office/drawing/2014/main" id="{9025F365-13D3-6A93-660F-0B093DB90D60}"/>
              </a:ext>
            </a:extLst>
          </p:cNvPr>
          <p:cNvSpPr>
            <a:spLocks noGrp="1"/>
          </p:cNvSpPr>
          <p:nvPr/>
        </p:nvSpPr>
        <p:spPr>
          <a:xfrm>
            <a:off x="9644697" y="54225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59" name="dot">
            <a:extLst>
              <a:ext uri="{FF2B5EF4-FFF2-40B4-BE49-F238E27FC236}">
                <a16:creationId xmlns:a16="http://schemas.microsoft.com/office/drawing/2014/main" id="{31425067-23ED-53C2-6C6D-C1A7A41CE2AD}"/>
              </a:ext>
            </a:extLst>
          </p:cNvPr>
          <p:cNvSpPr>
            <a:spLocks noGrp="1"/>
          </p:cNvSpPr>
          <p:nvPr/>
        </p:nvSpPr>
        <p:spPr>
          <a:xfrm>
            <a:off x="9962197" y="52320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60" name="dot">
            <a:extLst>
              <a:ext uri="{FF2B5EF4-FFF2-40B4-BE49-F238E27FC236}">
                <a16:creationId xmlns:a16="http://schemas.microsoft.com/office/drawing/2014/main" id="{6EAC5A71-A9F1-EC05-4685-FE3B8CF87FAC}"/>
              </a:ext>
            </a:extLst>
          </p:cNvPr>
          <p:cNvSpPr>
            <a:spLocks noGrp="1"/>
          </p:cNvSpPr>
          <p:nvPr/>
        </p:nvSpPr>
        <p:spPr>
          <a:xfrm>
            <a:off x="10343197" y="50415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61" name="dot">
            <a:extLst>
              <a:ext uri="{FF2B5EF4-FFF2-40B4-BE49-F238E27FC236}">
                <a16:creationId xmlns:a16="http://schemas.microsoft.com/office/drawing/2014/main" id="{DD5A0E7C-3F68-1640-C723-4DA467DBE586}"/>
              </a:ext>
            </a:extLst>
          </p:cNvPr>
          <p:cNvSpPr>
            <a:spLocks noGrp="1"/>
          </p:cNvSpPr>
          <p:nvPr/>
        </p:nvSpPr>
        <p:spPr>
          <a:xfrm>
            <a:off x="10660697" y="481298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9B3B11F8-87ED-E0B9-1F94-3E40CC149F08}"/>
              </a:ext>
            </a:extLst>
          </p:cNvPr>
          <p:cNvSpPr txBox="1"/>
          <p:nvPr/>
        </p:nvSpPr>
        <p:spPr>
          <a:xfrm>
            <a:off x="985381" y="1761634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3200" dirty="0"/>
              <a:t>✅</a:t>
            </a:r>
          </a:p>
        </p:txBody>
      </p:sp>
      <p:sp>
        <p:nvSpPr>
          <p:cNvPr id="3" name="Caption103">
            <a:extLst>
              <a:ext uri="{FF2B5EF4-FFF2-40B4-BE49-F238E27FC236}">
                <a16:creationId xmlns:a16="http://schemas.microsoft.com/office/drawing/2014/main" id="{7A3D6A9D-582D-DE56-4E49-BCDB2D6D11FF}"/>
              </a:ext>
            </a:extLst>
          </p:cNvPr>
          <p:cNvSpPr txBox="1"/>
          <p:nvPr/>
        </p:nvSpPr>
        <p:spPr>
          <a:xfrm>
            <a:off x="985381" y="3098607"/>
            <a:ext cx="294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b="1" dirty="0">
                <a:solidFill>
                  <a:schemeClr val="accent6"/>
                </a:solidFill>
                <a:latin typeface="Helvetica Neue"/>
              </a:rPr>
              <a:t>inherently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1ED11D-691A-10E4-A9EF-0276EA36190F}"/>
              </a:ext>
            </a:extLst>
          </p:cNvPr>
          <p:cNvSpPr txBox="1"/>
          <p:nvPr/>
        </p:nvSpPr>
        <p:spPr>
          <a:xfrm>
            <a:off x="4458240" y="1861066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3200" dirty="0"/>
              <a:t>✅</a:t>
            </a:r>
          </a:p>
        </p:txBody>
      </p:sp>
      <p:sp>
        <p:nvSpPr>
          <p:cNvPr id="9" name="Caption103">
            <a:extLst>
              <a:ext uri="{FF2B5EF4-FFF2-40B4-BE49-F238E27FC236}">
                <a16:creationId xmlns:a16="http://schemas.microsoft.com/office/drawing/2014/main" id="{06DBE194-6D26-0BC9-FEB2-F42A2A5EC9B1}"/>
              </a:ext>
            </a:extLst>
          </p:cNvPr>
          <p:cNvSpPr txBox="1"/>
          <p:nvPr/>
        </p:nvSpPr>
        <p:spPr>
          <a:xfrm>
            <a:off x="4545922" y="3086834"/>
            <a:ext cx="294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b="1" dirty="0">
                <a:solidFill>
                  <a:schemeClr val="accent6"/>
                </a:solidFill>
                <a:latin typeface="Helvetica Neue"/>
              </a:rPr>
              <a:t>recompute subspace</a:t>
            </a:r>
          </a:p>
        </p:txBody>
      </p:sp>
      <p:sp>
        <p:nvSpPr>
          <p:cNvPr id="13" name="Caption103">
            <a:extLst>
              <a:ext uri="{FF2B5EF4-FFF2-40B4-BE49-F238E27FC236}">
                <a16:creationId xmlns:a16="http://schemas.microsoft.com/office/drawing/2014/main" id="{DA99C300-A257-EB10-CD95-C68547396942}"/>
              </a:ext>
            </a:extLst>
          </p:cNvPr>
          <p:cNvSpPr txBox="1"/>
          <p:nvPr/>
        </p:nvSpPr>
        <p:spPr>
          <a:xfrm>
            <a:off x="8132619" y="3086834"/>
            <a:ext cx="294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b="1" dirty="0">
                <a:solidFill>
                  <a:srgbClr val="FF0000"/>
                </a:solidFill>
                <a:latin typeface="Helvetica Neue"/>
              </a:rPr>
              <a:t>compute heavy!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41E64C-D92B-3AF5-5F35-574FE4F6023F}"/>
              </a:ext>
            </a:extLst>
          </p:cNvPr>
          <p:cNvSpPr txBox="1"/>
          <p:nvPr/>
        </p:nvSpPr>
        <p:spPr>
          <a:xfrm>
            <a:off x="8132619" y="1704287"/>
            <a:ext cx="595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4000" dirty="0"/>
              <a:t>👋</a:t>
            </a:r>
            <a:endParaRPr lang="en-IT" sz="3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8509B3-01C4-587A-B6E2-8E8EF5829512}"/>
              </a:ext>
            </a:extLst>
          </p:cNvPr>
          <p:cNvSpPr txBox="1"/>
          <p:nvPr/>
        </p:nvSpPr>
        <p:spPr>
          <a:xfrm>
            <a:off x="8696036" y="1737335"/>
            <a:ext cx="595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4000" dirty="0"/>
              <a:t>👋</a:t>
            </a:r>
            <a:endParaRPr lang="en-IT" sz="32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45CCCBB-BE0B-19D7-5588-EE0D697F78A0}"/>
              </a:ext>
            </a:extLst>
          </p:cNvPr>
          <p:cNvSpPr txBox="1"/>
          <p:nvPr/>
        </p:nvSpPr>
        <p:spPr>
          <a:xfrm>
            <a:off x="5348932" y="1055308"/>
            <a:ext cx="72997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2800" b="1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…but </a:t>
            </a:r>
            <a:r>
              <a:rPr lang="en-IT" sz="2800" b="1" i="1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adaptive </a:t>
            </a:r>
            <a:r>
              <a:rPr lang="en-IT" sz="2800" b="1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breaks </a:t>
            </a:r>
            <a:r>
              <a:rPr lang="en-IT" sz="2800" b="1" i="1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lightweight</a:t>
            </a:r>
            <a:endParaRPr lang="en-IT" sz="2800" i="1" dirty="0">
              <a:solidFill>
                <a:srgbClr val="FF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5" name="Graphic 24" descr="Sad face outline with solid fill">
            <a:extLst>
              <a:ext uri="{FF2B5EF4-FFF2-40B4-BE49-F238E27FC236}">
                <a16:creationId xmlns:a16="http://schemas.microsoft.com/office/drawing/2014/main" id="{361FD6BE-2D8D-377F-81D4-8CC6EF855A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68728" y="1062923"/>
            <a:ext cx="542700" cy="542700"/>
          </a:xfrm>
          <a:prstGeom prst="rect">
            <a:avLst/>
          </a:prstGeom>
        </p:spPr>
      </p:pic>
      <p:sp>
        <p:nvSpPr>
          <p:cNvPr id="39" name="Right Arrow 38">
            <a:extLst>
              <a:ext uri="{FF2B5EF4-FFF2-40B4-BE49-F238E27FC236}">
                <a16:creationId xmlns:a16="http://schemas.microsoft.com/office/drawing/2014/main" id="{E30078D4-7AF3-46A6-1953-46CE9C6CFB79}"/>
              </a:ext>
            </a:extLst>
          </p:cNvPr>
          <p:cNvSpPr/>
          <p:nvPr/>
        </p:nvSpPr>
        <p:spPr>
          <a:xfrm>
            <a:off x="8799441" y="5091283"/>
            <a:ext cx="473640" cy="2794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56" name="Picture 55" descr="Icon&#10;&#10;Description automatically generated">
            <a:extLst>
              <a:ext uri="{FF2B5EF4-FFF2-40B4-BE49-F238E27FC236}">
                <a16:creationId xmlns:a16="http://schemas.microsoft.com/office/drawing/2014/main" id="{447B0B9A-E9C0-D7D2-3CAE-9354D41483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131" y="4480818"/>
            <a:ext cx="520008" cy="520008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39E16D57-06D6-8468-7666-AC4760BEE915}"/>
              </a:ext>
            </a:extLst>
          </p:cNvPr>
          <p:cNvGrpSpPr/>
          <p:nvPr/>
        </p:nvGrpSpPr>
        <p:grpSpPr>
          <a:xfrm>
            <a:off x="6647211" y="4596222"/>
            <a:ext cx="1402856" cy="1468280"/>
            <a:chOff x="6647211" y="4596222"/>
            <a:chExt cx="1402856" cy="1468280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31C60966-6546-3261-5139-F5BB558A3002}"/>
                </a:ext>
              </a:extLst>
            </p:cNvPr>
            <p:cNvSpPr/>
            <p:nvPr/>
          </p:nvSpPr>
          <p:spPr>
            <a:xfrm>
              <a:off x="7329549" y="5719656"/>
              <a:ext cx="720518" cy="227733"/>
            </a:xfrm>
            <a:prstGeom prst="rect">
              <a:avLst/>
            </a:prstGeom>
            <a:pattFill prst="dk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ln>
              <a:solidFill>
                <a:schemeClr val="tx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T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5063CB3-333A-845F-0071-F61FBBCCB959}"/>
                </a:ext>
              </a:extLst>
            </p:cNvPr>
            <p:cNvGrpSpPr/>
            <p:nvPr/>
          </p:nvGrpSpPr>
          <p:grpSpPr>
            <a:xfrm>
              <a:off x="6647211" y="4596222"/>
              <a:ext cx="636713" cy="1468280"/>
              <a:chOff x="6647211" y="4596222"/>
              <a:chExt cx="636713" cy="1468280"/>
            </a:xfrm>
          </p:grpSpPr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FEBCCDC4-25DB-CC16-6578-2A7CD4DD58B9}"/>
                  </a:ext>
                </a:extLst>
              </p:cNvPr>
              <p:cNvCxnSpPr/>
              <p:nvPr/>
            </p:nvCxnSpPr>
            <p:spPr>
              <a:xfrm>
                <a:off x="7113722" y="4596222"/>
                <a:ext cx="0" cy="107950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7D27A44-B1E0-444E-1EFB-64E735F3E8C4}"/>
                  </a:ext>
                </a:extLst>
              </p:cNvPr>
              <p:cNvSpPr txBox="1"/>
              <p:nvPr/>
            </p:nvSpPr>
            <p:spPr>
              <a:xfrm>
                <a:off x="6647211" y="5602837"/>
                <a:ext cx="63671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T" sz="24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t+1</a:t>
                </a:r>
              </a:p>
            </p:txBody>
          </p:sp>
        </p:grp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4B59ABFA-A179-30D2-B338-6140537180FE}"/>
              </a:ext>
            </a:extLst>
          </p:cNvPr>
          <p:cNvSpPr/>
          <p:nvPr/>
        </p:nvSpPr>
        <p:spPr>
          <a:xfrm>
            <a:off x="7336174" y="4596222"/>
            <a:ext cx="720518" cy="10795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</a:t>
            </a:r>
            <a:endParaRPr lang="en-IT" sz="12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D9347DD-2D28-E188-027D-5E1E69BE5D1C}"/>
              </a:ext>
            </a:extLst>
          </p:cNvPr>
          <p:cNvSpPr txBox="1"/>
          <p:nvPr/>
        </p:nvSpPr>
        <p:spPr>
          <a:xfrm>
            <a:off x="7309113" y="3981534"/>
            <a:ext cx="8235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1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Metrics</a:t>
            </a:r>
            <a:endParaRPr lang="en-IT" sz="1400" dirty="0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67D69E3-6529-6806-6EA6-E41F7AE5D0D5}"/>
              </a:ext>
            </a:extLst>
          </p:cNvPr>
          <p:cNvCxnSpPr>
            <a:cxnSpLocks/>
          </p:cNvCxnSpPr>
          <p:nvPr/>
        </p:nvCxnSpPr>
        <p:spPr>
          <a:xfrm>
            <a:off x="7361647" y="4419288"/>
            <a:ext cx="695045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5860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EC8BF-1BAF-F505-106C-C6A51F5FA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392734"/>
            <a:ext cx="11353800" cy="782188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solidFill>
                  <a:srgbClr val="0E2841"/>
                </a:solidFill>
                <a:latin typeface="Helvetica Neue"/>
              </a:rPr>
              <a:t>μView</a:t>
            </a:r>
            <a:r>
              <a:rPr lang="en-US" dirty="0">
                <a:solidFill>
                  <a:srgbClr val="0E2841"/>
                </a:solidFill>
                <a:latin typeface="Helvetica Neue"/>
              </a:rPr>
              <a:t> approximates metrics timeseries via matrix sketching</a:t>
            </a:r>
            <a:endParaRPr lang="en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78DBA1-E35A-E6E2-C09A-92C3E84048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1891" y="1653435"/>
                <a:ext cx="11142845" cy="4629775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/>
                  <a:t>small</a:t>
                </a:r>
                <a:r>
                  <a:rPr lang="en-US" dirty="0"/>
                  <a:t> matrix S, i.e., </a:t>
                </a:r>
                <a:r>
                  <a:rPr lang="en-US" i="1" dirty="0"/>
                  <a:t>sketch, </a:t>
                </a:r>
                <a:r>
                  <a:rPr lang="en-US" dirty="0"/>
                  <a:t>approximates M</a:t>
                </a:r>
                <a:endParaRPr lang="en-US" i="1" dirty="0"/>
              </a:p>
              <a:p>
                <a:pPr lvl="1"/>
                <a:r>
                  <a:rPr lang="en-US" dirty="0"/>
                  <a:t>SVD(S) </a:t>
                </a:r>
                <a14:m>
                  <m:oMath xmlns:m="http://schemas.openxmlformats.org/officeDocument/2006/math">
                    <m:r>
                      <a:rPr lang="en-IT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</m:oMath>
                </a14:m>
                <a:r>
                  <a:rPr lang="en-US" dirty="0"/>
                  <a:t> SVD(M)</a:t>
                </a:r>
              </a:p>
              <a:p>
                <a:endParaRPr lang="en-US" dirty="0"/>
              </a:p>
              <a:p>
                <a:pPr lvl="1"/>
                <a:endParaRPr lang="en-IT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78DBA1-E35A-E6E2-C09A-92C3E84048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1891" y="1653435"/>
                <a:ext cx="11142845" cy="4629775"/>
              </a:xfrm>
              <a:blipFill>
                <a:blip r:embed="rId3"/>
                <a:stretch>
                  <a:fillRect l="-683" t="-1918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8AA31B-0049-9F1B-4432-64EE917D3C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26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DC46F5-F805-DF7E-426C-4D0B5B0E2FA2}"/>
              </a:ext>
            </a:extLst>
          </p:cNvPr>
          <p:cNvSpPr/>
          <p:nvPr/>
        </p:nvSpPr>
        <p:spPr>
          <a:xfrm>
            <a:off x="7919270" y="2051804"/>
            <a:ext cx="720518" cy="10795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T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DFD93D-B883-C434-201A-3486E0066B43}"/>
              </a:ext>
            </a:extLst>
          </p:cNvPr>
          <p:cNvSpPr/>
          <p:nvPr/>
        </p:nvSpPr>
        <p:spPr>
          <a:xfrm>
            <a:off x="10371666" y="2344116"/>
            <a:ext cx="720518" cy="4727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T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BFAAB7-E78A-BB6A-3A3A-2D69DFDCB25A}"/>
              </a:ext>
            </a:extLst>
          </p:cNvPr>
          <p:cNvCxnSpPr>
            <a:cxnSpLocks/>
          </p:cNvCxnSpPr>
          <p:nvPr/>
        </p:nvCxnSpPr>
        <p:spPr>
          <a:xfrm>
            <a:off x="10197001" y="2274923"/>
            <a:ext cx="0" cy="600049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DF0BF11-306F-5109-E131-D207D56E7C14}"/>
              </a:ext>
            </a:extLst>
          </p:cNvPr>
          <p:cNvCxnSpPr>
            <a:cxnSpLocks/>
          </p:cNvCxnSpPr>
          <p:nvPr/>
        </p:nvCxnSpPr>
        <p:spPr>
          <a:xfrm>
            <a:off x="7663688" y="2051804"/>
            <a:ext cx="0" cy="107950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A429707-F848-2FD2-D7D0-B688B1759D87}"/>
              </a:ext>
            </a:extLst>
          </p:cNvPr>
          <p:cNvSpPr txBox="1"/>
          <p:nvPr/>
        </p:nvSpPr>
        <p:spPr>
          <a:xfrm>
            <a:off x="7296388" y="2355186"/>
            <a:ext cx="2808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AE86101-7AEE-85C7-E328-C253C183AE9E}"/>
                  </a:ext>
                </a:extLst>
              </p:cNvPr>
              <p:cNvSpPr txBox="1"/>
              <p:nvPr/>
            </p:nvSpPr>
            <p:spPr>
              <a:xfrm>
                <a:off x="9300926" y="2314680"/>
                <a:ext cx="80823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T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Neue" panose="02000503000000020004" pitchFamily="2" charset="0"/>
                      </a:rPr>
                      <m:t>≪</m:t>
                    </m:r>
                  </m:oMath>
                </a14:m>
                <a:r>
                  <a:rPr lang="en-IT" sz="3200" b="1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t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AE86101-7AEE-85C7-E328-C253C183AE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0926" y="2314680"/>
                <a:ext cx="808235" cy="584775"/>
              </a:xfrm>
              <a:prstGeom prst="rect">
                <a:avLst/>
              </a:prstGeom>
              <a:blipFill>
                <a:blip r:embed="rId4"/>
                <a:stretch>
                  <a:fillRect l="-4688" t="-12766" r="-18750" b="-29787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7272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55A68-B08B-C205-EBF5-CA625F0F6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CD2CBE-BA4E-9C4F-9296-2C94256723C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1891" y="1653435"/>
                <a:ext cx="11142845" cy="1775565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/>
                  <a:t>small</a:t>
                </a:r>
                <a:r>
                  <a:rPr lang="en-US" dirty="0"/>
                  <a:t> matrix S, i.e., </a:t>
                </a:r>
                <a:r>
                  <a:rPr lang="en-US" i="1" dirty="0"/>
                  <a:t>sketch, </a:t>
                </a:r>
                <a:r>
                  <a:rPr lang="en-US" dirty="0"/>
                  <a:t>approximates M</a:t>
                </a:r>
                <a:endParaRPr lang="en-US" i="1" dirty="0"/>
              </a:p>
              <a:p>
                <a:pPr lvl="1"/>
                <a:r>
                  <a:rPr lang="en-US" dirty="0"/>
                  <a:t>SVD(S) </a:t>
                </a:r>
                <a14:m>
                  <m:oMath xmlns:m="http://schemas.openxmlformats.org/officeDocument/2006/math">
                    <m:r>
                      <a:rPr lang="en-IT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</m:oMath>
                </a14:m>
                <a:r>
                  <a:rPr lang="en-US" dirty="0"/>
                  <a:t> SVD(M)</a:t>
                </a:r>
              </a:p>
              <a:p>
                <a:endParaRPr lang="en-US" dirty="0"/>
              </a:p>
              <a:p>
                <a:pPr lvl="1"/>
                <a:endParaRPr lang="en-IT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CD2CBE-BA4E-9C4F-9296-2C94256723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1891" y="1653435"/>
                <a:ext cx="11142845" cy="1775565"/>
              </a:xfrm>
              <a:blipFill>
                <a:blip r:embed="rId3"/>
                <a:stretch>
                  <a:fillRect l="-683" t="-4965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547969-9969-793A-4874-2854BC77A5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27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cxnSp>
        <p:nvCxnSpPr>
          <p:cNvPr id="24" name="Subspace">
            <a:extLst>
              <a:ext uri="{FF2B5EF4-FFF2-40B4-BE49-F238E27FC236}">
                <a16:creationId xmlns:a16="http://schemas.microsoft.com/office/drawing/2014/main" id="{8B73BA64-1896-EDD5-4DD2-87998AB539A6}"/>
              </a:ext>
            </a:extLst>
          </p:cNvPr>
          <p:cNvCxnSpPr>
            <a:cxnSpLocks/>
            <a:endCxn id="31" idx="5"/>
          </p:cNvCxnSpPr>
          <p:nvPr/>
        </p:nvCxnSpPr>
        <p:spPr>
          <a:xfrm flipV="1">
            <a:off x="5799121" y="4332010"/>
            <a:ext cx="1804941" cy="1319259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</p:cxnSp>
      <p:sp>
        <p:nvSpPr>
          <p:cNvPr id="25" name="dot">
            <a:extLst>
              <a:ext uri="{FF2B5EF4-FFF2-40B4-BE49-F238E27FC236}">
                <a16:creationId xmlns:a16="http://schemas.microsoft.com/office/drawing/2014/main" id="{AD933077-B132-F71B-82A6-6A2EA2EB4CD2}"/>
              </a:ext>
            </a:extLst>
          </p:cNvPr>
          <p:cNvSpPr>
            <a:spLocks noGrp="1"/>
          </p:cNvSpPr>
          <p:nvPr/>
        </p:nvSpPr>
        <p:spPr>
          <a:xfrm>
            <a:off x="6015021" y="5422669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26" name="dot">
            <a:extLst>
              <a:ext uri="{FF2B5EF4-FFF2-40B4-BE49-F238E27FC236}">
                <a16:creationId xmlns:a16="http://schemas.microsoft.com/office/drawing/2014/main" id="{7DDF9AB7-8B87-8BC8-D802-63C39EEF093D}"/>
              </a:ext>
            </a:extLst>
          </p:cNvPr>
          <p:cNvSpPr>
            <a:spLocks noGrp="1"/>
          </p:cNvSpPr>
          <p:nvPr/>
        </p:nvSpPr>
        <p:spPr>
          <a:xfrm>
            <a:off x="6269021" y="5206769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27" name="dot">
            <a:extLst>
              <a:ext uri="{FF2B5EF4-FFF2-40B4-BE49-F238E27FC236}">
                <a16:creationId xmlns:a16="http://schemas.microsoft.com/office/drawing/2014/main" id="{DF288156-30D8-51BE-C015-910B095DE15D}"/>
              </a:ext>
            </a:extLst>
          </p:cNvPr>
          <p:cNvSpPr>
            <a:spLocks noGrp="1"/>
          </p:cNvSpPr>
          <p:nvPr/>
        </p:nvSpPr>
        <p:spPr>
          <a:xfrm>
            <a:off x="6523021" y="5003569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28" name="dot">
            <a:extLst>
              <a:ext uri="{FF2B5EF4-FFF2-40B4-BE49-F238E27FC236}">
                <a16:creationId xmlns:a16="http://schemas.microsoft.com/office/drawing/2014/main" id="{4964805A-BDC0-6930-C6FC-38473CB8A346}"/>
              </a:ext>
            </a:extLst>
          </p:cNvPr>
          <p:cNvSpPr>
            <a:spLocks noGrp="1"/>
          </p:cNvSpPr>
          <p:nvPr/>
        </p:nvSpPr>
        <p:spPr>
          <a:xfrm>
            <a:off x="6777021" y="4825769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29" name="dot">
            <a:extLst>
              <a:ext uri="{FF2B5EF4-FFF2-40B4-BE49-F238E27FC236}">
                <a16:creationId xmlns:a16="http://schemas.microsoft.com/office/drawing/2014/main" id="{1A4EC72F-FD40-55BA-ACFF-933CDACE9AEE}"/>
              </a:ext>
            </a:extLst>
          </p:cNvPr>
          <p:cNvSpPr>
            <a:spLocks noGrp="1"/>
          </p:cNvSpPr>
          <p:nvPr/>
        </p:nvSpPr>
        <p:spPr>
          <a:xfrm>
            <a:off x="7031021" y="4622569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30" name="dot">
            <a:extLst>
              <a:ext uri="{FF2B5EF4-FFF2-40B4-BE49-F238E27FC236}">
                <a16:creationId xmlns:a16="http://schemas.microsoft.com/office/drawing/2014/main" id="{7EA21B70-A2E2-BE26-40B5-1865C1095D78}"/>
              </a:ext>
            </a:extLst>
          </p:cNvPr>
          <p:cNvSpPr>
            <a:spLocks noGrp="1"/>
          </p:cNvSpPr>
          <p:nvPr/>
        </p:nvSpPr>
        <p:spPr>
          <a:xfrm>
            <a:off x="7285021" y="4444769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31" name="dot">
            <a:extLst>
              <a:ext uri="{FF2B5EF4-FFF2-40B4-BE49-F238E27FC236}">
                <a16:creationId xmlns:a16="http://schemas.microsoft.com/office/drawing/2014/main" id="{681D2255-D12C-F2D9-245F-6F9FF75C2AAC}"/>
              </a:ext>
            </a:extLst>
          </p:cNvPr>
          <p:cNvSpPr>
            <a:spLocks noGrp="1"/>
          </p:cNvSpPr>
          <p:nvPr/>
        </p:nvSpPr>
        <p:spPr>
          <a:xfrm>
            <a:off x="7539021" y="4266969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32" name="dot">
            <a:extLst>
              <a:ext uri="{FF2B5EF4-FFF2-40B4-BE49-F238E27FC236}">
                <a16:creationId xmlns:a16="http://schemas.microsoft.com/office/drawing/2014/main" id="{5B956F0B-8411-51BC-B0BD-C3FD7FF28924}"/>
              </a:ext>
            </a:extLst>
          </p:cNvPr>
          <p:cNvSpPr>
            <a:spLocks noGrp="1"/>
          </p:cNvSpPr>
          <p:nvPr/>
        </p:nvSpPr>
        <p:spPr>
          <a:xfrm>
            <a:off x="6396021" y="5105169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33" name="dot">
            <a:extLst>
              <a:ext uri="{FF2B5EF4-FFF2-40B4-BE49-F238E27FC236}">
                <a16:creationId xmlns:a16="http://schemas.microsoft.com/office/drawing/2014/main" id="{BE1E6DA9-5580-BC62-DD30-9A4A5E22570B}"/>
              </a:ext>
            </a:extLst>
          </p:cNvPr>
          <p:cNvSpPr>
            <a:spLocks noGrp="1"/>
          </p:cNvSpPr>
          <p:nvPr/>
        </p:nvSpPr>
        <p:spPr>
          <a:xfrm>
            <a:off x="6713521" y="4914669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34" name="dot">
            <a:extLst>
              <a:ext uri="{FF2B5EF4-FFF2-40B4-BE49-F238E27FC236}">
                <a16:creationId xmlns:a16="http://schemas.microsoft.com/office/drawing/2014/main" id="{3FE84167-9657-C660-73A9-89365CB421C4}"/>
              </a:ext>
            </a:extLst>
          </p:cNvPr>
          <p:cNvSpPr>
            <a:spLocks noGrp="1"/>
          </p:cNvSpPr>
          <p:nvPr/>
        </p:nvSpPr>
        <p:spPr>
          <a:xfrm>
            <a:off x="7094521" y="4724169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35" name="dot">
            <a:extLst>
              <a:ext uri="{FF2B5EF4-FFF2-40B4-BE49-F238E27FC236}">
                <a16:creationId xmlns:a16="http://schemas.microsoft.com/office/drawing/2014/main" id="{EE73EAC9-1F98-1E5F-B923-BED843FAA804}"/>
              </a:ext>
            </a:extLst>
          </p:cNvPr>
          <p:cNvSpPr>
            <a:spLocks noGrp="1"/>
          </p:cNvSpPr>
          <p:nvPr/>
        </p:nvSpPr>
        <p:spPr>
          <a:xfrm>
            <a:off x="7412021" y="4495569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37" name="Right Arrow 36">
            <a:extLst>
              <a:ext uri="{FF2B5EF4-FFF2-40B4-BE49-F238E27FC236}">
                <a16:creationId xmlns:a16="http://schemas.microsoft.com/office/drawing/2014/main" id="{696AE5FE-52C5-2E03-B1C3-A13B187B58A0}"/>
              </a:ext>
            </a:extLst>
          </p:cNvPr>
          <p:cNvSpPr/>
          <p:nvPr/>
        </p:nvSpPr>
        <p:spPr>
          <a:xfrm>
            <a:off x="5550765" y="4773864"/>
            <a:ext cx="473640" cy="2794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C2C1F511-8085-0DC9-357B-057AE6FB1D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872" y="4207219"/>
            <a:ext cx="478850" cy="47885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506E69E-468B-1706-A672-B172BCD49135}"/>
              </a:ext>
            </a:extLst>
          </p:cNvPr>
          <p:cNvSpPr/>
          <p:nvPr/>
        </p:nvSpPr>
        <p:spPr>
          <a:xfrm>
            <a:off x="4214297" y="4146319"/>
            <a:ext cx="720518" cy="10795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T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</a:t>
            </a:r>
          </a:p>
        </p:txBody>
      </p:sp>
      <p:sp>
        <p:nvSpPr>
          <p:cNvPr id="56" name="Title 55">
            <a:extLst>
              <a:ext uri="{FF2B5EF4-FFF2-40B4-BE49-F238E27FC236}">
                <a16:creationId xmlns:a16="http://schemas.microsoft.com/office/drawing/2014/main" id="{8A8EB9F4-FE9D-71BE-3CE4-82ECFC59E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57" name="Title 1">
            <a:extLst>
              <a:ext uri="{FF2B5EF4-FFF2-40B4-BE49-F238E27FC236}">
                <a16:creationId xmlns:a16="http://schemas.microsoft.com/office/drawing/2014/main" id="{4D844921-5146-95C7-49F1-4E54471F3C0A}"/>
              </a:ext>
            </a:extLst>
          </p:cNvPr>
          <p:cNvSpPr txBox="1">
            <a:spLocks/>
          </p:cNvSpPr>
          <p:nvPr/>
        </p:nvSpPr>
        <p:spPr>
          <a:xfrm>
            <a:off x="419100" y="392734"/>
            <a:ext cx="11353800" cy="782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>
                <a:solidFill>
                  <a:srgbClr val="0E2841"/>
                </a:solidFill>
                <a:latin typeface="Helvetica Neue"/>
              </a:rPr>
              <a:t>μView approximates metrics timeseries via matrix sketching</a:t>
            </a:r>
            <a:endParaRPr lang="en-IT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528F426-54CA-4170-FEA2-460AD85FBDB4}"/>
              </a:ext>
            </a:extLst>
          </p:cNvPr>
          <p:cNvSpPr/>
          <p:nvPr/>
        </p:nvSpPr>
        <p:spPr>
          <a:xfrm>
            <a:off x="7919270" y="2051804"/>
            <a:ext cx="720518" cy="10795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T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C2778412-D635-0902-57A7-BC587704E22D}"/>
              </a:ext>
            </a:extLst>
          </p:cNvPr>
          <p:cNvSpPr/>
          <p:nvPr/>
        </p:nvSpPr>
        <p:spPr>
          <a:xfrm>
            <a:off x="10371666" y="2344116"/>
            <a:ext cx="720518" cy="4727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T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1BB77853-5662-AF36-649A-8C4B71C0DE31}"/>
              </a:ext>
            </a:extLst>
          </p:cNvPr>
          <p:cNvCxnSpPr>
            <a:cxnSpLocks/>
          </p:cNvCxnSpPr>
          <p:nvPr/>
        </p:nvCxnSpPr>
        <p:spPr>
          <a:xfrm>
            <a:off x="10197001" y="2274923"/>
            <a:ext cx="0" cy="600049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E41965BB-0782-D1DD-E577-7539962E9ED5}"/>
              </a:ext>
            </a:extLst>
          </p:cNvPr>
          <p:cNvCxnSpPr>
            <a:cxnSpLocks/>
          </p:cNvCxnSpPr>
          <p:nvPr/>
        </p:nvCxnSpPr>
        <p:spPr>
          <a:xfrm>
            <a:off x="7663688" y="2051804"/>
            <a:ext cx="0" cy="107950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C9E1C4AE-186B-5A7E-2C81-8D09B20EE21B}"/>
              </a:ext>
            </a:extLst>
          </p:cNvPr>
          <p:cNvSpPr txBox="1"/>
          <p:nvPr/>
        </p:nvSpPr>
        <p:spPr>
          <a:xfrm>
            <a:off x="7296388" y="2355186"/>
            <a:ext cx="2808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23877839-0424-3469-3870-F43A6354643F}"/>
                  </a:ext>
                </a:extLst>
              </p:cNvPr>
              <p:cNvSpPr txBox="1"/>
              <p:nvPr/>
            </p:nvSpPr>
            <p:spPr>
              <a:xfrm>
                <a:off x="9300926" y="2314680"/>
                <a:ext cx="80823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T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Neue" panose="02000503000000020004" pitchFamily="2" charset="0"/>
                      </a:rPr>
                      <m:t>≪</m:t>
                    </m:r>
                  </m:oMath>
                </a14:m>
                <a:r>
                  <a:rPr lang="en-IT" sz="3200" b="1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t</a:t>
                </a:r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23877839-0424-3469-3870-F43A635464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0926" y="2314680"/>
                <a:ext cx="808235" cy="584775"/>
              </a:xfrm>
              <a:prstGeom prst="rect">
                <a:avLst/>
              </a:prstGeom>
              <a:blipFill>
                <a:blip r:embed="rId5"/>
                <a:stretch>
                  <a:fillRect l="-4688" t="-12766" r="-18750" b="-29787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42954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C4A3B-B63E-96E7-30E4-CF9AD89C3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26A532-15B0-D610-8643-12E4FD537BB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1891" y="1653435"/>
                <a:ext cx="11142845" cy="1775565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/>
                  <a:t>small</a:t>
                </a:r>
                <a:r>
                  <a:rPr lang="en-US" dirty="0"/>
                  <a:t> matrix S, i.e., </a:t>
                </a:r>
                <a:r>
                  <a:rPr lang="en-US" i="1" dirty="0"/>
                  <a:t>sketch, </a:t>
                </a:r>
                <a:r>
                  <a:rPr lang="en-US" dirty="0"/>
                  <a:t>approximates M</a:t>
                </a:r>
                <a:endParaRPr lang="en-US" i="1" dirty="0"/>
              </a:p>
              <a:p>
                <a:pPr lvl="1"/>
                <a:r>
                  <a:rPr lang="en-US" dirty="0"/>
                  <a:t>SVD(S) </a:t>
                </a:r>
                <a14:m>
                  <m:oMath xmlns:m="http://schemas.openxmlformats.org/officeDocument/2006/math">
                    <m:r>
                      <a:rPr lang="en-IT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</m:oMath>
                </a14:m>
                <a:r>
                  <a:rPr lang="en-US" dirty="0"/>
                  <a:t> SVD(M)</a:t>
                </a:r>
              </a:p>
              <a:p>
                <a:endParaRPr lang="en-US" dirty="0"/>
              </a:p>
              <a:p>
                <a:pPr lvl="1"/>
                <a:endParaRPr lang="en-IT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26A532-15B0-D610-8643-12E4FD537B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1891" y="1653435"/>
                <a:ext cx="11142845" cy="1775565"/>
              </a:xfrm>
              <a:blipFill>
                <a:blip r:embed="rId3"/>
                <a:stretch>
                  <a:fillRect l="-683" t="-4965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9ED0E6-B248-97F2-5F3B-079D18F025D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28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cxnSp>
        <p:nvCxnSpPr>
          <p:cNvPr id="58" name="Subspace">
            <a:extLst>
              <a:ext uri="{FF2B5EF4-FFF2-40B4-BE49-F238E27FC236}">
                <a16:creationId xmlns:a16="http://schemas.microsoft.com/office/drawing/2014/main" id="{EEE0D7EF-3EB0-BDBA-B3C9-2F90BCC6AE3E}"/>
              </a:ext>
            </a:extLst>
          </p:cNvPr>
          <p:cNvCxnSpPr>
            <a:cxnSpLocks/>
            <a:endCxn id="65" idx="5"/>
          </p:cNvCxnSpPr>
          <p:nvPr/>
        </p:nvCxnSpPr>
        <p:spPr>
          <a:xfrm flipV="1">
            <a:off x="5799121" y="4332010"/>
            <a:ext cx="1804941" cy="1319259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</p:cxnSp>
      <p:sp>
        <p:nvSpPr>
          <p:cNvPr id="59" name="dot">
            <a:extLst>
              <a:ext uri="{FF2B5EF4-FFF2-40B4-BE49-F238E27FC236}">
                <a16:creationId xmlns:a16="http://schemas.microsoft.com/office/drawing/2014/main" id="{3F819001-E145-7FF5-83E8-2C5403B36AA5}"/>
              </a:ext>
            </a:extLst>
          </p:cNvPr>
          <p:cNvSpPr>
            <a:spLocks noGrp="1"/>
          </p:cNvSpPr>
          <p:nvPr/>
        </p:nvSpPr>
        <p:spPr>
          <a:xfrm>
            <a:off x="6065029" y="5422669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60" name="dot">
            <a:extLst>
              <a:ext uri="{FF2B5EF4-FFF2-40B4-BE49-F238E27FC236}">
                <a16:creationId xmlns:a16="http://schemas.microsoft.com/office/drawing/2014/main" id="{CC3BAE21-720B-E69B-2666-20E0BC29F3E6}"/>
              </a:ext>
            </a:extLst>
          </p:cNvPr>
          <p:cNvSpPr>
            <a:spLocks noGrp="1"/>
          </p:cNvSpPr>
          <p:nvPr/>
        </p:nvSpPr>
        <p:spPr>
          <a:xfrm>
            <a:off x="6219013" y="5206769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61" name="dot">
            <a:extLst>
              <a:ext uri="{FF2B5EF4-FFF2-40B4-BE49-F238E27FC236}">
                <a16:creationId xmlns:a16="http://schemas.microsoft.com/office/drawing/2014/main" id="{11583681-252C-D578-8460-C0F419A17FAD}"/>
              </a:ext>
            </a:extLst>
          </p:cNvPr>
          <p:cNvSpPr>
            <a:spLocks noGrp="1"/>
          </p:cNvSpPr>
          <p:nvPr/>
        </p:nvSpPr>
        <p:spPr>
          <a:xfrm>
            <a:off x="6523021" y="5110728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62" name="dot">
            <a:extLst>
              <a:ext uri="{FF2B5EF4-FFF2-40B4-BE49-F238E27FC236}">
                <a16:creationId xmlns:a16="http://schemas.microsoft.com/office/drawing/2014/main" id="{9FCCC11B-6DC4-EC45-7B5A-367BCC115682}"/>
              </a:ext>
            </a:extLst>
          </p:cNvPr>
          <p:cNvSpPr>
            <a:spLocks noGrp="1"/>
          </p:cNvSpPr>
          <p:nvPr/>
        </p:nvSpPr>
        <p:spPr>
          <a:xfrm>
            <a:off x="6777021" y="4890065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63" name="dot">
            <a:extLst>
              <a:ext uri="{FF2B5EF4-FFF2-40B4-BE49-F238E27FC236}">
                <a16:creationId xmlns:a16="http://schemas.microsoft.com/office/drawing/2014/main" id="{D0766EAC-EAE3-198B-2D6E-1A3383720CAE}"/>
              </a:ext>
            </a:extLst>
          </p:cNvPr>
          <p:cNvSpPr>
            <a:spLocks noGrp="1"/>
          </p:cNvSpPr>
          <p:nvPr/>
        </p:nvSpPr>
        <p:spPr>
          <a:xfrm>
            <a:off x="6938151" y="4701152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64" name="dot">
            <a:extLst>
              <a:ext uri="{FF2B5EF4-FFF2-40B4-BE49-F238E27FC236}">
                <a16:creationId xmlns:a16="http://schemas.microsoft.com/office/drawing/2014/main" id="{B636A813-2076-3ECA-5E8C-EE1955195C0B}"/>
              </a:ext>
            </a:extLst>
          </p:cNvPr>
          <p:cNvSpPr>
            <a:spLocks noGrp="1"/>
          </p:cNvSpPr>
          <p:nvPr/>
        </p:nvSpPr>
        <p:spPr>
          <a:xfrm>
            <a:off x="7213581" y="4523352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65" name="dot">
            <a:extLst>
              <a:ext uri="{FF2B5EF4-FFF2-40B4-BE49-F238E27FC236}">
                <a16:creationId xmlns:a16="http://schemas.microsoft.com/office/drawing/2014/main" id="{CA09C644-A285-54E6-F046-CC444AA509BD}"/>
              </a:ext>
            </a:extLst>
          </p:cNvPr>
          <p:cNvSpPr>
            <a:spLocks noGrp="1"/>
          </p:cNvSpPr>
          <p:nvPr/>
        </p:nvSpPr>
        <p:spPr>
          <a:xfrm>
            <a:off x="7539021" y="4266969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66" name="dot">
            <a:extLst>
              <a:ext uri="{FF2B5EF4-FFF2-40B4-BE49-F238E27FC236}">
                <a16:creationId xmlns:a16="http://schemas.microsoft.com/office/drawing/2014/main" id="{D017899A-1E40-5CC9-1313-A89FDB49AC55}"/>
              </a:ext>
            </a:extLst>
          </p:cNvPr>
          <p:cNvSpPr>
            <a:spLocks noGrp="1"/>
          </p:cNvSpPr>
          <p:nvPr/>
        </p:nvSpPr>
        <p:spPr>
          <a:xfrm>
            <a:off x="6396021" y="5105169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67" name="dot">
            <a:extLst>
              <a:ext uri="{FF2B5EF4-FFF2-40B4-BE49-F238E27FC236}">
                <a16:creationId xmlns:a16="http://schemas.microsoft.com/office/drawing/2014/main" id="{20AB5257-AEA7-86C8-FFCD-3B738CAE5C35}"/>
              </a:ext>
            </a:extLst>
          </p:cNvPr>
          <p:cNvSpPr>
            <a:spLocks noGrp="1"/>
          </p:cNvSpPr>
          <p:nvPr/>
        </p:nvSpPr>
        <p:spPr>
          <a:xfrm>
            <a:off x="6713521" y="4914669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68" name="dot">
            <a:extLst>
              <a:ext uri="{FF2B5EF4-FFF2-40B4-BE49-F238E27FC236}">
                <a16:creationId xmlns:a16="http://schemas.microsoft.com/office/drawing/2014/main" id="{1C09555D-EBE0-AD99-8B0D-25FD3FE55961}"/>
              </a:ext>
            </a:extLst>
          </p:cNvPr>
          <p:cNvSpPr>
            <a:spLocks noGrp="1"/>
          </p:cNvSpPr>
          <p:nvPr/>
        </p:nvSpPr>
        <p:spPr>
          <a:xfrm>
            <a:off x="7094521" y="4724169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69" name="dot">
            <a:extLst>
              <a:ext uri="{FF2B5EF4-FFF2-40B4-BE49-F238E27FC236}">
                <a16:creationId xmlns:a16="http://schemas.microsoft.com/office/drawing/2014/main" id="{C78EE21A-8F64-54EF-6376-B226F8BFDE6E}"/>
              </a:ext>
            </a:extLst>
          </p:cNvPr>
          <p:cNvSpPr>
            <a:spLocks noGrp="1"/>
          </p:cNvSpPr>
          <p:nvPr/>
        </p:nvSpPr>
        <p:spPr>
          <a:xfrm>
            <a:off x="7412021" y="4495569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71" name="Right Arrow 70">
            <a:extLst>
              <a:ext uri="{FF2B5EF4-FFF2-40B4-BE49-F238E27FC236}">
                <a16:creationId xmlns:a16="http://schemas.microsoft.com/office/drawing/2014/main" id="{D968150C-04FF-3F29-5C22-B5129429D3EE}"/>
              </a:ext>
            </a:extLst>
          </p:cNvPr>
          <p:cNvSpPr/>
          <p:nvPr/>
        </p:nvSpPr>
        <p:spPr>
          <a:xfrm>
            <a:off x="5550765" y="4773864"/>
            <a:ext cx="473640" cy="2794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67AA05F1-9544-7C34-06D0-1E61DC91035A}"/>
              </a:ext>
            </a:extLst>
          </p:cNvPr>
          <p:cNvGrpSpPr/>
          <p:nvPr/>
        </p:nvGrpSpPr>
        <p:grpSpPr>
          <a:xfrm>
            <a:off x="7732810" y="4220986"/>
            <a:ext cx="3689544" cy="1460635"/>
            <a:chOff x="7732810" y="4220986"/>
            <a:chExt cx="3689544" cy="1460635"/>
          </a:xfrm>
        </p:grpSpPr>
        <p:pic>
          <p:nvPicPr>
            <p:cNvPr id="42" name="Graphic 41" descr="Sunglasses face outline with solid fill">
              <a:extLst>
                <a:ext uri="{FF2B5EF4-FFF2-40B4-BE49-F238E27FC236}">
                  <a16:creationId xmlns:a16="http://schemas.microsoft.com/office/drawing/2014/main" id="{489D8FFE-3F88-D1A6-7368-C91644C4700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273011" y="4220986"/>
              <a:ext cx="720518" cy="720518"/>
            </a:xfrm>
            <a:prstGeom prst="rect">
              <a:avLst/>
            </a:prstGeom>
          </p:spPr>
        </p:pic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E7949A2-3622-85BD-5823-886EED666273}"/>
                </a:ext>
              </a:extLst>
            </p:cNvPr>
            <p:cNvSpPr txBox="1"/>
            <p:nvPr/>
          </p:nvSpPr>
          <p:spPr>
            <a:xfrm>
              <a:off x="7732810" y="4850624"/>
              <a:ext cx="368954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similar subspace,</a:t>
              </a:r>
            </a:p>
            <a:p>
              <a:pPr algn="ctr"/>
              <a:r>
                <a:rPr lang="en-US" sz="24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but cheaper to compute</a:t>
              </a:r>
            </a:p>
          </p:txBody>
        </p:sp>
      </p:grpSp>
      <p:sp>
        <p:nvSpPr>
          <p:cNvPr id="93" name="Title 92">
            <a:extLst>
              <a:ext uri="{FF2B5EF4-FFF2-40B4-BE49-F238E27FC236}">
                <a16:creationId xmlns:a16="http://schemas.microsoft.com/office/drawing/2014/main" id="{19AC0875-7FB1-ACDE-8E05-017CF767C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94" name="Title 1">
            <a:extLst>
              <a:ext uri="{FF2B5EF4-FFF2-40B4-BE49-F238E27FC236}">
                <a16:creationId xmlns:a16="http://schemas.microsoft.com/office/drawing/2014/main" id="{996C8796-4167-85DC-F47E-EBC3F883CEB8}"/>
              </a:ext>
            </a:extLst>
          </p:cNvPr>
          <p:cNvSpPr txBox="1">
            <a:spLocks/>
          </p:cNvSpPr>
          <p:nvPr/>
        </p:nvSpPr>
        <p:spPr>
          <a:xfrm>
            <a:off x="419100" y="392734"/>
            <a:ext cx="11353800" cy="782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>
                <a:solidFill>
                  <a:srgbClr val="0E2841"/>
                </a:solidFill>
                <a:latin typeface="Helvetica Neue"/>
              </a:rPr>
              <a:t>μView approximates metrics timeseries via matrix sketching</a:t>
            </a:r>
            <a:endParaRPr lang="en-IT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DD373F26-4667-543F-4496-CE7801B09282}"/>
              </a:ext>
            </a:extLst>
          </p:cNvPr>
          <p:cNvSpPr/>
          <p:nvPr/>
        </p:nvSpPr>
        <p:spPr>
          <a:xfrm>
            <a:off x="7919270" y="2051804"/>
            <a:ext cx="720518" cy="10795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T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442A5A7E-6FA9-C249-C21A-14A43980F2F4}"/>
              </a:ext>
            </a:extLst>
          </p:cNvPr>
          <p:cNvSpPr/>
          <p:nvPr/>
        </p:nvSpPr>
        <p:spPr>
          <a:xfrm>
            <a:off x="10371666" y="2344116"/>
            <a:ext cx="720518" cy="4727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T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</a:t>
            </a:r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D29A099E-1EE6-108F-28D0-D770509BA437}"/>
              </a:ext>
            </a:extLst>
          </p:cNvPr>
          <p:cNvCxnSpPr>
            <a:cxnSpLocks/>
          </p:cNvCxnSpPr>
          <p:nvPr/>
        </p:nvCxnSpPr>
        <p:spPr>
          <a:xfrm>
            <a:off x="10197001" y="2274923"/>
            <a:ext cx="0" cy="600049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EEBBE6BF-A901-356C-1BD4-CFBEB21BCF78}"/>
              </a:ext>
            </a:extLst>
          </p:cNvPr>
          <p:cNvCxnSpPr>
            <a:cxnSpLocks/>
          </p:cNvCxnSpPr>
          <p:nvPr/>
        </p:nvCxnSpPr>
        <p:spPr>
          <a:xfrm>
            <a:off x="7663688" y="2051804"/>
            <a:ext cx="0" cy="107950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B346A009-90A0-C4B7-25F8-CB165660261B}"/>
              </a:ext>
            </a:extLst>
          </p:cNvPr>
          <p:cNvSpPr txBox="1"/>
          <p:nvPr/>
        </p:nvSpPr>
        <p:spPr>
          <a:xfrm>
            <a:off x="7296388" y="2355186"/>
            <a:ext cx="2808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56D55F7-70F9-70CD-AA3F-71A59CBDFB96}"/>
              </a:ext>
            </a:extLst>
          </p:cNvPr>
          <p:cNvSpPr/>
          <p:nvPr/>
        </p:nvSpPr>
        <p:spPr>
          <a:xfrm>
            <a:off x="4200655" y="5681621"/>
            <a:ext cx="720518" cy="4727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T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65D936CB-E5B1-E9DE-E292-B4E23648EC3C}"/>
              </a:ext>
            </a:extLst>
          </p:cNvPr>
          <p:cNvSpPr/>
          <p:nvPr/>
        </p:nvSpPr>
        <p:spPr>
          <a:xfrm>
            <a:off x="4214297" y="4146319"/>
            <a:ext cx="720518" cy="10795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T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6FFB1061-3276-3C2D-7180-AFE0AB58EB8D}"/>
              </a:ext>
            </a:extLst>
          </p:cNvPr>
          <p:cNvCxnSpPr>
            <a:cxnSpLocks/>
          </p:cNvCxnSpPr>
          <p:nvPr/>
        </p:nvCxnSpPr>
        <p:spPr>
          <a:xfrm flipV="1">
            <a:off x="4102573" y="4015409"/>
            <a:ext cx="916683" cy="140726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D0B7C98D-A9AE-58AF-D343-4FEA1C3D0BF6}"/>
              </a:ext>
            </a:extLst>
          </p:cNvPr>
          <p:cNvCxnSpPr>
            <a:cxnSpLocks/>
          </p:cNvCxnSpPr>
          <p:nvPr/>
        </p:nvCxnSpPr>
        <p:spPr>
          <a:xfrm>
            <a:off x="4140445" y="4015409"/>
            <a:ext cx="854104" cy="144536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250E095C-0D23-FCC3-4508-0F61B1EE47B7}"/>
                  </a:ext>
                </a:extLst>
              </p:cNvPr>
              <p:cNvSpPr txBox="1"/>
              <p:nvPr/>
            </p:nvSpPr>
            <p:spPr>
              <a:xfrm>
                <a:off x="9300926" y="2314680"/>
                <a:ext cx="80823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T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Neue" panose="02000503000000020004" pitchFamily="2" charset="0"/>
                      </a:rPr>
                      <m:t>≪</m:t>
                    </m:r>
                  </m:oMath>
                </a14:m>
                <a:r>
                  <a:rPr lang="en-IT" sz="3200" b="1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t</a:t>
                </a:r>
              </a:p>
            </p:txBody>
          </p:sp>
        </mc:Choice>
        <mc:Fallback xmlns="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250E095C-0D23-FCC3-4508-0F61B1EE47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0926" y="2314680"/>
                <a:ext cx="808235" cy="584775"/>
              </a:xfrm>
              <a:prstGeom prst="rect">
                <a:avLst/>
              </a:prstGeom>
              <a:blipFill>
                <a:blip r:embed="rId5"/>
                <a:stretch>
                  <a:fillRect l="-4688" t="-12766" r="-18750" b="-29787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15377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51B83-5796-B305-11FC-77FB60E60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0B93C-84AE-A279-0361-DA5C232FC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891" y="1653435"/>
            <a:ext cx="11142845" cy="46297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Sketch S can be updated in streaming!</a:t>
            </a:r>
          </a:p>
          <a:p>
            <a:pPr marL="457200" lvl="1" indent="0">
              <a:buNone/>
            </a:pP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Frequent Directions [KDD’13]</a:t>
            </a:r>
          </a:p>
          <a:p>
            <a:endParaRPr lang="en-US" dirty="0"/>
          </a:p>
          <a:p>
            <a:pPr lvl="1"/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8D4C69-4E55-89D6-0F74-055499F42A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29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05B47F-F97D-87C4-0FC6-2FE922349E22}"/>
              </a:ext>
            </a:extLst>
          </p:cNvPr>
          <p:cNvSpPr/>
          <p:nvPr/>
        </p:nvSpPr>
        <p:spPr>
          <a:xfrm>
            <a:off x="5242331" y="4428448"/>
            <a:ext cx="720518" cy="10795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T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EEA0CD-3995-AD6F-DB6E-93D36AF79B4F}"/>
              </a:ext>
            </a:extLst>
          </p:cNvPr>
          <p:cNvSpPr/>
          <p:nvPr/>
        </p:nvSpPr>
        <p:spPr>
          <a:xfrm>
            <a:off x="6784805" y="4731830"/>
            <a:ext cx="720518" cy="4727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T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91B99B-0A8C-B337-66A2-112A605FE67B}"/>
              </a:ext>
            </a:extLst>
          </p:cNvPr>
          <p:cNvSpPr/>
          <p:nvPr/>
        </p:nvSpPr>
        <p:spPr>
          <a:xfrm>
            <a:off x="5242331" y="5679216"/>
            <a:ext cx="720518" cy="227733"/>
          </a:xfrm>
          <a:prstGeom prst="rect">
            <a:avLst/>
          </a:prstGeom>
          <a:pattFill prst="dkUpDiag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T" sz="2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B88910-EC4C-5ECA-F1BD-90FD24952F90}"/>
              </a:ext>
            </a:extLst>
          </p:cNvPr>
          <p:cNvSpPr/>
          <p:nvPr/>
        </p:nvSpPr>
        <p:spPr>
          <a:xfrm>
            <a:off x="6784805" y="5372979"/>
            <a:ext cx="720518" cy="227733"/>
          </a:xfrm>
          <a:prstGeom prst="rect">
            <a:avLst/>
          </a:prstGeom>
          <a:pattFill prst="dkUpDiag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T" sz="2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72FC32E-7793-7B5F-C420-0C25082C2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9E75DE4-764C-1FD1-8F42-6D64D16852E1}"/>
              </a:ext>
            </a:extLst>
          </p:cNvPr>
          <p:cNvSpPr txBox="1">
            <a:spLocks/>
          </p:cNvSpPr>
          <p:nvPr/>
        </p:nvSpPr>
        <p:spPr>
          <a:xfrm>
            <a:off x="419100" y="392734"/>
            <a:ext cx="11353800" cy="782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>
                <a:solidFill>
                  <a:srgbClr val="0E2841"/>
                </a:solidFill>
                <a:latin typeface="Helvetica Neue"/>
              </a:rPr>
              <a:t>μView approximates metrics timeseries via matrix sketching</a:t>
            </a:r>
            <a:endParaRPr lang="en-IT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E528B5-C471-79DA-B540-D07B6178AB0A}"/>
              </a:ext>
            </a:extLst>
          </p:cNvPr>
          <p:cNvSpPr txBox="1"/>
          <p:nvPr/>
        </p:nvSpPr>
        <p:spPr>
          <a:xfrm>
            <a:off x="4605618" y="5554138"/>
            <a:ext cx="636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t+1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9DA6FB-D775-08BA-F96E-942539150706}"/>
              </a:ext>
            </a:extLst>
          </p:cNvPr>
          <p:cNvSpPr txBox="1"/>
          <p:nvPr/>
        </p:nvSpPr>
        <p:spPr>
          <a:xfrm>
            <a:off x="2198065" y="5383729"/>
            <a:ext cx="18172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1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new sample after local scraping</a:t>
            </a:r>
          </a:p>
        </p:txBody>
      </p:sp>
    </p:spTree>
    <p:extLst>
      <p:ext uri="{BB962C8B-B14F-4D97-AF65-F5344CB8AC3E}">
        <p14:creationId xmlns:p14="http://schemas.microsoft.com/office/powerpoint/2010/main" val="13883537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3C750-0093-4151-03E6-E2F445089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CE07D-E994-A864-5095-BF648F007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891" y="1653435"/>
            <a:ext cx="11142845" cy="46297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Sketch S can be updated in streaming!</a:t>
            </a:r>
          </a:p>
          <a:p>
            <a:pPr marL="457200" lvl="1" indent="0">
              <a:buNone/>
            </a:pP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Frequent Directions [KDD’13]</a:t>
            </a:r>
          </a:p>
          <a:p>
            <a:endParaRPr lang="en-US" dirty="0"/>
          </a:p>
          <a:p>
            <a:pPr lvl="1"/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08E38B-F6CC-E91F-7CC0-18E17CFE46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30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F153C0-1F88-B6A2-9591-CC222021AB33}"/>
              </a:ext>
            </a:extLst>
          </p:cNvPr>
          <p:cNvSpPr/>
          <p:nvPr/>
        </p:nvSpPr>
        <p:spPr>
          <a:xfrm>
            <a:off x="5242331" y="4428448"/>
            <a:ext cx="720518" cy="10795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T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7640F6-3646-27B8-F6A2-D3F070A1F67A}"/>
              </a:ext>
            </a:extLst>
          </p:cNvPr>
          <p:cNvSpPr/>
          <p:nvPr/>
        </p:nvSpPr>
        <p:spPr>
          <a:xfrm>
            <a:off x="5242331" y="5506940"/>
            <a:ext cx="720518" cy="227733"/>
          </a:xfrm>
          <a:prstGeom prst="rect">
            <a:avLst/>
          </a:prstGeom>
          <a:pattFill prst="dkUpDiag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T" sz="2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5A766DD5-2E8F-DD59-AE13-2491DF06E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2E099C4-85FF-CAF5-4F3E-3549B94B1FE4}"/>
              </a:ext>
            </a:extLst>
          </p:cNvPr>
          <p:cNvSpPr txBox="1">
            <a:spLocks/>
          </p:cNvSpPr>
          <p:nvPr/>
        </p:nvSpPr>
        <p:spPr>
          <a:xfrm>
            <a:off x="419100" y="392734"/>
            <a:ext cx="11353800" cy="782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>
                <a:solidFill>
                  <a:srgbClr val="0E2841"/>
                </a:solidFill>
                <a:latin typeface="Helvetica Neue"/>
              </a:rPr>
              <a:t>μView approximates metrics timeseries via matrix sketching</a:t>
            </a:r>
            <a:endParaRPr lang="en-IT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AB0773-0567-19D6-E450-523326CB5052}"/>
              </a:ext>
            </a:extLst>
          </p:cNvPr>
          <p:cNvSpPr/>
          <p:nvPr/>
        </p:nvSpPr>
        <p:spPr>
          <a:xfrm>
            <a:off x="6784805" y="4731830"/>
            <a:ext cx="720518" cy="47273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T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</a:t>
            </a:r>
            <a:r>
              <a:rPr lang="en-IT" sz="2000" baseline="-25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new</a:t>
            </a:r>
            <a:endParaRPr lang="en-IT" sz="2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53B4D35-AB75-8831-C033-52C50D5DD590}"/>
              </a:ext>
            </a:extLst>
          </p:cNvPr>
          <p:cNvSpPr txBox="1"/>
          <p:nvPr/>
        </p:nvSpPr>
        <p:spPr>
          <a:xfrm>
            <a:off x="838200" y="3823432"/>
            <a:ext cx="379075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Wingdings" pitchFamily="2" charset="2"/>
              <a:buChar char="à"/>
            </a:pPr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Wingdings" pitchFamily="2" charset="2"/>
              </a:rPr>
              <a:t>no need of storing metrics samples, </a:t>
            </a:r>
            <a:b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Wingdings" pitchFamily="2" charset="2"/>
              </a:rPr>
            </a:br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Wingdings" pitchFamily="2" charset="2"/>
              </a:rPr>
              <a:t>they are incorporated into sketch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7B8E96F-4258-1DDE-2AD3-DCDA5542FE7E}"/>
              </a:ext>
            </a:extLst>
          </p:cNvPr>
          <p:cNvSpPr txBox="1"/>
          <p:nvPr/>
        </p:nvSpPr>
        <p:spPr>
          <a:xfrm>
            <a:off x="7982149" y="3823432"/>
            <a:ext cx="37907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buNone/>
            </a:pP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Wingdings" pitchFamily="2" charset="2"/>
              </a:rPr>
              <a:t> </a:t>
            </a:r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Wingdings" pitchFamily="2" charset="2"/>
              </a:rPr>
              <a:t>sketch size is fixed and independent from time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7648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86A05-B49D-83AA-5DEB-CF4BC95A8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42E69-0083-7EE0-3C23-FCF8B6FE2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732" y="392734"/>
            <a:ext cx="10886536" cy="782188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0E2841"/>
                </a:solidFill>
                <a:latin typeface="Helvetica Neue"/>
              </a:rPr>
              <a:t>μView</a:t>
            </a:r>
            <a:r>
              <a:rPr lang="en-US" dirty="0">
                <a:solidFill>
                  <a:srgbClr val="0E2841"/>
                </a:solidFill>
                <a:latin typeface="Helvetica Neue"/>
              </a:rPr>
              <a:t> detects anomalies via a single threshold</a:t>
            </a:r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0A225D-7CA0-64E5-85E7-429D948218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31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377683E-F6DC-1535-6BE8-CD5E44330053}"/>
              </a:ext>
            </a:extLst>
          </p:cNvPr>
          <p:cNvSpPr txBox="1">
            <a:spLocks/>
          </p:cNvSpPr>
          <p:nvPr/>
        </p:nvSpPr>
        <p:spPr>
          <a:xfrm>
            <a:off x="838200" y="1730075"/>
            <a:ext cx="11142845" cy="17755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817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 Nova" panose="020B0504020202020204" pitchFamily="34" charset="0"/>
              <a:buChar char="―"/>
              <a:defRPr sz="20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Anomaly detection </a:t>
            </a:r>
          </a:p>
          <a:p>
            <a:pPr lvl="1"/>
            <a:r>
              <a:rPr lang="en-US" dirty="0" err="1">
                <a:solidFill>
                  <a:srgbClr val="0E2841"/>
                </a:solidFill>
                <a:latin typeface="Helvetica Neue"/>
              </a:rPr>
              <a:t>μView</a:t>
            </a:r>
            <a:r>
              <a:rPr lang="en-US" dirty="0"/>
              <a:t> computes the reconstruction error</a:t>
            </a:r>
          </a:p>
          <a:p>
            <a:pPr lvl="1"/>
            <a:r>
              <a:rPr lang="en-US" dirty="0"/>
              <a:t>compare with threshold</a:t>
            </a:r>
          </a:p>
          <a:p>
            <a:pPr lvl="1"/>
            <a:endParaRPr lang="en-IT" dirty="0"/>
          </a:p>
          <a:p>
            <a:pPr marL="0" indent="0">
              <a:buFont typeface="Arial" panose="020B0604020202020204" pitchFamily="34" charset="0"/>
              <a:buNone/>
            </a:pPr>
            <a:endParaRPr lang="en-IT" dirty="0"/>
          </a:p>
        </p:txBody>
      </p:sp>
      <p:cxnSp>
        <p:nvCxnSpPr>
          <p:cNvPr id="30" name="Subspace">
            <a:extLst>
              <a:ext uri="{FF2B5EF4-FFF2-40B4-BE49-F238E27FC236}">
                <a16:creationId xmlns:a16="http://schemas.microsoft.com/office/drawing/2014/main" id="{45ECED63-BFC3-49FB-89E4-C4599E5FF8DF}"/>
              </a:ext>
            </a:extLst>
          </p:cNvPr>
          <p:cNvCxnSpPr>
            <a:cxnSpLocks/>
            <a:endCxn id="37" idx="5"/>
          </p:cNvCxnSpPr>
          <p:nvPr/>
        </p:nvCxnSpPr>
        <p:spPr>
          <a:xfrm flipV="1">
            <a:off x="7935618" y="4013242"/>
            <a:ext cx="1804941" cy="1319259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</p:cxnSp>
      <p:sp>
        <p:nvSpPr>
          <p:cNvPr id="31" name="dot">
            <a:extLst>
              <a:ext uri="{FF2B5EF4-FFF2-40B4-BE49-F238E27FC236}">
                <a16:creationId xmlns:a16="http://schemas.microsoft.com/office/drawing/2014/main" id="{BCB42011-578B-ACF5-5BF2-8674B8E498B4}"/>
              </a:ext>
            </a:extLst>
          </p:cNvPr>
          <p:cNvSpPr>
            <a:spLocks noGrp="1"/>
          </p:cNvSpPr>
          <p:nvPr/>
        </p:nvSpPr>
        <p:spPr>
          <a:xfrm>
            <a:off x="8201526" y="5103901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32" name="dot">
            <a:extLst>
              <a:ext uri="{FF2B5EF4-FFF2-40B4-BE49-F238E27FC236}">
                <a16:creationId xmlns:a16="http://schemas.microsoft.com/office/drawing/2014/main" id="{2E8D5E8F-F9DC-E895-9190-15CC0F8D432F}"/>
              </a:ext>
            </a:extLst>
          </p:cNvPr>
          <p:cNvSpPr>
            <a:spLocks noGrp="1"/>
          </p:cNvSpPr>
          <p:nvPr/>
        </p:nvSpPr>
        <p:spPr>
          <a:xfrm>
            <a:off x="8355510" y="4888001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33" name="dot">
            <a:extLst>
              <a:ext uri="{FF2B5EF4-FFF2-40B4-BE49-F238E27FC236}">
                <a16:creationId xmlns:a16="http://schemas.microsoft.com/office/drawing/2014/main" id="{1E6C8BD7-F227-4D09-40FA-EA1F92B49B36}"/>
              </a:ext>
            </a:extLst>
          </p:cNvPr>
          <p:cNvSpPr>
            <a:spLocks noGrp="1"/>
          </p:cNvSpPr>
          <p:nvPr/>
        </p:nvSpPr>
        <p:spPr>
          <a:xfrm>
            <a:off x="8659518" y="4791960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34" name="dot">
            <a:extLst>
              <a:ext uri="{FF2B5EF4-FFF2-40B4-BE49-F238E27FC236}">
                <a16:creationId xmlns:a16="http://schemas.microsoft.com/office/drawing/2014/main" id="{E8E46DE3-3516-2D61-3F4B-037EDA42BDEA}"/>
              </a:ext>
            </a:extLst>
          </p:cNvPr>
          <p:cNvSpPr>
            <a:spLocks noGrp="1"/>
          </p:cNvSpPr>
          <p:nvPr/>
        </p:nvSpPr>
        <p:spPr>
          <a:xfrm>
            <a:off x="8913518" y="4571297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35" name="dot">
            <a:extLst>
              <a:ext uri="{FF2B5EF4-FFF2-40B4-BE49-F238E27FC236}">
                <a16:creationId xmlns:a16="http://schemas.microsoft.com/office/drawing/2014/main" id="{B00E392A-BA5B-ECC5-E912-23ADBAB49383}"/>
              </a:ext>
            </a:extLst>
          </p:cNvPr>
          <p:cNvSpPr>
            <a:spLocks noGrp="1"/>
          </p:cNvSpPr>
          <p:nvPr/>
        </p:nvSpPr>
        <p:spPr>
          <a:xfrm>
            <a:off x="9074648" y="4382384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36" name="dot">
            <a:extLst>
              <a:ext uri="{FF2B5EF4-FFF2-40B4-BE49-F238E27FC236}">
                <a16:creationId xmlns:a16="http://schemas.microsoft.com/office/drawing/2014/main" id="{2942FC54-049B-7447-D983-860DA1FFE68C}"/>
              </a:ext>
            </a:extLst>
          </p:cNvPr>
          <p:cNvSpPr>
            <a:spLocks noGrp="1"/>
          </p:cNvSpPr>
          <p:nvPr/>
        </p:nvSpPr>
        <p:spPr>
          <a:xfrm>
            <a:off x="9350078" y="4204584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37" name="dot">
            <a:extLst>
              <a:ext uri="{FF2B5EF4-FFF2-40B4-BE49-F238E27FC236}">
                <a16:creationId xmlns:a16="http://schemas.microsoft.com/office/drawing/2014/main" id="{F77BD4D8-EB3E-F8E8-F536-78D660D22D93}"/>
              </a:ext>
            </a:extLst>
          </p:cNvPr>
          <p:cNvSpPr>
            <a:spLocks noGrp="1"/>
          </p:cNvSpPr>
          <p:nvPr/>
        </p:nvSpPr>
        <p:spPr>
          <a:xfrm>
            <a:off x="9675518" y="3948201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38" name="dot">
            <a:extLst>
              <a:ext uri="{FF2B5EF4-FFF2-40B4-BE49-F238E27FC236}">
                <a16:creationId xmlns:a16="http://schemas.microsoft.com/office/drawing/2014/main" id="{F18814DB-A451-4914-8FB9-E3223F1D70A8}"/>
              </a:ext>
            </a:extLst>
          </p:cNvPr>
          <p:cNvSpPr>
            <a:spLocks noGrp="1"/>
          </p:cNvSpPr>
          <p:nvPr/>
        </p:nvSpPr>
        <p:spPr>
          <a:xfrm>
            <a:off x="8532518" y="4786401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39" name="dot">
            <a:extLst>
              <a:ext uri="{FF2B5EF4-FFF2-40B4-BE49-F238E27FC236}">
                <a16:creationId xmlns:a16="http://schemas.microsoft.com/office/drawing/2014/main" id="{B41AED0C-9D3A-EA00-8D34-F880CB9AE0AD}"/>
              </a:ext>
            </a:extLst>
          </p:cNvPr>
          <p:cNvSpPr>
            <a:spLocks noGrp="1"/>
          </p:cNvSpPr>
          <p:nvPr/>
        </p:nvSpPr>
        <p:spPr>
          <a:xfrm>
            <a:off x="8850018" y="4595901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40" name="dot">
            <a:extLst>
              <a:ext uri="{FF2B5EF4-FFF2-40B4-BE49-F238E27FC236}">
                <a16:creationId xmlns:a16="http://schemas.microsoft.com/office/drawing/2014/main" id="{B7FC781B-1BD6-6707-2877-734905C603E2}"/>
              </a:ext>
            </a:extLst>
          </p:cNvPr>
          <p:cNvSpPr>
            <a:spLocks noGrp="1"/>
          </p:cNvSpPr>
          <p:nvPr/>
        </p:nvSpPr>
        <p:spPr>
          <a:xfrm>
            <a:off x="9231018" y="4405401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41" name="dot">
            <a:extLst>
              <a:ext uri="{FF2B5EF4-FFF2-40B4-BE49-F238E27FC236}">
                <a16:creationId xmlns:a16="http://schemas.microsoft.com/office/drawing/2014/main" id="{9A133773-842F-C528-8616-51733C0F204F}"/>
              </a:ext>
            </a:extLst>
          </p:cNvPr>
          <p:cNvSpPr>
            <a:spLocks noGrp="1"/>
          </p:cNvSpPr>
          <p:nvPr/>
        </p:nvSpPr>
        <p:spPr>
          <a:xfrm>
            <a:off x="9548518" y="4176801"/>
            <a:ext cx="76200" cy="76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/>
          </a:p>
        </p:txBody>
      </p:sp>
      <p:sp>
        <p:nvSpPr>
          <p:cNvPr id="45" name="Left Brace 44">
            <a:extLst>
              <a:ext uri="{FF2B5EF4-FFF2-40B4-BE49-F238E27FC236}">
                <a16:creationId xmlns:a16="http://schemas.microsoft.com/office/drawing/2014/main" id="{4E8F5255-7F21-0090-48FC-378AF43358BA}"/>
              </a:ext>
            </a:extLst>
          </p:cNvPr>
          <p:cNvSpPr/>
          <p:nvPr/>
        </p:nvSpPr>
        <p:spPr>
          <a:xfrm rot="5400000">
            <a:off x="8899183" y="2625700"/>
            <a:ext cx="402356" cy="195733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T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024D56F-2F7E-B005-E9D4-78951AB56C7E}"/>
              </a:ext>
            </a:extLst>
          </p:cNvPr>
          <p:cNvSpPr txBox="1"/>
          <p:nvPr/>
        </p:nvSpPr>
        <p:spPr>
          <a:xfrm>
            <a:off x="7028394" y="2872240"/>
            <a:ext cx="482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fault-free</a:t>
            </a:r>
            <a:endParaRPr lang="en-IT" sz="2400" dirty="0">
              <a:solidFill>
                <a:schemeClr val="accent6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4E6B1F1-6305-8594-C06E-90A97F853710}"/>
              </a:ext>
            </a:extLst>
          </p:cNvPr>
          <p:cNvGrpSpPr/>
          <p:nvPr/>
        </p:nvGrpSpPr>
        <p:grpSpPr>
          <a:xfrm>
            <a:off x="1107730" y="3263299"/>
            <a:ext cx="4821385" cy="871970"/>
            <a:chOff x="1107730" y="3263299"/>
            <a:chExt cx="4821385" cy="871970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AF0B63FE-DEA3-5371-396E-B89E32503E6B}"/>
                </a:ext>
              </a:extLst>
            </p:cNvPr>
            <p:cNvSpPr/>
            <p:nvPr/>
          </p:nvSpPr>
          <p:spPr>
            <a:xfrm>
              <a:off x="2989513" y="3907536"/>
              <a:ext cx="720518" cy="227733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T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2171D14-D17D-7A35-A1A6-F37925E6F4C9}"/>
                </a:ext>
              </a:extLst>
            </p:cNvPr>
            <p:cNvSpPr txBox="1"/>
            <p:nvPr/>
          </p:nvSpPr>
          <p:spPr>
            <a:xfrm>
              <a:off x="1107730" y="3263299"/>
              <a:ext cx="48213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C0000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anomalous metrics vector</a:t>
              </a:r>
              <a:endParaRPr lang="en-IT" sz="2400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2E6CE31D-B299-0E11-7312-AD156E724E88}"/>
              </a:ext>
            </a:extLst>
          </p:cNvPr>
          <p:cNvSpPr/>
          <p:nvPr/>
        </p:nvSpPr>
        <p:spPr>
          <a:xfrm>
            <a:off x="3016017" y="4794553"/>
            <a:ext cx="720518" cy="227733"/>
          </a:xfrm>
          <a:prstGeom prst="rect">
            <a:avLst/>
          </a:prstGeom>
          <a:pattFill prst="dkDnDiag">
            <a:fgClr>
              <a:srgbClr val="C00000"/>
            </a:fgClr>
            <a:bgClr>
              <a:schemeClr val="bg1"/>
            </a:bgClr>
          </a:pattFill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T" sz="2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8E716C4-373F-3588-EE65-9AA091D2C4AE}"/>
              </a:ext>
            </a:extLst>
          </p:cNvPr>
          <p:cNvSpPr txBox="1"/>
          <p:nvPr/>
        </p:nvSpPr>
        <p:spPr>
          <a:xfrm>
            <a:off x="965583" y="5077118"/>
            <a:ext cx="482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reconstructed </a:t>
            </a:r>
            <a:r>
              <a:rPr lang="en-US" sz="2400" i="1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vector</a:t>
            </a:r>
            <a:endParaRPr lang="en-IT" sz="2400" i="1" dirty="0">
              <a:solidFill>
                <a:srgbClr val="C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8644863E-E68C-6115-9888-DEE213F09B81}"/>
              </a:ext>
            </a:extLst>
          </p:cNvPr>
          <p:cNvCxnSpPr>
            <a:cxnSpLocks/>
          </p:cNvCxnSpPr>
          <p:nvPr/>
        </p:nvCxnSpPr>
        <p:spPr>
          <a:xfrm>
            <a:off x="6069495" y="4145762"/>
            <a:ext cx="1046922" cy="0"/>
          </a:xfrm>
          <a:prstGeom prst="straightConnector1">
            <a:avLst/>
          </a:prstGeom>
          <a:ln w="3492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8F14F250-ECE8-8644-72DC-5FAEEF72E7B1}"/>
              </a:ext>
            </a:extLst>
          </p:cNvPr>
          <p:cNvSpPr txBox="1"/>
          <p:nvPr/>
        </p:nvSpPr>
        <p:spPr>
          <a:xfrm>
            <a:off x="5488445" y="3763609"/>
            <a:ext cx="2169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embedding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7D14CB34-7366-38BB-EF93-5BC28B1E57D2}"/>
              </a:ext>
            </a:extLst>
          </p:cNvPr>
          <p:cNvCxnSpPr>
            <a:cxnSpLocks/>
          </p:cNvCxnSpPr>
          <p:nvPr/>
        </p:nvCxnSpPr>
        <p:spPr>
          <a:xfrm>
            <a:off x="6056244" y="5212016"/>
            <a:ext cx="1046922" cy="0"/>
          </a:xfrm>
          <a:prstGeom prst="straightConnector1">
            <a:avLst/>
          </a:prstGeom>
          <a:ln w="38100">
            <a:headEnd type="triangl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3430E02E-2E77-53A3-BC63-FDC7A5793345}"/>
              </a:ext>
            </a:extLst>
          </p:cNvPr>
          <p:cNvSpPr txBox="1"/>
          <p:nvPr/>
        </p:nvSpPr>
        <p:spPr>
          <a:xfrm>
            <a:off x="5475194" y="4763603"/>
            <a:ext cx="2169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inverse</a:t>
            </a:r>
            <a:endParaRPr lang="en-IT" sz="2400" i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4" name="Outlier">
            <a:extLst>
              <a:ext uri="{FF2B5EF4-FFF2-40B4-BE49-F238E27FC236}">
                <a16:creationId xmlns:a16="http://schemas.microsoft.com/office/drawing/2014/main" id="{765BB182-6003-360B-1D85-A9D430FB4E4D}"/>
              </a:ext>
            </a:extLst>
          </p:cNvPr>
          <p:cNvSpPr>
            <a:spLocks noGrp="1"/>
          </p:cNvSpPr>
          <p:nvPr/>
        </p:nvSpPr>
        <p:spPr>
          <a:xfrm>
            <a:off x="9650118" y="4749097"/>
            <a:ext cx="177800" cy="17780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FFFF"/>
            </a:solidFill>
          </a:ln>
        </p:spPr>
        <p:txBody>
          <a:bodyPr wrap="square" lIns="91440" tIns="45720" rIns="91440" bIns="45720">
            <a:normAutofit fontScale="25000" lnSpcReduction="20000"/>
          </a:bodyPr>
          <a:lstStyle/>
          <a:p>
            <a:pPr>
              <a:buNone/>
            </a:pPr>
            <a:endParaRPr>
              <a:solidFill>
                <a:srgbClr val="FF0000"/>
              </a:solidFill>
            </a:endParaRPr>
          </a:p>
        </p:txBody>
      </p:sp>
      <p:sp>
        <p:nvSpPr>
          <p:cNvPr id="65" name="OutLabel">
            <a:extLst>
              <a:ext uri="{FF2B5EF4-FFF2-40B4-BE49-F238E27FC236}">
                <a16:creationId xmlns:a16="http://schemas.microsoft.com/office/drawing/2014/main" id="{2DDB049A-F3A9-86B7-C3A8-F449A0C9D4AA}"/>
              </a:ext>
            </a:extLst>
          </p:cNvPr>
          <p:cNvSpPr>
            <a:spLocks noGrp="1"/>
          </p:cNvSpPr>
          <p:nvPr/>
        </p:nvSpPr>
        <p:spPr>
          <a:xfrm>
            <a:off x="9840618" y="4647497"/>
            <a:ext cx="1270000" cy="3048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/>
          <a:p>
            <a:pPr algn="l">
              <a:buNone/>
            </a:pPr>
            <a:r>
              <a:rPr lang="en-US" sz="1300" b="1" i="1" dirty="0">
                <a:solidFill>
                  <a:srgbClr val="FF0000"/>
                </a:solidFill>
                <a:latin typeface="Helvetica Neue"/>
              </a:rPr>
              <a:t>anomaly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2013B992-4164-69A8-58C3-DC8FFE4AA852}"/>
                  </a:ext>
                </a:extLst>
              </p:cNvPr>
              <p:cNvSpPr txBox="1"/>
              <p:nvPr/>
            </p:nvSpPr>
            <p:spPr>
              <a:xfrm>
                <a:off x="467264" y="5983259"/>
                <a:ext cx="72834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error =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Neue" panose="02000503000000020004" pitchFamily="2" charset="0"/>
                      </a:rPr>
                      <m:t>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Neue" panose="02000503000000020004" pitchFamily="2" charset="0"/>
                      </a:rPr>
                      <m:t> </m:t>
                    </m:r>
                  </m:oMath>
                </a14:m>
                <a:r>
                  <a:rPr lang="en-US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original vector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Helvetica Neue" panose="02000503000000020004" pitchFamily="2" charset="0"/>
                        <a:cs typeface="Helvetica Neue" panose="02000503000000020004" pitchFamily="2" charset="0"/>
                      </a:rPr>
                      <m:t>–</m:t>
                    </m:r>
                  </m:oMath>
                </a14:m>
                <a:r>
                  <a:rPr lang="en-US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reconstructed vector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Neue" panose="02000503000000020004" pitchFamily="2" charset="0"/>
                      </a:rPr>
                      <m:t>∥</m:t>
                    </m:r>
                  </m:oMath>
                </a14:m>
                <a:endParaRPr lang="en-IT" sz="24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2013B992-4164-69A8-58C3-DC8FFE4AA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264" y="5983259"/>
                <a:ext cx="7283497" cy="461665"/>
              </a:xfrm>
              <a:prstGeom prst="rect">
                <a:avLst/>
              </a:prstGeom>
              <a:blipFill>
                <a:blip r:embed="rId3"/>
                <a:stretch>
                  <a:fillRect b="-21622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9394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/>
      <p:bldP spid="61" grpId="0"/>
      <p:bldP spid="63" grpId="0"/>
      <p:bldP spid="64" grpId="0" animBg="1"/>
      <p:bldP spid="65" grpId="0"/>
      <p:bldP spid="6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EAE05-95CD-5D30-E70E-E226BD69A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9FC71-A044-D4DB-9175-407146680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Realizing </a:t>
            </a:r>
            <a:r>
              <a:rPr lang="en-US" dirty="0" err="1">
                <a:solidFill>
                  <a:srgbClr val="0E2841"/>
                </a:solidFill>
                <a:latin typeface="Helvetica Neue"/>
              </a:rPr>
              <a:t>μView’s</a:t>
            </a:r>
            <a:r>
              <a:rPr lang="en-US" b="1" dirty="0">
                <a:solidFill>
                  <a:srgbClr val="0E2841"/>
                </a:solidFill>
                <a:latin typeface="Helvetica Neue"/>
              </a:rPr>
              <a:t> </a:t>
            </a:r>
            <a:r>
              <a:rPr lang="en-US" dirty="0"/>
              <a:t>vision is challenging</a:t>
            </a:r>
            <a:endParaRPr lang="en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3880D-D3A2-6069-356F-7F8F527BD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GB" dirty="0">
              <a:solidFill>
                <a:schemeClr val="accent4"/>
              </a:solidFill>
            </a:endParaRPr>
          </a:p>
          <a:p>
            <a:pPr marL="0" indent="0" algn="ctr">
              <a:buNone/>
            </a:pPr>
            <a:r>
              <a:rPr lang="en-GB" sz="2800" dirty="0">
                <a:solidFill>
                  <a:schemeClr val="accent4"/>
                </a:solidFill>
              </a:rPr>
              <a:t>How do we detect anomalies</a:t>
            </a:r>
          </a:p>
          <a:p>
            <a:pPr marL="0" indent="0" algn="ctr">
              <a:buNone/>
            </a:pPr>
            <a:r>
              <a:rPr lang="en-GB" sz="2800" dirty="0">
                <a:solidFill>
                  <a:schemeClr val="accent4"/>
                </a:solidFill>
              </a:rPr>
              <a:t> without burning the cycles we just saved ?</a:t>
            </a:r>
          </a:p>
          <a:p>
            <a:pPr marL="0" indent="0" algn="ctr">
              <a:buNone/>
            </a:pPr>
            <a:endParaRPr lang="en-IT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en-IT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endParaRPr lang="en-IT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894081-8608-7D2B-BB2F-5368519B4D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32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2996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D1575-BE37-E3C5-1872-31580C697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DA0DC-472D-0A6F-6A78-AC2F0CB32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Realizing </a:t>
            </a:r>
            <a:r>
              <a:rPr lang="en-US" dirty="0" err="1">
                <a:solidFill>
                  <a:srgbClr val="0E2841"/>
                </a:solidFill>
                <a:latin typeface="Helvetica Neue"/>
              </a:rPr>
              <a:t>μView’s</a:t>
            </a:r>
            <a:r>
              <a:rPr lang="en-US" b="1" dirty="0">
                <a:solidFill>
                  <a:srgbClr val="0E2841"/>
                </a:solidFill>
                <a:latin typeface="Helvetica Neue"/>
              </a:rPr>
              <a:t> </a:t>
            </a:r>
            <a:r>
              <a:rPr lang="en-US" dirty="0"/>
              <a:t>vision is challenging</a:t>
            </a:r>
            <a:endParaRPr lang="en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EC8F5-0DC4-012D-0B41-D68509918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GB" b="1" dirty="0">
              <a:solidFill>
                <a:schemeClr val="accent4"/>
              </a:solidFill>
            </a:endParaRPr>
          </a:p>
          <a:p>
            <a:pPr marL="0" indent="0" algn="ctr">
              <a:buNone/>
            </a:pPr>
            <a:r>
              <a:rPr lang="en-GB" sz="2800" dirty="0">
                <a:solidFill>
                  <a:schemeClr val="tx1">
                    <a:alpha val="13274"/>
                  </a:schemeClr>
                </a:solidFill>
              </a:rPr>
              <a:t>How do we detect anomalies</a:t>
            </a:r>
          </a:p>
          <a:p>
            <a:pPr marL="0" indent="0" algn="ctr">
              <a:buNone/>
            </a:pPr>
            <a:r>
              <a:rPr lang="en-GB" sz="2800" dirty="0">
                <a:solidFill>
                  <a:schemeClr val="tx1">
                    <a:alpha val="13274"/>
                  </a:schemeClr>
                </a:solidFill>
              </a:rPr>
              <a:t> without burning the cycles we just saved ?</a:t>
            </a:r>
          </a:p>
          <a:p>
            <a:pPr marL="0" indent="0" algn="ctr">
              <a:buNone/>
            </a:pPr>
            <a:endParaRPr lang="en-GB" sz="2800" b="1" dirty="0">
              <a:solidFill>
                <a:schemeClr val="accent4"/>
              </a:solidFill>
            </a:endParaRPr>
          </a:p>
          <a:p>
            <a:pPr marL="0" indent="0" algn="ctr">
              <a:buNone/>
            </a:pPr>
            <a:r>
              <a:rPr lang="el-GR" sz="2800" b="1" dirty="0">
                <a:solidFill>
                  <a:srgbClr val="00B050"/>
                </a:solidFill>
              </a:rPr>
              <a:t>μ</a:t>
            </a:r>
            <a:r>
              <a:rPr lang="en-GB" sz="2800" b="1" dirty="0">
                <a:solidFill>
                  <a:srgbClr val="00B050"/>
                </a:solidFill>
              </a:rPr>
              <a:t>View</a:t>
            </a:r>
            <a:r>
              <a:rPr lang="en-IT" sz="2800" b="1" dirty="0">
                <a:solidFill>
                  <a:srgbClr val="00B050"/>
                </a:solidFill>
              </a:rPr>
              <a:t> leverages sketches for streaming anomaly detection</a:t>
            </a:r>
            <a:endParaRPr lang="en-IT" sz="2800" b="1" i="1" dirty="0"/>
          </a:p>
          <a:p>
            <a:pPr marL="0" indent="0" algn="ctr">
              <a:buNone/>
            </a:pPr>
            <a:endParaRPr lang="en-GB" sz="2800" b="1" dirty="0">
              <a:solidFill>
                <a:schemeClr val="accent4"/>
              </a:solidFill>
            </a:endParaRPr>
          </a:p>
          <a:p>
            <a:pPr marL="0" indent="0" algn="ctr">
              <a:buNone/>
            </a:pPr>
            <a:endParaRPr lang="en-IT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en-IT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endParaRPr lang="en-IT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BDE0BC-F910-E853-6765-8C382562A4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33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8A2742-4810-39DD-DC12-65642BCD52DE}"/>
              </a:ext>
            </a:extLst>
          </p:cNvPr>
          <p:cNvSpPr txBox="1"/>
          <p:nvPr/>
        </p:nvSpPr>
        <p:spPr>
          <a:xfrm>
            <a:off x="467264" y="342900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3200" dirty="0"/>
              <a:t>✅</a:t>
            </a:r>
          </a:p>
        </p:txBody>
      </p:sp>
    </p:spTree>
    <p:extLst>
      <p:ext uri="{BB962C8B-B14F-4D97-AF65-F5344CB8AC3E}">
        <p14:creationId xmlns:p14="http://schemas.microsoft.com/office/powerpoint/2010/main" val="8946340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66A5B-FA2B-B5D3-41AA-CEFD5AF4F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574E2-7748-0AEF-5A82-9947998D1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solidFill>
                  <a:srgbClr val="0E2841"/>
                </a:solidFill>
                <a:latin typeface="Helvetica Neue"/>
              </a:rPr>
              <a:t>μView</a:t>
            </a:r>
            <a:r>
              <a:rPr lang="en-US" dirty="0">
                <a:solidFill>
                  <a:srgbClr val="0E2841"/>
                </a:solidFill>
                <a:latin typeface="Helvetica Neue"/>
              </a:rPr>
              <a:t> offloads metrics analysis to IPUs (</a:t>
            </a:r>
            <a:r>
              <a:rPr lang="en-US" dirty="0" err="1">
                <a:solidFill>
                  <a:srgbClr val="0E2841"/>
                </a:solidFill>
                <a:latin typeface="Helvetica Neue"/>
              </a:rPr>
              <a:t>SmartNICs</a:t>
            </a:r>
            <a:r>
              <a:rPr lang="en-US" dirty="0">
                <a:solidFill>
                  <a:srgbClr val="0E2841"/>
                </a:solidFill>
                <a:latin typeface="Helvetica Neue"/>
              </a:rPr>
              <a:t>)</a:t>
            </a:r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59A020-2238-7518-94A4-D1B6C165EC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34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13" name="Rounded Rectangle 212">
            <a:extLst>
              <a:ext uri="{FF2B5EF4-FFF2-40B4-BE49-F238E27FC236}">
                <a16:creationId xmlns:a16="http://schemas.microsoft.com/office/drawing/2014/main" id="{F54853E9-12FC-2999-B109-1DD3ACB4B9F8}"/>
              </a:ext>
            </a:extLst>
          </p:cNvPr>
          <p:cNvSpPr/>
          <p:nvPr/>
        </p:nvSpPr>
        <p:spPr>
          <a:xfrm>
            <a:off x="1516517" y="1540425"/>
            <a:ext cx="3947708" cy="2695575"/>
          </a:xfrm>
          <a:prstGeom prst="roundRect">
            <a:avLst>
              <a:gd name="adj" fmla="val 7989"/>
            </a:avLst>
          </a:prstGeom>
          <a:solidFill>
            <a:srgbClr val="F5F5F5"/>
          </a:solidFill>
          <a:ln w="9506" cap="flat">
            <a:noFill/>
            <a:prstDash val="solid"/>
            <a:miter/>
          </a:ln>
        </p:spPr>
        <p:txBody>
          <a:bodyPr/>
          <a:lstStyle/>
          <a:p>
            <a:endParaRPr lang="en-IT" dirty="0"/>
          </a:p>
        </p:txBody>
      </p:sp>
      <p:grpSp>
        <p:nvGrpSpPr>
          <p:cNvPr id="214" name="Graphic 210">
            <a:extLst>
              <a:ext uri="{FF2B5EF4-FFF2-40B4-BE49-F238E27FC236}">
                <a16:creationId xmlns:a16="http://schemas.microsoft.com/office/drawing/2014/main" id="{76301E03-9BB9-E55E-E273-4F5B89806D6A}"/>
              </a:ext>
            </a:extLst>
          </p:cNvPr>
          <p:cNvGrpSpPr/>
          <p:nvPr/>
        </p:nvGrpSpPr>
        <p:grpSpPr>
          <a:xfrm>
            <a:off x="1611643" y="1664250"/>
            <a:ext cx="570752" cy="381000"/>
            <a:chOff x="4364716" y="1290174"/>
            <a:chExt cx="570752" cy="381000"/>
          </a:xfrm>
          <a:solidFill>
            <a:srgbClr val="BAC8D3"/>
          </a:solidFill>
        </p:grpSpPr>
        <p:sp>
          <p:nvSpPr>
            <p:cNvPr id="215" name="Rounded Rectangle 214">
              <a:extLst>
                <a:ext uri="{FF2B5EF4-FFF2-40B4-BE49-F238E27FC236}">
                  <a16:creationId xmlns:a16="http://schemas.microsoft.com/office/drawing/2014/main" id="{8B0D0B22-BC0B-C35B-AAD3-2C02BA650A90}"/>
                </a:ext>
              </a:extLst>
            </p:cNvPr>
            <p:cNvSpPr/>
            <p:nvPr/>
          </p:nvSpPr>
          <p:spPr>
            <a:xfrm>
              <a:off x="4364716" y="1290174"/>
              <a:ext cx="570752" cy="381000"/>
            </a:xfrm>
            <a:prstGeom prst="roundRect">
              <a:avLst>
                <a:gd name="adj" fmla="val 14980"/>
              </a:avLst>
            </a:prstGeom>
            <a:solidFill>
              <a:srgbClr val="BAC8D3"/>
            </a:solidFill>
            <a:ln w="9506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pic>
          <p:nvPicPr>
            <p:cNvPr id="216" name="Picture 215">
              <a:extLst>
                <a:ext uri="{FF2B5EF4-FFF2-40B4-BE49-F238E27FC236}">
                  <a16:creationId xmlns:a16="http://schemas.microsoft.com/office/drawing/2014/main" id="{80D58AF0-CECE-489D-03D8-464213FB61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69472" y="1333036"/>
              <a:ext cx="551727" cy="323850"/>
            </a:xfrm>
            <a:custGeom>
              <a:avLst/>
              <a:gdLst>
                <a:gd name="csX0" fmla="*/ -1 w 551727"/>
                <a:gd name="csY0" fmla="*/ -1 h 323850"/>
                <a:gd name="csX1" fmla="*/ 551727 w 551727"/>
                <a:gd name="csY1" fmla="*/ -1 h 323850"/>
                <a:gd name="csX2" fmla="*/ 551727 w 551727"/>
                <a:gd name="csY2" fmla="*/ 323850 h 323850"/>
                <a:gd name="csX3" fmla="*/ -1 w 551727"/>
                <a:gd name="csY3" fmla="*/ 323850 h 3238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51727" h="323850">
                  <a:moveTo>
                    <a:pt x="-1" y="-1"/>
                  </a:moveTo>
                  <a:lnTo>
                    <a:pt x="551727" y="-1"/>
                  </a:lnTo>
                  <a:lnTo>
                    <a:pt x="551727" y="323850"/>
                  </a:lnTo>
                  <a:lnTo>
                    <a:pt x="-1" y="323850"/>
                  </a:lnTo>
                  <a:close/>
                </a:path>
              </a:pathLst>
            </a:custGeom>
          </p:spPr>
        </p:pic>
      </p:grpSp>
      <p:grpSp>
        <p:nvGrpSpPr>
          <p:cNvPr id="217" name="Graphic 210">
            <a:extLst>
              <a:ext uri="{FF2B5EF4-FFF2-40B4-BE49-F238E27FC236}">
                <a16:creationId xmlns:a16="http://schemas.microsoft.com/office/drawing/2014/main" id="{DDEF09E9-1016-A3F8-BBAC-42184BD4DC7F}"/>
              </a:ext>
            </a:extLst>
          </p:cNvPr>
          <p:cNvGrpSpPr/>
          <p:nvPr/>
        </p:nvGrpSpPr>
        <p:grpSpPr>
          <a:xfrm>
            <a:off x="2372647" y="1664250"/>
            <a:ext cx="570752" cy="381000"/>
            <a:chOff x="5125720" y="1290174"/>
            <a:chExt cx="570752" cy="381000"/>
          </a:xfrm>
          <a:solidFill>
            <a:srgbClr val="BAC8D3"/>
          </a:solidFill>
        </p:grpSpPr>
        <p:sp>
          <p:nvSpPr>
            <p:cNvPr id="218" name="Rounded Rectangle 217">
              <a:extLst>
                <a:ext uri="{FF2B5EF4-FFF2-40B4-BE49-F238E27FC236}">
                  <a16:creationId xmlns:a16="http://schemas.microsoft.com/office/drawing/2014/main" id="{65F03486-6D0E-07CD-F525-ED7341F1EF51}"/>
                </a:ext>
              </a:extLst>
            </p:cNvPr>
            <p:cNvSpPr/>
            <p:nvPr/>
          </p:nvSpPr>
          <p:spPr>
            <a:xfrm>
              <a:off x="5125720" y="1290174"/>
              <a:ext cx="570752" cy="381000"/>
            </a:xfrm>
            <a:prstGeom prst="roundRect">
              <a:avLst>
                <a:gd name="adj" fmla="val 14980"/>
              </a:avLst>
            </a:prstGeom>
            <a:solidFill>
              <a:srgbClr val="BAC8D3"/>
            </a:solidFill>
            <a:ln w="9506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pic>
          <p:nvPicPr>
            <p:cNvPr id="219" name="Picture 218">
              <a:extLst>
                <a:ext uri="{FF2B5EF4-FFF2-40B4-BE49-F238E27FC236}">
                  <a16:creationId xmlns:a16="http://schemas.microsoft.com/office/drawing/2014/main" id="{5FB8C917-1AC3-EADE-79F2-34CAC02FD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30476" y="1333036"/>
              <a:ext cx="551727" cy="323850"/>
            </a:xfrm>
            <a:custGeom>
              <a:avLst/>
              <a:gdLst>
                <a:gd name="csX0" fmla="*/ -1 w 551727"/>
                <a:gd name="csY0" fmla="*/ -1 h 323850"/>
                <a:gd name="csX1" fmla="*/ 551727 w 551727"/>
                <a:gd name="csY1" fmla="*/ -1 h 323850"/>
                <a:gd name="csX2" fmla="*/ 551727 w 551727"/>
                <a:gd name="csY2" fmla="*/ 323850 h 323850"/>
                <a:gd name="csX3" fmla="*/ -1 w 551727"/>
                <a:gd name="csY3" fmla="*/ 323850 h 3238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51727" h="323850">
                  <a:moveTo>
                    <a:pt x="-1" y="-1"/>
                  </a:moveTo>
                  <a:lnTo>
                    <a:pt x="551727" y="-1"/>
                  </a:lnTo>
                  <a:lnTo>
                    <a:pt x="551727" y="323850"/>
                  </a:lnTo>
                  <a:lnTo>
                    <a:pt x="-1" y="323850"/>
                  </a:lnTo>
                  <a:close/>
                </a:path>
              </a:pathLst>
            </a:custGeom>
          </p:spPr>
        </p:pic>
      </p:grpSp>
      <p:grpSp>
        <p:nvGrpSpPr>
          <p:cNvPr id="220" name="Graphic 210">
            <a:extLst>
              <a:ext uri="{FF2B5EF4-FFF2-40B4-BE49-F238E27FC236}">
                <a16:creationId xmlns:a16="http://schemas.microsoft.com/office/drawing/2014/main" id="{DA9B01F9-1F48-1646-47E4-1AD457FC6ADA}"/>
              </a:ext>
            </a:extLst>
          </p:cNvPr>
          <p:cNvGrpSpPr/>
          <p:nvPr/>
        </p:nvGrpSpPr>
        <p:grpSpPr>
          <a:xfrm>
            <a:off x="4674683" y="1664250"/>
            <a:ext cx="570752" cy="381000"/>
            <a:chOff x="7427756" y="1290174"/>
            <a:chExt cx="570752" cy="381000"/>
          </a:xfrm>
          <a:solidFill>
            <a:srgbClr val="BAC8D3"/>
          </a:solidFill>
        </p:grpSpPr>
        <p:sp>
          <p:nvSpPr>
            <p:cNvPr id="221" name="Rounded Rectangle 220">
              <a:extLst>
                <a:ext uri="{FF2B5EF4-FFF2-40B4-BE49-F238E27FC236}">
                  <a16:creationId xmlns:a16="http://schemas.microsoft.com/office/drawing/2014/main" id="{391D391B-53EB-265A-8663-CE92EC27D94C}"/>
                </a:ext>
              </a:extLst>
            </p:cNvPr>
            <p:cNvSpPr/>
            <p:nvPr/>
          </p:nvSpPr>
          <p:spPr>
            <a:xfrm>
              <a:off x="7427756" y="1290174"/>
              <a:ext cx="570752" cy="381000"/>
            </a:xfrm>
            <a:prstGeom prst="roundRect">
              <a:avLst>
                <a:gd name="adj" fmla="val 14980"/>
              </a:avLst>
            </a:prstGeom>
            <a:solidFill>
              <a:srgbClr val="BAC8D3"/>
            </a:solidFill>
            <a:ln w="9506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pic>
          <p:nvPicPr>
            <p:cNvPr id="222" name="Picture 221">
              <a:extLst>
                <a:ext uri="{FF2B5EF4-FFF2-40B4-BE49-F238E27FC236}">
                  <a16:creationId xmlns:a16="http://schemas.microsoft.com/office/drawing/2014/main" id="{4BF9BE22-7F98-E8D6-753E-E4D75DCA59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32513" y="1333036"/>
              <a:ext cx="551727" cy="323850"/>
            </a:xfrm>
            <a:custGeom>
              <a:avLst/>
              <a:gdLst>
                <a:gd name="csX0" fmla="*/ -1 w 551727"/>
                <a:gd name="csY0" fmla="*/ -1 h 323850"/>
                <a:gd name="csX1" fmla="*/ 551727 w 551727"/>
                <a:gd name="csY1" fmla="*/ -1 h 323850"/>
                <a:gd name="csX2" fmla="*/ 551727 w 551727"/>
                <a:gd name="csY2" fmla="*/ 323850 h 323850"/>
                <a:gd name="csX3" fmla="*/ -1 w 551727"/>
                <a:gd name="csY3" fmla="*/ 323850 h 3238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51727" h="323850">
                  <a:moveTo>
                    <a:pt x="-1" y="-1"/>
                  </a:moveTo>
                  <a:lnTo>
                    <a:pt x="551727" y="-1"/>
                  </a:lnTo>
                  <a:lnTo>
                    <a:pt x="551727" y="323850"/>
                  </a:lnTo>
                  <a:lnTo>
                    <a:pt x="-1" y="323850"/>
                  </a:lnTo>
                  <a:close/>
                </a:path>
              </a:pathLst>
            </a:custGeom>
          </p:spPr>
        </p:pic>
      </p:grpSp>
      <p:sp>
        <p:nvSpPr>
          <p:cNvPr id="223" name="Freeform 222">
            <a:extLst>
              <a:ext uri="{FF2B5EF4-FFF2-40B4-BE49-F238E27FC236}">
                <a16:creationId xmlns:a16="http://schemas.microsoft.com/office/drawing/2014/main" id="{E066C358-9210-0EA2-D0E0-C6BD4C412D9E}"/>
              </a:ext>
            </a:extLst>
          </p:cNvPr>
          <p:cNvSpPr/>
          <p:nvPr/>
        </p:nvSpPr>
        <p:spPr>
          <a:xfrm>
            <a:off x="3276339" y="1854750"/>
            <a:ext cx="1046380" cy="9525"/>
          </a:xfrm>
          <a:custGeom>
            <a:avLst/>
            <a:gdLst>
              <a:gd name="csX0" fmla="*/ 0 w 1046380"/>
              <a:gd name="csY0" fmla="*/ 0 h 9525"/>
              <a:gd name="csX1" fmla="*/ 1046380 w 1046380"/>
              <a:gd name="csY1" fmla="*/ 0 h 952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046380" h="9525">
                <a:moveTo>
                  <a:pt x="0" y="0"/>
                </a:moveTo>
                <a:lnTo>
                  <a:pt x="1046380" y="0"/>
                </a:lnTo>
              </a:path>
            </a:pathLst>
          </a:custGeom>
          <a:noFill/>
          <a:ln w="19013" cap="flat">
            <a:solidFill>
              <a:srgbClr val="000000"/>
            </a:solidFill>
            <a:custDash>
              <a:ds d="150000" sp="450000"/>
            </a:custDash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224" name="Rounded Rectangle 223">
            <a:extLst>
              <a:ext uri="{FF2B5EF4-FFF2-40B4-BE49-F238E27FC236}">
                <a16:creationId xmlns:a16="http://schemas.microsoft.com/office/drawing/2014/main" id="{A9AD7A37-921E-9546-268C-D504C0E74BF6}"/>
              </a:ext>
            </a:extLst>
          </p:cNvPr>
          <p:cNvSpPr/>
          <p:nvPr/>
        </p:nvSpPr>
        <p:spPr>
          <a:xfrm>
            <a:off x="1830431" y="2521500"/>
            <a:ext cx="2758639" cy="1047750"/>
          </a:xfrm>
          <a:prstGeom prst="roundRect">
            <a:avLst>
              <a:gd name="adj" fmla="val 14980"/>
            </a:avLst>
          </a:prstGeom>
          <a:solidFill>
            <a:srgbClr val="999999"/>
          </a:solidFill>
          <a:ln w="9506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grpSp>
        <p:nvGrpSpPr>
          <p:cNvPr id="225" name="Graphic 210">
            <a:extLst>
              <a:ext uri="{FF2B5EF4-FFF2-40B4-BE49-F238E27FC236}">
                <a16:creationId xmlns:a16="http://schemas.microsoft.com/office/drawing/2014/main" id="{B8F0ABC5-4D2C-4FEC-3F01-361F67C32900}"/>
              </a:ext>
            </a:extLst>
          </p:cNvPr>
          <p:cNvGrpSpPr/>
          <p:nvPr/>
        </p:nvGrpSpPr>
        <p:grpSpPr>
          <a:xfrm>
            <a:off x="3499884" y="2055917"/>
            <a:ext cx="646853" cy="454913"/>
            <a:chOff x="6252957" y="1681841"/>
            <a:chExt cx="646853" cy="454913"/>
          </a:xfrm>
        </p:grpSpPr>
        <p:grpSp>
          <p:nvGrpSpPr>
            <p:cNvPr id="226" name="Graphic 210">
              <a:extLst>
                <a:ext uri="{FF2B5EF4-FFF2-40B4-BE49-F238E27FC236}">
                  <a16:creationId xmlns:a16="http://schemas.microsoft.com/office/drawing/2014/main" id="{B08CDE83-5F59-76BA-D851-56480A0DB786}"/>
                </a:ext>
              </a:extLst>
            </p:cNvPr>
            <p:cNvGrpSpPr/>
            <p:nvPr/>
          </p:nvGrpSpPr>
          <p:grpSpPr>
            <a:xfrm>
              <a:off x="6252957" y="1681841"/>
              <a:ext cx="66587" cy="454913"/>
              <a:chOff x="6252957" y="1681841"/>
              <a:chExt cx="66587" cy="454913"/>
            </a:xfrm>
          </p:grpSpPr>
          <p:sp>
            <p:nvSpPr>
              <p:cNvPr id="227" name="Freeform 226">
                <a:extLst>
                  <a:ext uri="{FF2B5EF4-FFF2-40B4-BE49-F238E27FC236}">
                    <a16:creationId xmlns:a16="http://schemas.microsoft.com/office/drawing/2014/main" id="{5784D7D5-87A3-3A80-E162-2A0F3F85527F}"/>
                  </a:ext>
                </a:extLst>
              </p:cNvPr>
              <p:cNvSpPr/>
              <p:nvPr/>
            </p:nvSpPr>
            <p:spPr>
              <a:xfrm>
                <a:off x="6286250" y="1731848"/>
                <a:ext cx="9512" cy="354901"/>
              </a:xfrm>
              <a:custGeom>
                <a:avLst/>
                <a:gdLst>
                  <a:gd name="csX0" fmla="*/ 0 w 9512"/>
                  <a:gd name="csY0" fmla="*/ 354901 h 354901"/>
                  <a:gd name="csX1" fmla="*/ 0 w 9512"/>
                  <a:gd name="csY1" fmla="*/ 0 h 35490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512" h="354901">
                    <a:moveTo>
                      <a:pt x="0" y="354901"/>
                    </a:moveTo>
                    <a:lnTo>
                      <a:pt x="0" y="0"/>
                    </a:lnTo>
                  </a:path>
                </a:pathLst>
              </a:custGeom>
              <a:noFill/>
              <a:ln w="9506" cap="flat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IT"/>
              </a:p>
            </p:txBody>
          </p:sp>
          <p:sp>
            <p:nvSpPr>
              <p:cNvPr id="228" name="Freeform 227">
                <a:extLst>
                  <a:ext uri="{FF2B5EF4-FFF2-40B4-BE49-F238E27FC236}">
                    <a16:creationId xmlns:a16="http://schemas.microsoft.com/office/drawing/2014/main" id="{5383CEC1-C24F-CF27-D106-FA6E77F8A9D8}"/>
                  </a:ext>
                </a:extLst>
              </p:cNvPr>
              <p:cNvSpPr/>
              <p:nvPr/>
            </p:nvSpPr>
            <p:spPr>
              <a:xfrm>
                <a:off x="6252957" y="2070080"/>
                <a:ext cx="66587" cy="66675"/>
              </a:xfrm>
              <a:custGeom>
                <a:avLst/>
                <a:gdLst>
                  <a:gd name="csX0" fmla="*/ 33294 w 66587"/>
                  <a:gd name="csY0" fmla="*/ 66675 h 66675"/>
                  <a:gd name="csX1" fmla="*/ 0 w 66587"/>
                  <a:gd name="csY1" fmla="*/ 0 h 66675"/>
                  <a:gd name="csX2" fmla="*/ 33294 w 66587"/>
                  <a:gd name="csY2" fmla="*/ 16669 h 66675"/>
                  <a:gd name="csX3" fmla="*/ 66588 w 66587"/>
                  <a:gd name="csY3" fmla="*/ 0 h 666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66587" h="66675">
                    <a:moveTo>
                      <a:pt x="33294" y="66675"/>
                    </a:moveTo>
                    <a:lnTo>
                      <a:pt x="0" y="0"/>
                    </a:lnTo>
                    <a:lnTo>
                      <a:pt x="33294" y="16669"/>
                    </a:lnTo>
                    <a:lnTo>
                      <a:pt x="6658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06" cap="flat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IT"/>
              </a:p>
            </p:txBody>
          </p:sp>
          <p:sp>
            <p:nvSpPr>
              <p:cNvPr id="229" name="Freeform 228">
                <a:extLst>
                  <a:ext uri="{FF2B5EF4-FFF2-40B4-BE49-F238E27FC236}">
                    <a16:creationId xmlns:a16="http://schemas.microsoft.com/office/drawing/2014/main" id="{25F1D237-1EDB-11E6-D089-834BD1208D25}"/>
                  </a:ext>
                </a:extLst>
              </p:cNvPr>
              <p:cNvSpPr/>
              <p:nvPr/>
            </p:nvSpPr>
            <p:spPr>
              <a:xfrm>
                <a:off x="6252957" y="1681841"/>
                <a:ext cx="66587" cy="66675"/>
              </a:xfrm>
              <a:custGeom>
                <a:avLst/>
                <a:gdLst>
                  <a:gd name="csX0" fmla="*/ 33294 w 66587"/>
                  <a:gd name="csY0" fmla="*/ 0 h 66675"/>
                  <a:gd name="csX1" fmla="*/ 66588 w 66587"/>
                  <a:gd name="csY1" fmla="*/ 66675 h 66675"/>
                  <a:gd name="csX2" fmla="*/ 33294 w 66587"/>
                  <a:gd name="csY2" fmla="*/ 50006 h 66675"/>
                  <a:gd name="csX3" fmla="*/ 0 w 66587"/>
                  <a:gd name="csY3" fmla="*/ 66675 h 666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66587" h="66675">
                    <a:moveTo>
                      <a:pt x="33294" y="0"/>
                    </a:moveTo>
                    <a:lnTo>
                      <a:pt x="66588" y="66675"/>
                    </a:lnTo>
                    <a:lnTo>
                      <a:pt x="33294" y="50006"/>
                    </a:lnTo>
                    <a:lnTo>
                      <a:pt x="0" y="66675"/>
                    </a:lnTo>
                    <a:close/>
                  </a:path>
                </a:pathLst>
              </a:custGeom>
              <a:solidFill>
                <a:srgbClr val="000000"/>
              </a:solidFill>
              <a:ln w="9506" cap="flat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IT"/>
              </a:p>
            </p:txBody>
          </p:sp>
        </p:grpSp>
        <p:pic>
          <p:nvPicPr>
            <p:cNvPr id="230" name="Picture 229">
              <a:extLst>
                <a:ext uri="{FF2B5EF4-FFF2-40B4-BE49-F238E27FC236}">
                  <a16:creationId xmlns:a16="http://schemas.microsoft.com/office/drawing/2014/main" id="{B69F995E-7846-E401-B399-9197AAC056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29057" y="1804524"/>
              <a:ext cx="570752" cy="178593"/>
            </a:xfrm>
            <a:custGeom>
              <a:avLst/>
              <a:gdLst>
                <a:gd name="csX0" fmla="*/ -1 w 570752"/>
                <a:gd name="csY0" fmla="*/ -1 h 178593"/>
                <a:gd name="csX1" fmla="*/ 570752 w 570752"/>
                <a:gd name="csY1" fmla="*/ -1 h 178593"/>
                <a:gd name="csX2" fmla="*/ 570752 w 570752"/>
                <a:gd name="csY2" fmla="*/ 178593 h 178593"/>
                <a:gd name="csX3" fmla="*/ -1 w 570752"/>
                <a:gd name="csY3" fmla="*/ 178593 h 1785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70752" h="178593">
                  <a:moveTo>
                    <a:pt x="-1" y="-1"/>
                  </a:moveTo>
                  <a:lnTo>
                    <a:pt x="570752" y="-1"/>
                  </a:lnTo>
                  <a:lnTo>
                    <a:pt x="570752" y="178593"/>
                  </a:lnTo>
                  <a:lnTo>
                    <a:pt x="-1" y="178593"/>
                  </a:lnTo>
                  <a:close/>
                </a:path>
              </a:pathLst>
            </a:custGeom>
          </p:spPr>
        </p:pic>
      </p:grpSp>
      <p:grpSp>
        <p:nvGrpSpPr>
          <p:cNvPr id="237" name="Graphic 210">
            <a:extLst>
              <a:ext uri="{FF2B5EF4-FFF2-40B4-BE49-F238E27FC236}">
                <a16:creationId xmlns:a16="http://schemas.microsoft.com/office/drawing/2014/main" id="{CB701DAF-8597-F6B5-C43C-DA7F7DC2E36D}"/>
              </a:ext>
            </a:extLst>
          </p:cNvPr>
          <p:cNvGrpSpPr/>
          <p:nvPr/>
        </p:nvGrpSpPr>
        <p:grpSpPr>
          <a:xfrm>
            <a:off x="1711524" y="2331000"/>
            <a:ext cx="1892997" cy="190500"/>
            <a:chOff x="4464597" y="1956924"/>
            <a:chExt cx="1892997" cy="190500"/>
          </a:xfrm>
          <a:noFill/>
        </p:grpSpPr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FFE3803B-6EAB-4063-49B0-E0BFB54DC65B}"/>
                </a:ext>
              </a:extLst>
            </p:cNvPr>
            <p:cNvSpPr/>
            <p:nvPr/>
          </p:nvSpPr>
          <p:spPr>
            <a:xfrm>
              <a:off x="4464597" y="1956924"/>
              <a:ext cx="1892997" cy="190500"/>
            </a:xfrm>
            <a:prstGeom prst="rect">
              <a:avLst/>
            </a:prstGeom>
            <a:noFill/>
            <a:ln w="9506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pic>
          <p:nvPicPr>
            <p:cNvPr id="239" name="Picture 238">
              <a:extLst>
                <a:ext uri="{FF2B5EF4-FFF2-40B4-BE49-F238E27FC236}">
                  <a16:creationId xmlns:a16="http://schemas.microsoft.com/office/drawing/2014/main" id="{EF6FD759-9D3E-76E9-0F82-674FACE11AD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74110" y="1985499"/>
              <a:ext cx="1873972" cy="161925"/>
            </a:xfrm>
            <a:custGeom>
              <a:avLst/>
              <a:gdLst>
                <a:gd name="csX0" fmla="*/ -1 w 1873972"/>
                <a:gd name="csY0" fmla="*/ -1 h 161925"/>
                <a:gd name="csX1" fmla="*/ 1873972 w 1873972"/>
                <a:gd name="csY1" fmla="*/ -1 h 161925"/>
                <a:gd name="csX2" fmla="*/ 1873972 w 1873972"/>
                <a:gd name="csY2" fmla="*/ 161925 h 161925"/>
                <a:gd name="csX3" fmla="*/ -1 w 1873972"/>
                <a:gd name="csY3" fmla="*/ 161925 h 1619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873972" h="161925">
                  <a:moveTo>
                    <a:pt x="-1" y="-1"/>
                  </a:moveTo>
                  <a:lnTo>
                    <a:pt x="1873972" y="-1"/>
                  </a:lnTo>
                  <a:lnTo>
                    <a:pt x="1873972" y="161925"/>
                  </a:lnTo>
                  <a:lnTo>
                    <a:pt x="-1" y="161925"/>
                  </a:lnTo>
                  <a:close/>
                </a:path>
              </a:pathLst>
            </a:custGeom>
          </p:spPr>
        </p:pic>
      </p:grpSp>
      <p:sp>
        <p:nvSpPr>
          <p:cNvPr id="240" name="Rounded Rectangle 239">
            <a:extLst>
              <a:ext uri="{FF2B5EF4-FFF2-40B4-BE49-F238E27FC236}">
                <a16:creationId xmlns:a16="http://schemas.microsoft.com/office/drawing/2014/main" id="{0E366A19-BC13-D0C0-E9A6-F5B710BD6089}"/>
              </a:ext>
            </a:extLst>
          </p:cNvPr>
          <p:cNvSpPr/>
          <p:nvPr/>
        </p:nvSpPr>
        <p:spPr>
          <a:xfrm>
            <a:off x="1200590" y="4550325"/>
            <a:ext cx="4318697" cy="1781175"/>
          </a:xfrm>
          <a:prstGeom prst="roundRect">
            <a:avLst>
              <a:gd name="adj" fmla="val 7989"/>
            </a:avLst>
          </a:prstGeom>
          <a:noFill/>
          <a:ln w="9506" cap="flat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grpSp>
        <p:nvGrpSpPr>
          <p:cNvPr id="261" name="Graphic 210">
            <a:extLst>
              <a:ext uri="{FF2B5EF4-FFF2-40B4-BE49-F238E27FC236}">
                <a16:creationId xmlns:a16="http://schemas.microsoft.com/office/drawing/2014/main" id="{7E1C145E-129D-1EA5-FAD5-A780901C09FE}"/>
              </a:ext>
            </a:extLst>
          </p:cNvPr>
          <p:cNvGrpSpPr/>
          <p:nvPr/>
        </p:nvGrpSpPr>
        <p:grpSpPr>
          <a:xfrm>
            <a:off x="2265995" y="4569375"/>
            <a:ext cx="2197398" cy="190500"/>
            <a:chOff x="4878393" y="4195299"/>
            <a:chExt cx="2197398" cy="190500"/>
          </a:xfrm>
          <a:noFill/>
        </p:grpSpPr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7F33522F-6650-5930-7C40-772BE53E4A66}"/>
                </a:ext>
              </a:extLst>
            </p:cNvPr>
            <p:cNvSpPr/>
            <p:nvPr/>
          </p:nvSpPr>
          <p:spPr>
            <a:xfrm>
              <a:off x="4878393" y="4195299"/>
              <a:ext cx="2197398" cy="190500"/>
            </a:xfrm>
            <a:prstGeom prst="rect">
              <a:avLst/>
            </a:prstGeom>
            <a:noFill/>
            <a:ln w="9506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pic>
          <p:nvPicPr>
            <p:cNvPr id="263" name="Picture 262">
              <a:extLst>
                <a:ext uri="{FF2B5EF4-FFF2-40B4-BE49-F238E27FC236}">
                  <a16:creationId xmlns:a16="http://schemas.microsoft.com/office/drawing/2014/main" id="{CAB172E9-D52A-4AF3-6E08-00380C421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883150" y="4223874"/>
              <a:ext cx="2178373" cy="161925"/>
            </a:xfrm>
            <a:custGeom>
              <a:avLst/>
              <a:gdLst>
                <a:gd name="csX0" fmla="*/ -1 w 2178373"/>
                <a:gd name="csY0" fmla="*/ -1 h 161925"/>
                <a:gd name="csX1" fmla="*/ 2178373 w 2178373"/>
                <a:gd name="csY1" fmla="*/ -1 h 161925"/>
                <a:gd name="csX2" fmla="*/ 2178373 w 2178373"/>
                <a:gd name="csY2" fmla="*/ 161925 h 161925"/>
                <a:gd name="csX3" fmla="*/ -1 w 2178373"/>
                <a:gd name="csY3" fmla="*/ 161925 h 1619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178373" h="161925">
                  <a:moveTo>
                    <a:pt x="-1" y="-1"/>
                  </a:moveTo>
                  <a:lnTo>
                    <a:pt x="2178373" y="-1"/>
                  </a:lnTo>
                  <a:lnTo>
                    <a:pt x="2178373" y="161925"/>
                  </a:lnTo>
                  <a:lnTo>
                    <a:pt x="-1" y="161925"/>
                  </a:lnTo>
                  <a:close/>
                </a:path>
              </a:pathLst>
            </a:custGeom>
          </p:spPr>
        </p:pic>
      </p:grpSp>
      <p:grpSp>
        <p:nvGrpSpPr>
          <p:cNvPr id="264" name="Graphic 210">
            <a:extLst>
              <a:ext uri="{FF2B5EF4-FFF2-40B4-BE49-F238E27FC236}">
                <a16:creationId xmlns:a16="http://schemas.microsoft.com/office/drawing/2014/main" id="{8C00E618-431C-C7A1-2DD4-FBEE2822C4A3}"/>
              </a:ext>
            </a:extLst>
          </p:cNvPr>
          <p:cNvGrpSpPr/>
          <p:nvPr/>
        </p:nvGrpSpPr>
        <p:grpSpPr>
          <a:xfrm>
            <a:off x="3331401" y="4740076"/>
            <a:ext cx="2064221" cy="1458074"/>
            <a:chOff x="5943799" y="4366000"/>
            <a:chExt cx="2064221" cy="1458074"/>
          </a:xfrm>
        </p:grpSpPr>
        <p:sp>
          <p:nvSpPr>
            <p:cNvPr id="265" name="Rounded Rectangle 264">
              <a:extLst>
                <a:ext uri="{FF2B5EF4-FFF2-40B4-BE49-F238E27FC236}">
                  <a16:creationId xmlns:a16="http://schemas.microsoft.com/office/drawing/2014/main" id="{3BEFBAE5-3248-9190-12B2-2E269EA477B7}"/>
                </a:ext>
              </a:extLst>
            </p:cNvPr>
            <p:cNvSpPr/>
            <p:nvPr/>
          </p:nvSpPr>
          <p:spPr>
            <a:xfrm>
              <a:off x="6528820" y="4423899"/>
              <a:ext cx="1479200" cy="1400175"/>
            </a:xfrm>
            <a:prstGeom prst="roundRect">
              <a:avLst>
                <a:gd name="adj" fmla="val 6990"/>
              </a:avLst>
            </a:prstGeom>
            <a:solidFill>
              <a:srgbClr val="FFFFCC"/>
            </a:solidFill>
            <a:ln w="19013" cap="flat">
              <a:solidFill>
                <a:srgbClr val="999999"/>
              </a:solidFill>
              <a:custDash>
                <a:ds d="450000" sp="450000"/>
              </a:custDash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id="{6B528FC4-493B-FDDB-7BA0-65FCD32AFECB}"/>
                </a:ext>
              </a:extLst>
            </p:cNvPr>
            <p:cNvSpPr/>
            <p:nvPr/>
          </p:nvSpPr>
          <p:spPr>
            <a:xfrm>
              <a:off x="5943799" y="4557249"/>
              <a:ext cx="285376" cy="285750"/>
            </a:xfrm>
            <a:prstGeom prst="rect">
              <a:avLst/>
            </a:prstGeom>
            <a:noFill/>
            <a:ln w="9506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9A411EB6-2A36-07FF-D2A6-C1C7C142FF43}"/>
                </a:ext>
              </a:extLst>
            </p:cNvPr>
            <p:cNvSpPr/>
            <p:nvPr/>
          </p:nvSpPr>
          <p:spPr>
            <a:xfrm>
              <a:off x="5943799" y="4571536"/>
              <a:ext cx="285376" cy="285750"/>
            </a:xfrm>
            <a:prstGeom prst="rect">
              <a:avLst/>
            </a:prstGeom>
            <a:noFill/>
            <a:ln w="9506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grpSp>
          <p:nvGrpSpPr>
            <p:cNvPr id="284" name="Graphic 210">
              <a:extLst>
                <a:ext uri="{FF2B5EF4-FFF2-40B4-BE49-F238E27FC236}">
                  <a16:creationId xmlns:a16="http://schemas.microsoft.com/office/drawing/2014/main" id="{D42905C4-2FB2-10F8-92A0-5CCCBCAF15A4}"/>
                </a:ext>
              </a:extLst>
            </p:cNvPr>
            <p:cNvGrpSpPr/>
            <p:nvPr/>
          </p:nvGrpSpPr>
          <p:grpSpPr>
            <a:xfrm>
              <a:off x="7761484" y="4366000"/>
              <a:ext cx="176267" cy="206786"/>
              <a:chOff x="7761484" y="4366000"/>
              <a:chExt cx="176267" cy="206786"/>
            </a:xfrm>
            <a:noFill/>
          </p:grpSpPr>
          <p:sp>
            <p:nvSpPr>
              <p:cNvPr id="285" name="Freeform 284">
                <a:extLst>
                  <a:ext uri="{FF2B5EF4-FFF2-40B4-BE49-F238E27FC236}">
                    <a16:creationId xmlns:a16="http://schemas.microsoft.com/office/drawing/2014/main" id="{79DB6544-F53B-AD74-2F64-D39008ACE173}"/>
                  </a:ext>
                </a:extLst>
              </p:cNvPr>
              <p:cNvSpPr/>
              <p:nvPr/>
            </p:nvSpPr>
            <p:spPr>
              <a:xfrm>
                <a:off x="7761484" y="4366000"/>
                <a:ext cx="103686" cy="203453"/>
              </a:xfrm>
              <a:custGeom>
                <a:avLst/>
                <a:gdLst>
                  <a:gd name="csX0" fmla="*/ 0 w 103686"/>
                  <a:gd name="csY0" fmla="*/ 203454 h 203453"/>
                  <a:gd name="csX1" fmla="*/ 103687 w 103686"/>
                  <a:gd name="csY1" fmla="*/ 135636 h 203453"/>
                  <a:gd name="csX2" fmla="*/ 51844 w 103686"/>
                  <a:gd name="csY2" fmla="*/ 67818 h 203453"/>
                  <a:gd name="csX3" fmla="*/ 103687 w 103686"/>
                  <a:gd name="csY3" fmla="*/ 0 h 20345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03686" h="203453">
                    <a:moveTo>
                      <a:pt x="0" y="203454"/>
                    </a:moveTo>
                    <a:cubicBezTo>
                      <a:pt x="69124" y="180848"/>
                      <a:pt x="103687" y="158242"/>
                      <a:pt x="103687" y="135636"/>
                    </a:cubicBezTo>
                    <a:cubicBezTo>
                      <a:pt x="103687" y="113030"/>
                      <a:pt x="86406" y="90424"/>
                      <a:pt x="51844" y="67818"/>
                    </a:cubicBezTo>
                    <a:cubicBezTo>
                      <a:pt x="17281" y="45212"/>
                      <a:pt x="34562" y="22606"/>
                      <a:pt x="103687" y="0"/>
                    </a:cubicBezTo>
                  </a:path>
                </a:pathLst>
              </a:custGeom>
              <a:noFill/>
              <a:ln w="16636" cap="flat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IT"/>
              </a:p>
            </p:txBody>
          </p:sp>
          <p:sp>
            <p:nvSpPr>
              <p:cNvPr id="286" name="Freeform 285">
                <a:extLst>
                  <a:ext uri="{FF2B5EF4-FFF2-40B4-BE49-F238E27FC236}">
                    <a16:creationId xmlns:a16="http://schemas.microsoft.com/office/drawing/2014/main" id="{CFAA4FB0-2FDD-F0C6-8A48-C71BB3DB2E82}"/>
                  </a:ext>
                </a:extLst>
              </p:cNvPr>
              <p:cNvSpPr/>
              <p:nvPr/>
            </p:nvSpPr>
            <p:spPr>
              <a:xfrm>
                <a:off x="7834065" y="4369428"/>
                <a:ext cx="103686" cy="203358"/>
              </a:xfrm>
              <a:custGeom>
                <a:avLst/>
                <a:gdLst>
                  <a:gd name="csX0" fmla="*/ 0 w 103686"/>
                  <a:gd name="csY0" fmla="*/ 203359 h 203358"/>
                  <a:gd name="csX1" fmla="*/ 103687 w 103686"/>
                  <a:gd name="csY1" fmla="*/ 135541 h 203358"/>
                  <a:gd name="csX2" fmla="*/ 51843 w 103686"/>
                  <a:gd name="csY2" fmla="*/ 67818 h 203358"/>
                  <a:gd name="csX3" fmla="*/ 103687 w 103686"/>
                  <a:gd name="csY3" fmla="*/ 0 h 2033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03686" h="203358">
                    <a:moveTo>
                      <a:pt x="0" y="203359"/>
                    </a:moveTo>
                    <a:cubicBezTo>
                      <a:pt x="69124" y="180753"/>
                      <a:pt x="103687" y="158147"/>
                      <a:pt x="103687" y="135541"/>
                    </a:cubicBezTo>
                    <a:cubicBezTo>
                      <a:pt x="103687" y="112998"/>
                      <a:pt x="86406" y="90424"/>
                      <a:pt x="51843" y="67818"/>
                    </a:cubicBezTo>
                    <a:cubicBezTo>
                      <a:pt x="17281" y="45212"/>
                      <a:pt x="34562" y="22606"/>
                      <a:pt x="103687" y="0"/>
                    </a:cubicBezTo>
                  </a:path>
                </a:pathLst>
              </a:custGeom>
              <a:noFill/>
              <a:ln w="16636" cap="flat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IT" dirty="0"/>
              </a:p>
            </p:txBody>
          </p:sp>
        </p:grpSp>
        <p:grpSp>
          <p:nvGrpSpPr>
            <p:cNvPr id="287" name="Graphic 210">
              <a:extLst>
                <a:ext uri="{FF2B5EF4-FFF2-40B4-BE49-F238E27FC236}">
                  <a16:creationId xmlns:a16="http://schemas.microsoft.com/office/drawing/2014/main" id="{D0B38829-6C55-F87C-347F-78872D12AEF6}"/>
                </a:ext>
              </a:extLst>
            </p:cNvPr>
            <p:cNvGrpSpPr/>
            <p:nvPr/>
          </p:nvGrpSpPr>
          <p:grpSpPr>
            <a:xfrm>
              <a:off x="6105512" y="4438186"/>
              <a:ext cx="1668913" cy="190500"/>
              <a:chOff x="6105512" y="4438186"/>
              <a:chExt cx="1668913" cy="190500"/>
            </a:xfrm>
            <a:noFill/>
          </p:grpSpPr>
          <p:sp>
            <p:nvSpPr>
              <p:cNvPr id="288" name="Rectangle 287">
                <a:extLst>
                  <a:ext uri="{FF2B5EF4-FFF2-40B4-BE49-F238E27FC236}">
                    <a16:creationId xmlns:a16="http://schemas.microsoft.com/office/drawing/2014/main" id="{FE4BFAF2-3960-8A82-073B-8D6A588FEF67}"/>
                  </a:ext>
                </a:extLst>
              </p:cNvPr>
              <p:cNvSpPr/>
              <p:nvPr/>
            </p:nvSpPr>
            <p:spPr>
              <a:xfrm>
                <a:off x="6105512" y="4466761"/>
                <a:ext cx="1112968" cy="104775"/>
              </a:xfrm>
              <a:prstGeom prst="rect">
                <a:avLst/>
              </a:prstGeom>
              <a:noFill/>
              <a:ln w="9506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IT"/>
              </a:p>
            </p:txBody>
          </p:sp>
          <p:pic>
            <p:nvPicPr>
              <p:cNvPr id="289" name="Picture 288">
                <a:extLst>
                  <a:ext uri="{FF2B5EF4-FFF2-40B4-BE49-F238E27FC236}">
                    <a16:creationId xmlns:a16="http://schemas.microsoft.com/office/drawing/2014/main" id="{9A99970E-E623-1B35-C743-B31102D680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680482" y="4438186"/>
                <a:ext cx="1093943" cy="190500"/>
              </a:xfrm>
              <a:custGeom>
                <a:avLst/>
                <a:gdLst>
                  <a:gd name="csX0" fmla="*/ -1 w 1093943"/>
                  <a:gd name="csY0" fmla="*/ -1 h 190500"/>
                  <a:gd name="csX1" fmla="*/ 1093943 w 1093943"/>
                  <a:gd name="csY1" fmla="*/ -1 h 190500"/>
                  <a:gd name="csX2" fmla="*/ 1093943 w 1093943"/>
                  <a:gd name="csY2" fmla="*/ 190500 h 190500"/>
                  <a:gd name="csX3" fmla="*/ -1 w 1093943"/>
                  <a:gd name="csY3" fmla="*/ 190500 h 1905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093943" h="190500">
                    <a:moveTo>
                      <a:pt x="-1" y="-1"/>
                    </a:moveTo>
                    <a:lnTo>
                      <a:pt x="1093943" y="-1"/>
                    </a:lnTo>
                    <a:lnTo>
                      <a:pt x="1093943" y="190500"/>
                    </a:lnTo>
                    <a:lnTo>
                      <a:pt x="-1" y="190500"/>
                    </a:lnTo>
                    <a:close/>
                  </a:path>
                </a:pathLst>
              </a:custGeom>
            </p:spPr>
          </p:pic>
        </p:grpSp>
        <p:sp>
          <p:nvSpPr>
            <p:cNvPr id="290" name="Rounded Rectangle 289">
              <a:extLst>
                <a:ext uri="{FF2B5EF4-FFF2-40B4-BE49-F238E27FC236}">
                  <a16:creationId xmlns:a16="http://schemas.microsoft.com/office/drawing/2014/main" id="{1BD27DCC-AEB1-6AC2-F13D-F6AC3D477D4A}"/>
                </a:ext>
              </a:extLst>
            </p:cNvPr>
            <p:cNvSpPr/>
            <p:nvPr/>
          </p:nvSpPr>
          <p:spPr>
            <a:xfrm>
              <a:off x="7285068" y="4621542"/>
              <a:ext cx="665878" cy="895350"/>
            </a:xfrm>
            <a:prstGeom prst="roundRect">
              <a:avLst>
                <a:gd name="adj" fmla="val 4000"/>
              </a:avLst>
            </a:prstGeom>
            <a:solidFill>
              <a:srgbClr val="BAC8D3"/>
            </a:solidFill>
            <a:ln w="9506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grpSp>
          <p:nvGrpSpPr>
            <p:cNvPr id="294" name="Graphic 210">
              <a:extLst>
                <a:ext uri="{FF2B5EF4-FFF2-40B4-BE49-F238E27FC236}">
                  <a16:creationId xmlns:a16="http://schemas.microsoft.com/office/drawing/2014/main" id="{C4CE6E60-3E77-D06E-4FDE-8D2CE32EA4FE}"/>
                </a:ext>
              </a:extLst>
            </p:cNvPr>
            <p:cNvGrpSpPr/>
            <p:nvPr/>
          </p:nvGrpSpPr>
          <p:grpSpPr>
            <a:xfrm>
              <a:off x="7305805" y="4894257"/>
              <a:ext cx="616603" cy="314325"/>
              <a:chOff x="7305805" y="4894257"/>
              <a:chExt cx="616603" cy="314325"/>
            </a:xfrm>
            <a:solidFill>
              <a:srgbClr val="F8CECC"/>
            </a:solidFill>
          </p:grpSpPr>
          <p:sp>
            <p:nvSpPr>
              <p:cNvPr id="295" name="Rounded Rectangle 294">
                <a:extLst>
                  <a:ext uri="{FF2B5EF4-FFF2-40B4-BE49-F238E27FC236}">
                    <a16:creationId xmlns:a16="http://schemas.microsoft.com/office/drawing/2014/main" id="{DCE4C74B-DD2A-1B02-48E5-20173EDAA8F5}"/>
                  </a:ext>
                </a:extLst>
              </p:cNvPr>
              <p:cNvSpPr/>
              <p:nvPr/>
            </p:nvSpPr>
            <p:spPr>
              <a:xfrm>
                <a:off x="7305805" y="4894257"/>
                <a:ext cx="616603" cy="314325"/>
              </a:xfrm>
              <a:prstGeom prst="roundRect">
                <a:avLst>
                  <a:gd name="adj" fmla="val 14980"/>
                </a:avLst>
              </a:prstGeom>
              <a:solidFill>
                <a:srgbClr val="F8CECC"/>
              </a:solidFill>
              <a:ln w="9506" cap="flat">
                <a:solidFill>
                  <a:srgbClr val="B8545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IT"/>
              </a:p>
            </p:txBody>
          </p:sp>
          <p:pic>
            <p:nvPicPr>
              <p:cNvPr id="296" name="Picture 295">
                <a:extLst>
                  <a:ext uri="{FF2B5EF4-FFF2-40B4-BE49-F238E27FC236}">
                    <a16:creationId xmlns:a16="http://schemas.microsoft.com/office/drawing/2014/main" id="{A8A801E0-C09F-1086-2712-5CB7D2E408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308850" y="4982364"/>
                <a:ext cx="599290" cy="161925"/>
              </a:xfrm>
              <a:custGeom>
                <a:avLst/>
                <a:gdLst>
                  <a:gd name="csX0" fmla="*/ -1 w 599290"/>
                  <a:gd name="csY0" fmla="*/ -1 h 161925"/>
                  <a:gd name="csX1" fmla="*/ 599290 w 599290"/>
                  <a:gd name="csY1" fmla="*/ -1 h 161925"/>
                  <a:gd name="csX2" fmla="*/ 599290 w 599290"/>
                  <a:gd name="csY2" fmla="*/ 161925 h 161925"/>
                  <a:gd name="csX3" fmla="*/ -1 w 599290"/>
                  <a:gd name="csY3" fmla="*/ 161925 h 1619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599290" h="161925">
                    <a:moveTo>
                      <a:pt x="-1" y="-1"/>
                    </a:moveTo>
                    <a:lnTo>
                      <a:pt x="599290" y="-1"/>
                    </a:lnTo>
                    <a:lnTo>
                      <a:pt x="599290" y="161925"/>
                    </a:lnTo>
                    <a:lnTo>
                      <a:pt x="-1" y="161925"/>
                    </a:lnTo>
                    <a:close/>
                  </a:path>
                </a:pathLst>
              </a:custGeom>
            </p:spPr>
          </p:pic>
        </p:grpSp>
        <p:grpSp>
          <p:nvGrpSpPr>
            <p:cNvPr id="300" name="Graphic 210">
              <a:extLst>
                <a:ext uri="{FF2B5EF4-FFF2-40B4-BE49-F238E27FC236}">
                  <a16:creationId xmlns:a16="http://schemas.microsoft.com/office/drawing/2014/main" id="{9799EB72-73F7-0385-1404-2FDA24E08396}"/>
                </a:ext>
              </a:extLst>
            </p:cNvPr>
            <p:cNvGrpSpPr/>
            <p:nvPr/>
          </p:nvGrpSpPr>
          <p:grpSpPr>
            <a:xfrm>
              <a:off x="7224093" y="4557249"/>
              <a:ext cx="774416" cy="285750"/>
              <a:chOff x="7224093" y="4557249"/>
              <a:chExt cx="774416" cy="285750"/>
            </a:xfrm>
            <a:noFill/>
          </p:grpSpPr>
          <p:sp>
            <p:nvSpPr>
              <p:cNvPr id="301" name="Rectangle 300">
                <a:extLst>
                  <a:ext uri="{FF2B5EF4-FFF2-40B4-BE49-F238E27FC236}">
                    <a16:creationId xmlns:a16="http://schemas.microsoft.com/office/drawing/2014/main" id="{429430F6-C45E-07D7-74D4-F3765377AC37}"/>
                  </a:ext>
                </a:extLst>
              </p:cNvPr>
              <p:cNvSpPr/>
              <p:nvPr/>
            </p:nvSpPr>
            <p:spPr>
              <a:xfrm>
                <a:off x="7224093" y="4557249"/>
                <a:ext cx="774416" cy="285750"/>
              </a:xfrm>
              <a:prstGeom prst="rect">
                <a:avLst/>
              </a:prstGeom>
              <a:noFill/>
              <a:ln w="9506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IT"/>
              </a:p>
            </p:txBody>
          </p:sp>
          <p:pic>
            <p:nvPicPr>
              <p:cNvPr id="302" name="Picture 301">
                <a:extLst>
                  <a:ext uri="{FF2B5EF4-FFF2-40B4-BE49-F238E27FC236}">
                    <a16:creationId xmlns:a16="http://schemas.microsoft.com/office/drawing/2014/main" id="{48A93AB2-3211-32D3-2AD7-0739076BF2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294581" y="4633449"/>
                <a:ext cx="618315" cy="161925"/>
              </a:xfrm>
              <a:custGeom>
                <a:avLst/>
                <a:gdLst>
                  <a:gd name="csX0" fmla="*/ -1 w 618315"/>
                  <a:gd name="csY0" fmla="*/ -1 h 161925"/>
                  <a:gd name="csX1" fmla="*/ 618315 w 618315"/>
                  <a:gd name="csY1" fmla="*/ -1 h 161925"/>
                  <a:gd name="csX2" fmla="*/ 618315 w 618315"/>
                  <a:gd name="csY2" fmla="*/ 161925 h 161925"/>
                  <a:gd name="csX3" fmla="*/ -1 w 618315"/>
                  <a:gd name="csY3" fmla="*/ 161925 h 1619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618315" h="161925">
                    <a:moveTo>
                      <a:pt x="-1" y="-1"/>
                    </a:moveTo>
                    <a:lnTo>
                      <a:pt x="618315" y="-1"/>
                    </a:lnTo>
                    <a:lnTo>
                      <a:pt x="618315" y="161925"/>
                    </a:lnTo>
                    <a:lnTo>
                      <a:pt x="-1" y="161925"/>
                    </a:lnTo>
                    <a:close/>
                  </a:path>
                </a:pathLst>
              </a:custGeom>
            </p:spPr>
          </p:pic>
        </p:grpSp>
        <p:grpSp>
          <p:nvGrpSpPr>
            <p:cNvPr id="303" name="Graphic 210">
              <a:extLst>
                <a:ext uri="{FF2B5EF4-FFF2-40B4-BE49-F238E27FC236}">
                  <a16:creationId xmlns:a16="http://schemas.microsoft.com/office/drawing/2014/main" id="{0699CC9C-4DEB-9F5C-F44F-217262A0B699}"/>
                </a:ext>
              </a:extLst>
            </p:cNvPr>
            <p:cNvGrpSpPr/>
            <p:nvPr/>
          </p:nvGrpSpPr>
          <p:grpSpPr>
            <a:xfrm>
              <a:off x="6704803" y="4557249"/>
              <a:ext cx="285376" cy="300037"/>
              <a:chOff x="6704803" y="4557249"/>
              <a:chExt cx="285376" cy="300037"/>
            </a:xfrm>
          </p:grpSpPr>
          <p:sp>
            <p:nvSpPr>
              <p:cNvPr id="305" name="Rectangle 304">
                <a:extLst>
                  <a:ext uri="{FF2B5EF4-FFF2-40B4-BE49-F238E27FC236}">
                    <a16:creationId xmlns:a16="http://schemas.microsoft.com/office/drawing/2014/main" id="{81E445F5-656B-AB58-81EE-EF6854A80BD1}"/>
                  </a:ext>
                </a:extLst>
              </p:cNvPr>
              <p:cNvSpPr/>
              <p:nvPr/>
            </p:nvSpPr>
            <p:spPr>
              <a:xfrm>
                <a:off x="6704803" y="4557249"/>
                <a:ext cx="285376" cy="285750"/>
              </a:xfrm>
              <a:prstGeom prst="rect">
                <a:avLst/>
              </a:prstGeom>
              <a:noFill/>
              <a:ln w="9506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IT"/>
              </a:p>
            </p:txBody>
          </p:sp>
          <p:sp>
            <p:nvSpPr>
              <p:cNvPr id="315" name="Rectangle 314">
                <a:extLst>
                  <a:ext uri="{FF2B5EF4-FFF2-40B4-BE49-F238E27FC236}">
                    <a16:creationId xmlns:a16="http://schemas.microsoft.com/office/drawing/2014/main" id="{7FA41928-64DB-6AEC-CE91-B503A1C43CC7}"/>
                  </a:ext>
                </a:extLst>
              </p:cNvPr>
              <p:cNvSpPr/>
              <p:nvPr/>
            </p:nvSpPr>
            <p:spPr>
              <a:xfrm>
                <a:off x="6704803" y="4571536"/>
                <a:ext cx="285376" cy="285750"/>
              </a:xfrm>
              <a:prstGeom prst="rect">
                <a:avLst/>
              </a:prstGeom>
              <a:noFill/>
              <a:ln w="9506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IT"/>
              </a:p>
            </p:txBody>
          </p:sp>
        </p:grpSp>
      </p:grpSp>
      <p:sp>
        <p:nvSpPr>
          <p:cNvPr id="343" name="Rounded Rectangle 342">
            <a:extLst>
              <a:ext uri="{FF2B5EF4-FFF2-40B4-BE49-F238E27FC236}">
                <a16:creationId xmlns:a16="http://schemas.microsoft.com/office/drawing/2014/main" id="{F27682E4-AFB0-5ECD-DF42-9A46CFD8D31D}"/>
              </a:ext>
            </a:extLst>
          </p:cNvPr>
          <p:cNvSpPr/>
          <p:nvPr/>
        </p:nvSpPr>
        <p:spPr>
          <a:xfrm>
            <a:off x="1314740" y="4797975"/>
            <a:ext cx="1598108" cy="1390650"/>
          </a:xfrm>
          <a:prstGeom prst="roundRect">
            <a:avLst>
              <a:gd name="adj" fmla="val 6990"/>
            </a:avLst>
          </a:prstGeom>
          <a:solidFill>
            <a:srgbClr val="FFFFCC"/>
          </a:solidFill>
          <a:ln w="19013" cap="flat">
            <a:solidFill>
              <a:srgbClr val="999999"/>
            </a:solidFill>
            <a:custDash>
              <a:ds d="450000" sp="450000"/>
            </a:custDash>
            <a:miter/>
          </a:ln>
        </p:spPr>
        <p:txBody>
          <a:bodyPr/>
          <a:lstStyle/>
          <a:p>
            <a:endParaRPr lang="en-IT"/>
          </a:p>
        </p:txBody>
      </p:sp>
      <p:grpSp>
        <p:nvGrpSpPr>
          <p:cNvPr id="344" name="Graphic 210">
            <a:extLst>
              <a:ext uri="{FF2B5EF4-FFF2-40B4-BE49-F238E27FC236}">
                <a16:creationId xmlns:a16="http://schemas.microsoft.com/office/drawing/2014/main" id="{D347D4C3-C192-612A-55A3-7536C0ACE776}"/>
              </a:ext>
            </a:extLst>
          </p:cNvPr>
          <p:cNvGrpSpPr/>
          <p:nvPr/>
        </p:nvGrpSpPr>
        <p:grpSpPr>
          <a:xfrm>
            <a:off x="1657192" y="4788450"/>
            <a:ext cx="1255656" cy="204787"/>
            <a:chOff x="4269590" y="4414374"/>
            <a:chExt cx="1255656" cy="204787"/>
          </a:xfrm>
          <a:noFill/>
        </p:grpSpPr>
        <p:sp>
          <p:nvSpPr>
            <p:cNvPr id="345" name="Rectangle 344">
              <a:extLst>
                <a:ext uri="{FF2B5EF4-FFF2-40B4-BE49-F238E27FC236}">
                  <a16:creationId xmlns:a16="http://schemas.microsoft.com/office/drawing/2014/main" id="{E0A2C9A4-A732-7702-2DA2-25668B8DFC98}"/>
                </a:ext>
              </a:extLst>
            </p:cNvPr>
            <p:cNvSpPr/>
            <p:nvPr/>
          </p:nvSpPr>
          <p:spPr>
            <a:xfrm>
              <a:off x="4269590" y="4414374"/>
              <a:ext cx="1255656" cy="190500"/>
            </a:xfrm>
            <a:prstGeom prst="rect">
              <a:avLst/>
            </a:prstGeom>
            <a:noFill/>
            <a:ln w="9506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pic>
          <p:nvPicPr>
            <p:cNvPr id="346" name="Picture 345">
              <a:extLst>
                <a:ext uri="{FF2B5EF4-FFF2-40B4-BE49-F238E27FC236}">
                  <a16:creationId xmlns:a16="http://schemas.microsoft.com/office/drawing/2014/main" id="{301CA811-0941-FDD8-8ACC-30C08E0284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274346" y="4428661"/>
              <a:ext cx="1236631" cy="190500"/>
            </a:xfrm>
            <a:custGeom>
              <a:avLst/>
              <a:gdLst>
                <a:gd name="csX0" fmla="*/ -1 w 1236631"/>
                <a:gd name="csY0" fmla="*/ -1 h 190500"/>
                <a:gd name="csX1" fmla="*/ 1236631 w 1236631"/>
                <a:gd name="csY1" fmla="*/ -1 h 190500"/>
                <a:gd name="csX2" fmla="*/ 1236631 w 1236631"/>
                <a:gd name="csY2" fmla="*/ 190500 h 190500"/>
                <a:gd name="csX3" fmla="*/ -1 w 1236631"/>
                <a:gd name="csY3" fmla="*/ 190500 h 190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236631" h="190500">
                  <a:moveTo>
                    <a:pt x="-1" y="-1"/>
                  </a:moveTo>
                  <a:lnTo>
                    <a:pt x="1236631" y="-1"/>
                  </a:lnTo>
                  <a:lnTo>
                    <a:pt x="1236631" y="190500"/>
                  </a:lnTo>
                  <a:lnTo>
                    <a:pt x="-1" y="190500"/>
                  </a:lnTo>
                  <a:close/>
                </a:path>
              </a:pathLst>
            </a:custGeom>
          </p:spPr>
        </p:pic>
      </p:grpSp>
      <p:grpSp>
        <p:nvGrpSpPr>
          <p:cNvPr id="347" name="Graphic 210">
            <a:extLst>
              <a:ext uri="{FF2B5EF4-FFF2-40B4-BE49-F238E27FC236}">
                <a16:creationId xmlns:a16="http://schemas.microsoft.com/office/drawing/2014/main" id="{989352DF-7540-3C72-1DD7-54D23FC705E9}"/>
              </a:ext>
            </a:extLst>
          </p:cNvPr>
          <p:cNvGrpSpPr/>
          <p:nvPr/>
        </p:nvGrpSpPr>
        <p:grpSpPr>
          <a:xfrm>
            <a:off x="1324253" y="4940850"/>
            <a:ext cx="761003" cy="952500"/>
            <a:chOff x="3936651" y="4566774"/>
            <a:chExt cx="761003" cy="952500"/>
          </a:xfrm>
        </p:grpSpPr>
        <p:sp>
          <p:nvSpPr>
            <p:cNvPr id="348" name="Rounded Rectangle 347">
              <a:extLst>
                <a:ext uri="{FF2B5EF4-FFF2-40B4-BE49-F238E27FC236}">
                  <a16:creationId xmlns:a16="http://schemas.microsoft.com/office/drawing/2014/main" id="{95448849-094B-5D4E-F787-2E2FDD83F232}"/>
                </a:ext>
              </a:extLst>
            </p:cNvPr>
            <p:cNvSpPr/>
            <p:nvPr/>
          </p:nvSpPr>
          <p:spPr>
            <a:xfrm>
              <a:off x="3984214" y="4623924"/>
              <a:ext cx="665878" cy="895350"/>
            </a:xfrm>
            <a:prstGeom prst="roundRect">
              <a:avLst>
                <a:gd name="adj" fmla="val 4000"/>
              </a:avLst>
            </a:prstGeom>
            <a:solidFill>
              <a:srgbClr val="BAC8D3"/>
            </a:solidFill>
            <a:ln w="9506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grpSp>
          <p:nvGrpSpPr>
            <p:cNvPr id="349" name="Graphic 210">
              <a:extLst>
                <a:ext uri="{FF2B5EF4-FFF2-40B4-BE49-F238E27FC236}">
                  <a16:creationId xmlns:a16="http://schemas.microsoft.com/office/drawing/2014/main" id="{DABD732A-598E-BD30-4EBE-0840347AB4E0}"/>
                </a:ext>
              </a:extLst>
            </p:cNvPr>
            <p:cNvGrpSpPr/>
            <p:nvPr/>
          </p:nvGrpSpPr>
          <p:grpSpPr>
            <a:xfrm>
              <a:off x="3936651" y="4566774"/>
              <a:ext cx="761003" cy="634487"/>
              <a:chOff x="3936651" y="4566774"/>
              <a:chExt cx="761003" cy="634487"/>
            </a:xfrm>
          </p:grpSpPr>
          <p:grpSp>
            <p:nvGrpSpPr>
              <p:cNvPr id="353" name="Graphic 210">
                <a:extLst>
                  <a:ext uri="{FF2B5EF4-FFF2-40B4-BE49-F238E27FC236}">
                    <a16:creationId xmlns:a16="http://schemas.microsoft.com/office/drawing/2014/main" id="{EE6D5448-0FE7-DA82-54EE-69419980297D}"/>
                  </a:ext>
                </a:extLst>
              </p:cNvPr>
              <p:cNvGrpSpPr/>
              <p:nvPr/>
            </p:nvGrpSpPr>
            <p:grpSpPr>
              <a:xfrm>
                <a:off x="4004951" y="4886936"/>
                <a:ext cx="616603" cy="314325"/>
                <a:chOff x="4004951" y="4886936"/>
                <a:chExt cx="616603" cy="314325"/>
              </a:xfrm>
              <a:solidFill>
                <a:srgbClr val="F8CECC"/>
              </a:solidFill>
            </p:grpSpPr>
            <p:sp>
              <p:nvSpPr>
                <p:cNvPr id="354" name="Rounded Rectangle 353">
                  <a:extLst>
                    <a:ext uri="{FF2B5EF4-FFF2-40B4-BE49-F238E27FC236}">
                      <a16:creationId xmlns:a16="http://schemas.microsoft.com/office/drawing/2014/main" id="{7CE0723D-0D66-5C5A-D706-C036D5B60AA1}"/>
                    </a:ext>
                  </a:extLst>
                </p:cNvPr>
                <p:cNvSpPr/>
                <p:nvPr/>
              </p:nvSpPr>
              <p:spPr>
                <a:xfrm>
                  <a:off x="4004951" y="4886936"/>
                  <a:ext cx="616603" cy="314325"/>
                </a:xfrm>
                <a:prstGeom prst="roundRect">
                  <a:avLst>
                    <a:gd name="adj" fmla="val 14980"/>
                  </a:avLst>
                </a:prstGeom>
                <a:solidFill>
                  <a:srgbClr val="F8CECC"/>
                </a:solidFill>
                <a:ln w="9506" cap="flat">
                  <a:solidFill>
                    <a:srgbClr val="B85450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IT"/>
                </a:p>
              </p:txBody>
            </p:sp>
            <p:pic>
              <p:nvPicPr>
                <p:cNvPr id="355" name="Picture 354">
                  <a:extLst>
                    <a:ext uri="{FF2B5EF4-FFF2-40B4-BE49-F238E27FC236}">
                      <a16:creationId xmlns:a16="http://schemas.microsoft.com/office/drawing/2014/main" id="{709D3B77-E14C-02AA-12B6-3171B8098B7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007995" y="4982186"/>
                  <a:ext cx="599290" cy="161925"/>
                </a:xfrm>
                <a:custGeom>
                  <a:avLst/>
                  <a:gdLst>
                    <a:gd name="csX0" fmla="*/ -1 w 599290"/>
                    <a:gd name="csY0" fmla="*/ -1 h 161925"/>
                    <a:gd name="csX1" fmla="*/ 599290 w 599290"/>
                    <a:gd name="csY1" fmla="*/ -1 h 161925"/>
                    <a:gd name="csX2" fmla="*/ 599290 w 599290"/>
                    <a:gd name="csY2" fmla="*/ 161925 h 161925"/>
                    <a:gd name="csX3" fmla="*/ -1 w 599290"/>
                    <a:gd name="csY3" fmla="*/ 161925 h 1619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599290" h="161925">
                      <a:moveTo>
                        <a:pt x="-1" y="-1"/>
                      </a:moveTo>
                      <a:lnTo>
                        <a:pt x="599290" y="-1"/>
                      </a:lnTo>
                      <a:lnTo>
                        <a:pt x="599290" y="161925"/>
                      </a:lnTo>
                      <a:lnTo>
                        <a:pt x="-1" y="161925"/>
                      </a:lnTo>
                      <a:close/>
                    </a:path>
                  </a:pathLst>
                </a:custGeom>
              </p:spPr>
            </p:pic>
          </p:grpSp>
          <p:grpSp>
            <p:nvGrpSpPr>
              <p:cNvPr id="356" name="Graphic 210">
                <a:extLst>
                  <a:ext uri="{FF2B5EF4-FFF2-40B4-BE49-F238E27FC236}">
                    <a16:creationId xmlns:a16="http://schemas.microsoft.com/office/drawing/2014/main" id="{0037A317-B804-62A9-7334-6FB5106B388C}"/>
                  </a:ext>
                </a:extLst>
              </p:cNvPr>
              <p:cNvGrpSpPr/>
              <p:nvPr/>
            </p:nvGrpSpPr>
            <p:grpSpPr>
              <a:xfrm>
                <a:off x="3936651" y="4566774"/>
                <a:ext cx="761003" cy="285750"/>
                <a:chOff x="3936651" y="4566774"/>
                <a:chExt cx="761003" cy="285750"/>
              </a:xfrm>
              <a:noFill/>
            </p:grpSpPr>
            <p:sp>
              <p:nvSpPr>
                <p:cNvPr id="357" name="Rectangle 356">
                  <a:extLst>
                    <a:ext uri="{FF2B5EF4-FFF2-40B4-BE49-F238E27FC236}">
                      <a16:creationId xmlns:a16="http://schemas.microsoft.com/office/drawing/2014/main" id="{FB8B2660-F051-E323-45B5-059257E8FFBA}"/>
                    </a:ext>
                  </a:extLst>
                </p:cNvPr>
                <p:cNvSpPr/>
                <p:nvPr/>
              </p:nvSpPr>
              <p:spPr>
                <a:xfrm>
                  <a:off x="3936651" y="4566774"/>
                  <a:ext cx="761003" cy="285750"/>
                </a:xfrm>
                <a:prstGeom prst="rect">
                  <a:avLst/>
                </a:prstGeom>
                <a:noFill/>
                <a:ln w="9506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IT"/>
                </a:p>
              </p:txBody>
            </p:sp>
            <p:pic>
              <p:nvPicPr>
                <p:cNvPr id="358" name="Picture 357">
                  <a:extLst>
                    <a:ext uri="{FF2B5EF4-FFF2-40B4-BE49-F238E27FC236}">
                      <a16:creationId xmlns:a16="http://schemas.microsoft.com/office/drawing/2014/main" id="{F7880389-29AE-40E7-E9C7-72CA308E24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012751" y="4642974"/>
                  <a:ext cx="599290" cy="161925"/>
                </a:xfrm>
                <a:custGeom>
                  <a:avLst/>
                  <a:gdLst>
                    <a:gd name="csX0" fmla="*/ -1 w 599290"/>
                    <a:gd name="csY0" fmla="*/ -1 h 161925"/>
                    <a:gd name="csX1" fmla="*/ 599290 w 599290"/>
                    <a:gd name="csY1" fmla="*/ -1 h 161925"/>
                    <a:gd name="csX2" fmla="*/ 599290 w 599290"/>
                    <a:gd name="csY2" fmla="*/ 161925 h 161925"/>
                    <a:gd name="csX3" fmla="*/ -1 w 599290"/>
                    <a:gd name="csY3" fmla="*/ 161925 h 1619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599290" h="161925">
                      <a:moveTo>
                        <a:pt x="-1" y="-1"/>
                      </a:moveTo>
                      <a:lnTo>
                        <a:pt x="599290" y="-1"/>
                      </a:lnTo>
                      <a:lnTo>
                        <a:pt x="599290" y="161925"/>
                      </a:lnTo>
                      <a:lnTo>
                        <a:pt x="-1" y="161925"/>
                      </a:lnTo>
                      <a:close/>
                    </a:path>
                  </a:pathLst>
                </a:custGeom>
              </p:spPr>
            </p:pic>
          </p:grpSp>
        </p:grpSp>
      </p:grpSp>
      <p:grpSp>
        <p:nvGrpSpPr>
          <p:cNvPr id="362" name="Graphic 210">
            <a:extLst>
              <a:ext uri="{FF2B5EF4-FFF2-40B4-BE49-F238E27FC236}">
                <a16:creationId xmlns:a16="http://schemas.microsoft.com/office/drawing/2014/main" id="{43B9AAB4-6629-8C5A-48B8-F00C27C54430}"/>
              </a:ext>
            </a:extLst>
          </p:cNvPr>
          <p:cNvGrpSpPr/>
          <p:nvPr/>
        </p:nvGrpSpPr>
        <p:grpSpPr>
          <a:xfrm>
            <a:off x="1923543" y="4940850"/>
            <a:ext cx="1141505" cy="952500"/>
            <a:chOff x="4535941" y="4566774"/>
            <a:chExt cx="1141505" cy="952500"/>
          </a:xfrm>
        </p:grpSpPr>
        <p:sp>
          <p:nvSpPr>
            <p:cNvPr id="363" name="Rounded Rectangle 362">
              <a:extLst>
                <a:ext uri="{FF2B5EF4-FFF2-40B4-BE49-F238E27FC236}">
                  <a16:creationId xmlns:a16="http://schemas.microsoft.com/office/drawing/2014/main" id="{555D71BB-ABE7-9CE5-5DF4-3699B47FC190}"/>
                </a:ext>
              </a:extLst>
            </p:cNvPr>
            <p:cNvSpPr/>
            <p:nvPr/>
          </p:nvSpPr>
          <p:spPr>
            <a:xfrm>
              <a:off x="4783268" y="4623924"/>
              <a:ext cx="665878" cy="895350"/>
            </a:xfrm>
            <a:prstGeom prst="roundRect">
              <a:avLst>
                <a:gd name="adj" fmla="val 4000"/>
              </a:avLst>
            </a:prstGeom>
            <a:solidFill>
              <a:srgbClr val="BAC8D3"/>
            </a:solidFill>
            <a:ln w="9506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grpSp>
          <p:nvGrpSpPr>
            <p:cNvPr id="364" name="Graphic 210">
              <a:extLst>
                <a:ext uri="{FF2B5EF4-FFF2-40B4-BE49-F238E27FC236}">
                  <a16:creationId xmlns:a16="http://schemas.microsoft.com/office/drawing/2014/main" id="{A9BC4C6B-F5F3-BF36-98B4-F6D445B09D44}"/>
                </a:ext>
              </a:extLst>
            </p:cNvPr>
            <p:cNvGrpSpPr/>
            <p:nvPr/>
          </p:nvGrpSpPr>
          <p:grpSpPr>
            <a:xfrm>
              <a:off x="4535941" y="4566774"/>
              <a:ext cx="1141505" cy="644318"/>
              <a:chOff x="4535941" y="4566774"/>
              <a:chExt cx="1141505" cy="644318"/>
            </a:xfrm>
          </p:grpSpPr>
          <p:grpSp>
            <p:nvGrpSpPr>
              <p:cNvPr id="368" name="Graphic 210">
                <a:extLst>
                  <a:ext uri="{FF2B5EF4-FFF2-40B4-BE49-F238E27FC236}">
                    <a16:creationId xmlns:a16="http://schemas.microsoft.com/office/drawing/2014/main" id="{68AAACE6-BBD5-4972-ACDF-F06344A85CA2}"/>
                  </a:ext>
                </a:extLst>
              </p:cNvPr>
              <p:cNvGrpSpPr/>
              <p:nvPr/>
            </p:nvGrpSpPr>
            <p:grpSpPr>
              <a:xfrm>
                <a:off x="4804005" y="4896767"/>
                <a:ext cx="616603" cy="314325"/>
                <a:chOff x="4804005" y="4896767"/>
                <a:chExt cx="616603" cy="314325"/>
              </a:xfrm>
              <a:solidFill>
                <a:srgbClr val="F8CECC"/>
              </a:solidFill>
            </p:grpSpPr>
            <p:sp>
              <p:nvSpPr>
                <p:cNvPr id="369" name="Rounded Rectangle 368">
                  <a:extLst>
                    <a:ext uri="{FF2B5EF4-FFF2-40B4-BE49-F238E27FC236}">
                      <a16:creationId xmlns:a16="http://schemas.microsoft.com/office/drawing/2014/main" id="{09DF7B27-1406-426F-BD30-7E96C9A948D5}"/>
                    </a:ext>
                  </a:extLst>
                </p:cNvPr>
                <p:cNvSpPr/>
                <p:nvPr/>
              </p:nvSpPr>
              <p:spPr>
                <a:xfrm>
                  <a:off x="4804005" y="4896767"/>
                  <a:ext cx="616603" cy="314325"/>
                </a:xfrm>
                <a:prstGeom prst="roundRect">
                  <a:avLst>
                    <a:gd name="adj" fmla="val 14980"/>
                  </a:avLst>
                </a:prstGeom>
                <a:solidFill>
                  <a:srgbClr val="F8CECC"/>
                </a:solidFill>
                <a:ln w="9506" cap="flat">
                  <a:solidFill>
                    <a:srgbClr val="B85450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IT"/>
                </a:p>
              </p:txBody>
            </p:sp>
            <p:pic>
              <p:nvPicPr>
                <p:cNvPr id="370" name="Picture 369">
                  <a:extLst>
                    <a:ext uri="{FF2B5EF4-FFF2-40B4-BE49-F238E27FC236}">
                      <a16:creationId xmlns:a16="http://schemas.microsoft.com/office/drawing/2014/main" id="{D22C5260-1E2B-7937-38DD-EB85346CC6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807049" y="4992017"/>
                  <a:ext cx="599290" cy="161925"/>
                </a:xfrm>
                <a:custGeom>
                  <a:avLst/>
                  <a:gdLst>
                    <a:gd name="csX0" fmla="*/ -1 w 599290"/>
                    <a:gd name="csY0" fmla="*/ -1 h 161925"/>
                    <a:gd name="csX1" fmla="*/ 599290 w 599290"/>
                    <a:gd name="csY1" fmla="*/ -1 h 161925"/>
                    <a:gd name="csX2" fmla="*/ 599290 w 599290"/>
                    <a:gd name="csY2" fmla="*/ 161925 h 161925"/>
                    <a:gd name="csX3" fmla="*/ -1 w 599290"/>
                    <a:gd name="csY3" fmla="*/ 161925 h 1619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599290" h="161925">
                      <a:moveTo>
                        <a:pt x="-1" y="-1"/>
                      </a:moveTo>
                      <a:lnTo>
                        <a:pt x="599290" y="-1"/>
                      </a:lnTo>
                      <a:lnTo>
                        <a:pt x="599290" y="161925"/>
                      </a:lnTo>
                      <a:lnTo>
                        <a:pt x="-1" y="161925"/>
                      </a:lnTo>
                      <a:close/>
                    </a:path>
                  </a:pathLst>
                </a:custGeom>
              </p:spPr>
            </p:pic>
          </p:grpSp>
          <p:grpSp>
            <p:nvGrpSpPr>
              <p:cNvPr id="371" name="Graphic 210">
                <a:extLst>
                  <a:ext uri="{FF2B5EF4-FFF2-40B4-BE49-F238E27FC236}">
                    <a16:creationId xmlns:a16="http://schemas.microsoft.com/office/drawing/2014/main" id="{E439F893-975A-A7DA-5A1F-0B7B39D91436}"/>
                  </a:ext>
                </a:extLst>
              </p:cNvPr>
              <p:cNvGrpSpPr/>
              <p:nvPr/>
            </p:nvGrpSpPr>
            <p:grpSpPr>
              <a:xfrm>
                <a:off x="4535941" y="4566774"/>
                <a:ext cx="1141505" cy="285750"/>
                <a:chOff x="4535941" y="4566774"/>
                <a:chExt cx="1141505" cy="285750"/>
              </a:xfrm>
              <a:noFill/>
            </p:grpSpPr>
            <p:sp>
              <p:nvSpPr>
                <p:cNvPr id="372" name="Rectangle 371">
                  <a:extLst>
                    <a:ext uri="{FF2B5EF4-FFF2-40B4-BE49-F238E27FC236}">
                      <a16:creationId xmlns:a16="http://schemas.microsoft.com/office/drawing/2014/main" id="{79AD31A9-33FC-85BB-3A76-F74A76FE0A41}"/>
                    </a:ext>
                  </a:extLst>
                </p:cNvPr>
                <p:cNvSpPr/>
                <p:nvPr/>
              </p:nvSpPr>
              <p:spPr>
                <a:xfrm>
                  <a:off x="4535941" y="4566774"/>
                  <a:ext cx="1141505" cy="285750"/>
                </a:xfrm>
                <a:prstGeom prst="rect">
                  <a:avLst/>
                </a:prstGeom>
                <a:noFill/>
                <a:ln w="9506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IT"/>
                </a:p>
              </p:txBody>
            </p:sp>
            <p:pic>
              <p:nvPicPr>
                <p:cNvPr id="373" name="Picture 372">
                  <a:extLst>
                    <a:ext uri="{FF2B5EF4-FFF2-40B4-BE49-F238E27FC236}">
                      <a16:creationId xmlns:a16="http://schemas.microsoft.com/office/drawing/2014/main" id="{D41A3B6F-3AB3-1412-1B60-A2298A3DB2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802293" y="4642974"/>
                  <a:ext cx="599290" cy="161925"/>
                </a:xfrm>
                <a:custGeom>
                  <a:avLst/>
                  <a:gdLst>
                    <a:gd name="csX0" fmla="*/ -1 w 599290"/>
                    <a:gd name="csY0" fmla="*/ -1 h 161925"/>
                    <a:gd name="csX1" fmla="*/ 599290 w 599290"/>
                    <a:gd name="csY1" fmla="*/ -1 h 161925"/>
                    <a:gd name="csX2" fmla="*/ 599290 w 599290"/>
                    <a:gd name="csY2" fmla="*/ 161925 h 161925"/>
                    <a:gd name="csX3" fmla="*/ -1 w 599290"/>
                    <a:gd name="csY3" fmla="*/ 161925 h 1619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599290" h="161925">
                      <a:moveTo>
                        <a:pt x="-1" y="-1"/>
                      </a:moveTo>
                      <a:lnTo>
                        <a:pt x="599290" y="-1"/>
                      </a:lnTo>
                      <a:lnTo>
                        <a:pt x="599290" y="161925"/>
                      </a:lnTo>
                      <a:lnTo>
                        <a:pt x="-1" y="161925"/>
                      </a:lnTo>
                      <a:close/>
                    </a:path>
                  </a:pathLst>
                </a:custGeom>
              </p:spPr>
            </p:pic>
          </p:grpSp>
        </p:grpSp>
      </p:grpSp>
      <p:grpSp>
        <p:nvGrpSpPr>
          <p:cNvPr id="391" name="Graphic 210">
            <a:extLst>
              <a:ext uri="{FF2B5EF4-FFF2-40B4-BE49-F238E27FC236}">
                <a16:creationId xmlns:a16="http://schemas.microsoft.com/office/drawing/2014/main" id="{EE8D0F5F-0D1F-77A1-65BE-D21F891B2A18}"/>
              </a:ext>
            </a:extLst>
          </p:cNvPr>
          <p:cNvGrpSpPr/>
          <p:nvPr/>
        </p:nvGrpSpPr>
        <p:grpSpPr>
          <a:xfrm>
            <a:off x="1485966" y="4750350"/>
            <a:ext cx="176267" cy="206787"/>
            <a:chOff x="4098364" y="4376274"/>
            <a:chExt cx="176267" cy="206787"/>
          </a:xfrm>
          <a:noFill/>
        </p:grpSpPr>
        <p:sp>
          <p:nvSpPr>
            <p:cNvPr id="392" name="Freeform 391">
              <a:extLst>
                <a:ext uri="{FF2B5EF4-FFF2-40B4-BE49-F238E27FC236}">
                  <a16:creationId xmlns:a16="http://schemas.microsoft.com/office/drawing/2014/main" id="{A4315F89-44DE-FB22-2F79-80A7930CC8B5}"/>
                </a:ext>
              </a:extLst>
            </p:cNvPr>
            <p:cNvSpPr/>
            <p:nvPr/>
          </p:nvSpPr>
          <p:spPr>
            <a:xfrm>
              <a:off x="4098364" y="4376274"/>
              <a:ext cx="103686" cy="203453"/>
            </a:xfrm>
            <a:custGeom>
              <a:avLst/>
              <a:gdLst>
                <a:gd name="csX0" fmla="*/ 0 w 103686"/>
                <a:gd name="csY0" fmla="*/ 203454 h 203453"/>
                <a:gd name="csX1" fmla="*/ 103687 w 103686"/>
                <a:gd name="csY1" fmla="*/ 135636 h 203453"/>
                <a:gd name="csX2" fmla="*/ 51843 w 103686"/>
                <a:gd name="csY2" fmla="*/ 67818 h 203453"/>
                <a:gd name="csX3" fmla="*/ 103687 w 103686"/>
                <a:gd name="csY3" fmla="*/ 0 h 2034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03686" h="203453">
                  <a:moveTo>
                    <a:pt x="0" y="203454"/>
                  </a:moveTo>
                  <a:cubicBezTo>
                    <a:pt x="69125" y="180848"/>
                    <a:pt x="103687" y="158242"/>
                    <a:pt x="103687" y="135636"/>
                  </a:cubicBezTo>
                  <a:cubicBezTo>
                    <a:pt x="103687" y="113030"/>
                    <a:pt x="86406" y="90424"/>
                    <a:pt x="51843" y="67818"/>
                  </a:cubicBezTo>
                  <a:cubicBezTo>
                    <a:pt x="17281" y="45212"/>
                    <a:pt x="34562" y="22606"/>
                    <a:pt x="103687" y="0"/>
                  </a:cubicBezTo>
                </a:path>
              </a:pathLst>
            </a:custGeom>
            <a:noFill/>
            <a:ln w="16636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93" name="Freeform 392">
              <a:extLst>
                <a:ext uri="{FF2B5EF4-FFF2-40B4-BE49-F238E27FC236}">
                  <a16:creationId xmlns:a16="http://schemas.microsoft.com/office/drawing/2014/main" id="{538F177F-FD02-1737-477F-B959FD1F6A33}"/>
                </a:ext>
              </a:extLst>
            </p:cNvPr>
            <p:cNvSpPr/>
            <p:nvPr/>
          </p:nvSpPr>
          <p:spPr>
            <a:xfrm>
              <a:off x="4170945" y="4379702"/>
              <a:ext cx="103686" cy="203358"/>
            </a:xfrm>
            <a:custGeom>
              <a:avLst/>
              <a:gdLst>
                <a:gd name="csX0" fmla="*/ 0 w 103686"/>
                <a:gd name="csY0" fmla="*/ 203359 h 203358"/>
                <a:gd name="csX1" fmla="*/ 103687 w 103686"/>
                <a:gd name="csY1" fmla="*/ 135541 h 203358"/>
                <a:gd name="csX2" fmla="*/ 51843 w 103686"/>
                <a:gd name="csY2" fmla="*/ 67818 h 203358"/>
                <a:gd name="csX3" fmla="*/ 103687 w 103686"/>
                <a:gd name="csY3" fmla="*/ 0 h 2033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03686" h="203358">
                  <a:moveTo>
                    <a:pt x="0" y="203359"/>
                  </a:moveTo>
                  <a:cubicBezTo>
                    <a:pt x="69125" y="180753"/>
                    <a:pt x="103687" y="158147"/>
                    <a:pt x="103687" y="135541"/>
                  </a:cubicBezTo>
                  <a:cubicBezTo>
                    <a:pt x="103687" y="112998"/>
                    <a:pt x="86406" y="90424"/>
                    <a:pt x="51843" y="67818"/>
                  </a:cubicBezTo>
                  <a:cubicBezTo>
                    <a:pt x="17281" y="45212"/>
                    <a:pt x="34562" y="22606"/>
                    <a:pt x="103687" y="0"/>
                  </a:cubicBezTo>
                </a:path>
              </a:pathLst>
            </a:custGeom>
            <a:noFill/>
            <a:ln w="16636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</p:grpSp>
      <p:grpSp>
        <p:nvGrpSpPr>
          <p:cNvPr id="394" name="Graphic 210">
            <a:extLst>
              <a:ext uri="{FF2B5EF4-FFF2-40B4-BE49-F238E27FC236}">
                <a16:creationId xmlns:a16="http://schemas.microsoft.com/office/drawing/2014/main" id="{8B20C14E-A05C-79F3-81BD-D02173B048B7}"/>
              </a:ext>
            </a:extLst>
          </p:cNvPr>
          <p:cNvGrpSpPr/>
          <p:nvPr/>
        </p:nvGrpSpPr>
        <p:grpSpPr>
          <a:xfrm>
            <a:off x="2598934" y="5967644"/>
            <a:ext cx="351964" cy="278130"/>
            <a:chOff x="5211332" y="5593568"/>
            <a:chExt cx="351964" cy="278130"/>
          </a:xfrm>
        </p:grpSpPr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0A92DB17-8950-B494-6023-ABAEC1285890}"/>
                </a:ext>
              </a:extLst>
            </p:cNvPr>
            <p:cNvSpPr/>
            <p:nvPr/>
          </p:nvSpPr>
          <p:spPr>
            <a:xfrm>
              <a:off x="5211332" y="5593569"/>
              <a:ext cx="351964" cy="278129"/>
            </a:xfrm>
            <a:prstGeom prst="rect">
              <a:avLst/>
            </a:prstGeom>
            <a:noFill/>
            <a:ln w="9506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96" name="Freeform 395">
              <a:extLst>
                <a:ext uri="{FF2B5EF4-FFF2-40B4-BE49-F238E27FC236}">
                  <a16:creationId xmlns:a16="http://schemas.microsoft.com/office/drawing/2014/main" id="{B90295C4-F17F-D670-0F5C-91BB4E8B1125}"/>
                </a:ext>
              </a:extLst>
            </p:cNvPr>
            <p:cNvSpPr/>
            <p:nvPr/>
          </p:nvSpPr>
          <p:spPr>
            <a:xfrm>
              <a:off x="5211332" y="5593568"/>
              <a:ext cx="351964" cy="278130"/>
            </a:xfrm>
            <a:custGeom>
              <a:avLst/>
              <a:gdLst>
                <a:gd name="csX0" fmla="*/ 229633 w 351964"/>
                <a:gd name="csY0" fmla="*/ 196787 h 278130"/>
                <a:gd name="csX1" fmla="*/ 208610 w 351964"/>
                <a:gd name="csY1" fmla="*/ 180404 h 278130"/>
                <a:gd name="csX2" fmla="*/ 229633 w 351964"/>
                <a:gd name="csY2" fmla="*/ 164687 h 278130"/>
                <a:gd name="csX3" fmla="*/ 249229 w 351964"/>
                <a:gd name="csY3" fmla="*/ 180404 h 278130"/>
                <a:gd name="csX4" fmla="*/ 229633 w 351964"/>
                <a:gd name="csY4" fmla="*/ 196787 h 278130"/>
                <a:gd name="csX5" fmla="*/ 229633 w 351964"/>
                <a:gd name="csY5" fmla="*/ 196787 h 278130"/>
                <a:gd name="csX6" fmla="*/ 272059 w 351964"/>
                <a:gd name="csY6" fmla="*/ 214979 h 278130"/>
                <a:gd name="csX7" fmla="*/ 272059 w 351964"/>
                <a:gd name="csY7" fmla="*/ 62579 h 278130"/>
                <a:gd name="csX8" fmla="*/ 82283 w 351964"/>
                <a:gd name="csY8" fmla="*/ 62579 h 278130"/>
                <a:gd name="csX9" fmla="*/ 82283 w 351964"/>
                <a:gd name="csY9" fmla="*/ 214979 h 278130"/>
                <a:gd name="csX10" fmla="*/ 272059 w 351964"/>
                <a:gd name="csY10" fmla="*/ 214979 h 278130"/>
                <a:gd name="csX11" fmla="*/ 76195 w 351964"/>
                <a:gd name="csY11" fmla="*/ 232125 h 278130"/>
                <a:gd name="csX12" fmla="*/ 60500 w 351964"/>
                <a:gd name="csY12" fmla="*/ 219837 h 278130"/>
                <a:gd name="csX13" fmla="*/ 60500 w 351964"/>
                <a:gd name="csY13" fmla="*/ 57817 h 278130"/>
                <a:gd name="csX14" fmla="*/ 75815 w 351964"/>
                <a:gd name="csY14" fmla="*/ 45339 h 278130"/>
                <a:gd name="csX15" fmla="*/ 278147 w 351964"/>
                <a:gd name="csY15" fmla="*/ 45339 h 278130"/>
                <a:gd name="csX16" fmla="*/ 293557 w 351964"/>
                <a:gd name="csY16" fmla="*/ 57912 h 278130"/>
                <a:gd name="csX17" fmla="*/ 293557 w 351964"/>
                <a:gd name="csY17" fmla="*/ 218980 h 278130"/>
                <a:gd name="csX18" fmla="*/ 277196 w 351964"/>
                <a:gd name="csY18" fmla="*/ 232125 h 278130"/>
                <a:gd name="csX19" fmla="*/ 76195 w 351964"/>
                <a:gd name="csY19" fmla="*/ 232125 h 278130"/>
                <a:gd name="csX20" fmla="*/ 309348 w 351964"/>
                <a:gd name="csY20" fmla="*/ 213646 h 278130"/>
                <a:gd name="csX21" fmla="*/ 309348 w 351964"/>
                <a:gd name="csY21" fmla="*/ 197263 h 278130"/>
                <a:gd name="csX22" fmla="*/ 351964 w 351964"/>
                <a:gd name="csY22" fmla="*/ 197263 h 278130"/>
                <a:gd name="csX23" fmla="*/ 351964 w 351964"/>
                <a:gd name="csY23" fmla="*/ 213646 h 278130"/>
                <a:gd name="csX24" fmla="*/ 309348 w 351964"/>
                <a:gd name="csY24" fmla="*/ 213646 h 278130"/>
                <a:gd name="csX25" fmla="*/ 309348 w 351964"/>
                <a:gd name="csY25" fmla="*/ 180689 h 278130"/>
                <a:gd name="csX26" fmla="*/ 309348 w 351964"/>
                <a:gd name="csY26" fmla="*/ 164211 h 278130"/>
                <a:gd name="csX27" fmla="*/ 351964 w 351964"/>
                <a:gd name="csY27" fmla="*/ 164211 h 278130"/>
                <a:gd name="csX28" fmla="*/ 351964 w 351964"/>
                <a:gd name="csY28" fmla="*/ 180689 h 278130"/>
                <a:gd name="csX29" fmla="*/ 309348 w 351964"/>
                <a:gd name="csY29" fmla="*/ 180689 h 278130"/>
                <a:gd name="csX30" fmla="*/ 309348 w 351964"/>
                <a:gd name="csY30" fmla="*/ 148876 h 278130"/>
                <a:gd name="csX31" fmla="*/ 309348 w 351964"/>
                <a:gd name="csY31" fmla="*/ 132874 h 278130"/>
                <a:gd name="csX32" fmla="*/ 351964 w 351964"/>
                <a:gd name="csY32" fmla="*/ 132874 h 278130"/>
                <a:gd name="csX33" fmla="*/ 351964 w 351964"/>
                <a:gd name="csY33" fmla="*/ 148876 h 278130"/>
                <a:gd name="csX34" fmla="*/ 309348 w 351964"/>
                <a:gd name="csY34" fmla="*/ 148876 h 278130"/>
                <a:gd name="csX35" fmla="*/ 309348 w 351964"/>
                <a:gd name="csY35" fmla="*/ 117443 h 278130"/>
                <a:gd name="csX36" fmla="*/ 309348 w 351964"/>
                <a:gd name="csY36" fmla="*/ 100965 h 278130"/>
                <a:gd name="csX37" fmla="*/ 351964 w 351964"/>
                <a:gd name="csY37" fmla="*/ 100965 h 278130"/>
                <a:gd name="csX38" fmla="*/ 351964 w 351964"/>
                <a:gd name="csY38" fmla="*/ 117443 h 278130"/>
                <a:gd name="csX39" fmla="*/ 309348 w 351964"/>
                <a:gd name="csY39" fmla="*/ 117443 h 278130"/>
                <a:gd name="csX40" fmla="*/ 309348 w 351964"/>
                <a:gd name="csY40" fmla="*/ 84487 h 278130"/>
                <a:gd name="csX41" fmla="*/ 309348 w 351964"/>
                <a:gd name="csY41" fmla="*/ 68104 h 278130"/>
                <a:gd name="csX42" fmla="*/ 351964 w 351964"/>
                <a:gd name="csY42" fmla="*/ 68104 h 278130"/>
                <a:gd name="csX43" fmla="*/ 351964 w 351964"/>
                <a:gd name="csY43" fmla="*/ 84487 h 278130"/>
                <a:gd name="csX44" fmla="*/ 309348 w 351964"/>
                <a:gd name="csY44" fmla="*/ 84487 h 278130"/>
                <a:gd name="csX45" fmla="*/ 0 w 351964"/>
                <a:gd name="csY45" fmla="*/ 84487 h 278130"/>
                <a:gd name="csX46" fmla="*/ 0 w 351964"/>
                <a:gd name="csY46" fmla="*/ 68104 h 278130"/>
                <a:gd name="csX47" fmla="*/ 42806 w 351964"/>
                <a:gd name="csY47" fmla="*/ 68104 h 278130"/>
                <a:gd name="csX48" fmla="*/ 42806 w 351964"/>
                <a:gd name="csY48" fmla="*/ 84487 h 278130"/>
                <a:gd name="csX49" fmla="*/ 0 w 351964"/>
                <a:gd name="csY49" fmla="*/ 84487 h 278130"/>
                <a:gd name="csX50" fmla="*/ 0 w 351964"/>
                <a:gd name="csY50" fmla="*/ 117443 h 278130"/>
                <a:gd name="csX51" fmla="*/ 0 w 351964"/>
                <a:gd name="csY51" fmla="*/ 100965 h 278130"/>
                <a:gd name="csX52" fmla="*/ 42806 w 351964"/>
                <a:gd name="csY52" fmla="*/ 100965 h 278130"/>
                <a:gd name="csX53" fmla="*/ 42806 w 351964"/>
                <a:gd name="csY53" fmla="*/ 117443 h 278130"/>
                <a:gd name="csX54" fmla="*/ 0 w 351964"/>
                <a:gd name="csY54" fmla="*/ 117443 h 278130"/>
                <a:gd name="csX55" fmla="*/ 0 w 351964"/>
                <a:gd name="csY55" fmla="*/ 148876 h 278130"/>
                <a:gd name="csX56" fmla="*/ 0 w 351964"/>
                <a:gd name="csY56" fmla="*/ 132874 h 278130"/>
                <a:gd name="csX57" fmla="*/ 42806 w 351964"/>
                <a:gd name="csY57" fmla="*/ 132874 h 278130"/>
                <a:gd name="csX58" fmla="*/ 42806 w 351964"/>
                <a:gd name="csY58" fmla="*/ 148876 h 278130"/>
                <a:gd name="csX59" fmla="*/ 0 w 351964"/>
                <a:gd name="csY59" fmla="*/ 148876 h 278130"/>
                <a:gd name="csX60" fmla="*/ 0 w 351964"/>
                <a:gd name="csY60" fmla="*/ 180689 h 278130"/>
                <a:gd name="csX61" fmla="*/ 0 w 351964"/>
                <a:gd name="csY61" fmla="*/ 164211 h 278130"/>
                <a:gd name="csX62" fmla="*/ 42806 w 351964"/>
                <a:gd name="csY62" fmla="*/ 164211 h 278130"/>
                <a:gd name="csX63" fmla="*/ 42806 w 351964"/>
                <a:gd name="csY63" fmla="*/ 180689 h 278130"/>
                <a:gd name="csX64" fmla="*/ 0 w 351964"/>
                <a:gd name="csY64" fmla="*/ 180689 h 278130"/>
                <a:gd name="csX65" fmla="*/ 0 w 351964"/>
                <a:gd name="csY65" fmla="*/ 213646 h 278130"/>
                <a:gd name="csX66" fmla="*/ 0 w 351964"/>
                <a:gd name="csY66" fmla="*/ 197263 h 278130"/>
                <a:gd name="csX67" fmla="*/ 42806 w 351964"/>
                <a:gd name="csY67" fmla="*/ 197263 h 278130"/>
                <a:gd name="csX68" fmla="*/ 42806 w 351964"/>
                <a:gd name="csY68" fmla="*/ 213646 h 278130"/>
                <a:gd name="csX69" fmla="*/ 0 w 351964"/>
                <a:gd name="csY69" fmla="*/ 213646 h 278130"/>
                <a:gd name="csX70" fmla="*/ 86184 w 351964"/>
                <a:gd name="csY70" fmla="*/ 33909 h 278130"/>
                <a:gd name="csX71" fmla="*/ 86184 w 351964"/>
                <a:gd name="csY71" fmla="*/ 0 h 278130"/>
                <a:gd name="csX72" fmla="*/ 106826 w 351964"/>
                <a:gd name="csY72" fmla="*/ 0 h 278130"/>
                <a:gd name="csX73" fmla="*/ 106826 w 351964"/>
                <a:gd name="csY73" fmla="*/ 33909 h 278130"/>
                <a:gd name="csX74" fmla="*/ 86184 w 351964"/>
                <a:gd name="csY74" fmla="*/ 33909 h 278130"/>
                <a:gd name="csX75" fmla="*/ 127563 w 351964"/>
                <a:gd name="csY75" fmla="*/ 33909 h 278130"/>
                <a:gd name="csX76" fmla="*/ 127563 w 351964"/>
                <a:gd name="csY76" fmla="*/ 0 h 278130"/>
                <a:gd name="csX77" fmla="*/ 148396 w 351964"/>
                <a:gd name="csY77" fmla="*/ 0 h 278130"/>
                <a:gd name="csX78" fmla="*/ 148396 w 351964"/>
                <a:gd name="csY78" fmla="*/ 33909 h 278130"/>
                <a:gd name="csX79" fmla="*/ 127563 w 351964"/>
                <a:gd name="csY79" fmla="*/ 33909 h 278130"/>
                <a:gd name="csX80" fmla="*/ 167706 w 351964"/>
                <a:gd name="csY80" fmla="*/ 33909 h 278130"/>
                <a:gd name="csX81" fmla="*/ 167706 w 351964"/>
                <a:gd name="csY81" fmla="*/ 0 h 278130"/>
                <a:gd name="csX82" fmla="*/ 188158 w 351964"/>
                <a:gd name="csY82" fmla="*/ 0 h 278130"/>
                <a:gd name="csX83" fmla="*/ 188158 w 351964"/>
                <a:gd name="csY83" fmla="*/ 33909 h 278130"/>
                <a:gd name="csX84" fmla="*/ 167706 w 351964"/>
                <a:gd name="csY84" fmla="*/ 33909 h 278130"/>
                <a:gd name="csX85" fmla="*/ 207469 w 351964"/>
                <a:gd name="csY85" fmla="*/ 33909 h 278130"/>
                <a:gd name="csX86" fmla="*/ 207469 w 351964"/>
                <a:gd name="csY86" fmla="*/ 0 h 278130"/>
                <a:gd name="csX87" fmla="*/ 227921 w 351964"/>
                <a:gd name="csY87" fmla="*/ 0 h 278130"/>
                <a:gd name="csX88" fmla="*/ 227921 w 351964"/>
                <a:gd name="csY88" fmla="*/ 33909 h 278130"/>
                <a:gd name="csX89" fmla="*/ 207469 w 351964"/>
                <a:gd name="csY89" fmla="*/ 33909 h 278130"/>
                <a:gd name="csX90" fmla="*/ 248658 w 351964"/>
                <a:gd name="csY90" fmla="*/ 33909 h 278130"/>
                <a:gd name="csX91" fmla="*/ 248658 w 351964"/>
                <a:gd name="csY91" fmla="*/ 0 h 278130"/>
                <a:gd name="csX92" fmla="*/ 269491 w 351964"/>
                <a:gd name="csY92" fmla="*/ 0 h 278130"/>
                <a:gd name="csX93" fmla="*/ 269491 w 351964"/>
                <a:gd name="csY93" fmla="*/ 33909 h 278130"/>
                <a:gd name="csX94" fmla="*/ 248658 w 351964"/>
                <a:gd name="csY94" fmla="*/ 33909 h 278130"/>
                <a:gd name="csX95" fmla="*/ 248658 w 351964"/>
                <a:gd name="csY95" fmla="*/ 278130 h 278130"/>
                <a:gd name="csX96" fmla="*/ 248658 w 351964"/>
                <a:gd name="csY96" fmla="*/ 243935 h 278130"/>
                <a:gd name="csX97" fmla="*/ 269491 w 351964"/>
                <a:gd name="csY97" fmla="*/ 243935 h 278130"/>
                <a:gd name="csX98" fmla="*/ 269491 w 351964"/>
                <a:gd name="csY98" fmla="*/ 278130 h 278130"/>
                <a:gd name="csX99" fmla="*/ 248658 w 351964"/>
                <a:gd name="csY99" fmla="*/ 278130 h 278130"/>
                <a:gd name="csX100" fmla="*/ 207469 w 351964"/>
                <a:gd name="csY100" fmla="*/ 278130 h 278130"/>
                <a:gd name="csX101" fmla="*/ 207469 w 351964"/>
                <a:gd name="csY101" fmla="*/ 243935 h 278130"/>
                <a:gd name="csX102" fmla="*/ 227921 w 351964"/>
                <a:gd name="csY102" fmla="*/ 243935 h 278130"/>
                <a:gd name="csX103" fmla="*/ 227921 w 351964"/>
                <a:gd name="csY103" fmla="*/ 278130 h 278130"/>
                <a:gd name="csX104" fmla="*/ 207469 w 351964"/>
                <a:gd name="csY104" fmla="*/ 278130 h 278130"/>
                <a:gd name="csX105" fmla="*/ 167706 w 351964"/>
                <a:gd name="csY105" fmla="*/ 278130 h 278130"/>
                <a:gd name="csX106" fmla="*/ 167706 w 351964"/>
                <a:gd name="csY106" fmla="*/ 243935 h 278130"/>
                <a:gd name="csX107" fmla="*/ 188158 w 351964"/>
                <a:gd name="csY107" fmla="*/ 243935 h 278130"/>
                <a:gd name="csX108" fmla="*/ 188158 w 351964"/>
                <a:gd name="csY108" fmla="*/ 278130 h 278130"/>
                <a:gd name="csX109" fmla="*/ 167706 w 351964"/>
                <a:gd name="csY109" fmla="*/ 278130 h 278130"/>
                <a:gd name="csX110" fmla="*/ 127563 w 351964"/>
                <a:gd name="csY110" fmla="*/ 278130 h 278130"/>
                <a:gd name="csX111" fmla="*/ 127563 w 351964"/>
                <a:gd name="csY111" fmla="*/ 243935 h 278130"/>
                <a:gd name="csX112" fmla="*/ 148396 w 351964"/>
                <a:gd name="csY112" fmla="*/ 243935 h 278130"/>
                <a:gd name="csX113" fmla="*/ 148396 w 351964"/>
                <a:gd name="csY113" fmla="*/ 278130 h 278130"/>
                <a:gd name="csX114" fmla="*/ 127563 w 351964"/>
                <a:gd name="csY114" fmla="*/ 278130 h 278130"/>
                <a:gd name="csX115" fmla="*/ 86184 w 351964"/>
                <a:gd name="csY115" fmla="*/ 278130 h 278130"/>
                <a:gd name="csX116" fmla="*/ 86184 w 351964"/>
                <a:gd name="csY116" fmla="*/ 243935 h 278130"/>
                <a:gd name="csX117" fmla="*/ 106826 w 351964"/>
                <a:gd name="csY117" fmla="*/ 243935 h 278130"/>
                <a:gd name="csX118" fmla="*/ 106826 w 351964"/>
                <a:gd name="csY118" fmla="*/ 278130 h 278130"/>
                <a:gd name="csX119" fmla="*/ 86184 w 351964"/>
                <a:gd name="csY119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</a:cxnLst>
              <a:rect l="l" t="t" r="r" b="b"/>
              <a:pathLst>
                <a:path w="351964" h="278130">
                  <a:moveTo>
                    <a:pt x="229633" y="196787"/>
                  </a:moveTo>
                  <a:cubicBezTo>
                    <a:pt x="217362" y="196787"/>
                    <a:pt x="208610" y="189167"/>
                    <a:pt x="208610" y="180404"/>
                  </a:cubicBezTo>
                  <a:cubicBezTo>
                    <a:pt x="208610" y="173546"/>
                    <a:pt x="216220" y="164687"/>
                    <a:pt x="229633" y="164687"/>
                  </a:cubicBezTo>
                  <a:cubicBezTo>
                    <a:pt x="239145" y="164687"/>
                    <a:pt x="249229" y="170402"/>
                    <a:pt x="249229" y="180404"/>
                  </a:cubicBezTo>
                  <a:cubicBezTo>
                    <a:pt x="249229" y="189167"/>
                    <a:pt x="241048" y="196787"/>
                    <a:pt x="229633" y="196787"/>
                  </a:cubicBezTo>
                  <a:lnTo>
                    <a:pt x="229633" y="196787"/>
                  </a:lnTo>
                  <a:close/>
                  <a:moveTo>
                    <a:pt x="272059" y="214979"/>
                  </a:moveTo>
                  <a:lnTo>
                    <a:pt x="272059" y="62579"/>
                  </a:lnTo>
                  <a:lnTo>
                    <a:pt x="82283" y="62579"/>
                  </a:lnTo>
                  <a:lnTo>
                    <a:pt x="82283" y="214979"/>
                  </a:lnTo>
                  <a:lnTo>
                    <a:pt x="272059" y="214979"/>
                  </a:lnTo>
                  <a:close/>
                  <a:moveTo>
                    <a:pt x="76195" y="232125"/>
                  </a:moveTo>
                  <a:cubicBezTo>
                    <a:pt x="68015" y="232125"/>
                    <a:pt x="60500" y="227933"/>
                    <a:pt x="60500" y="219837"/>
                  </a:cubicBezTo>
                  <a:lnTo>
                    <a:pt x="60500" y="57817"/>
                  </a:lnTo>
                  <a:cubicBezTo>
                    <a:pt x="60500" y="48959"/>
                    <a:pt x="69156" y="45339"/>
                    <a:pt x="75815" y="45339"/>
                  </a:cubicBezTo>
                  <a:lnTo>
                    <a:pt x="278147" y="45339"/>
                  </a:lnTo>
                  <a:cubicBezTo>
                    <a:pt x="287469" y="45339"/>
                    <a:pt x="293557" y="50292"/>
                    <a:pt x="293557" y="57912"/>
                  </a:cubicBezTo>
                  <a:lnTo>
                    <a:pt x="293557" y="218980"/>
                  </a:lnTo>
                  <a:cubicBezTo>
                    <a:pt x="293748" y="227267"/>
                    <a:pt x="287755" y="232125"/>
                    <a:pt x="277196" y="232125"/>
                  </a:cubicBezTo>
                  <a:lnTo>
                    <a:pt x="76195" y="232125"/>
                  </a:lnTo>
                  <a:close/>
                  <a:moveTo>
                    <a:pt x="309348" y="213646"/>
                  </a:moveTo>
                  <a:lnTo>
                    <a:pt x="309348" y="197263"/>
                  </a:lnTo>
                  <a:lnTo>
                    <a:pt x="351964" y="197263"/>
                  </a:lnTo>
                  <a:lnTo>
                    <a:pt x="351964" y="213646"/>
                  </a:lnTo>
                  <a:lnTo>
                    <a:pt x="309348" y="213646"/>
                  </a:lnTo>
                  <a:close/>
                  <a:moveTo>
                    <a:pt x="309348" y="180689"/>
                  </a:moveTo>
                  <a:lnTo>
                    <a:pt x="309348" y="164211"/>
                  </a:lnTo>
                  <a:lnTo>
                    <a:pt x="351964" y="164211"/>
                  </a:lnTo>
                  <a:lnTo>
                    <a:pt x="351964" y="180689"/>
                  </a:lnTo>
                  <a:lnTo>
                    <a:pt x="309348" y="180689"/>
                  </a:lnTo>
                  <a:close/>
                  <a:moveTo>
                    <a:pt x="309348" y="148876"/>
                  </a:moveTo>
                  <a:lnTo>
                    <a:pt x="309348" y="132874"/>
                  </a:lnTo>
                  <a:lnTo>
                    <a:pt x="351964" y="132874"/>
                  </a:lnTo>
                  <a:lnTo>
                    <a:pt x="351964" y="148876"/>
                  </a:lnTo>
                  <a:lnTo>
                    <a:pt x="309348" y="148876"/>
                  </a:lnTo>
                  <a:close/>
                  <a:moveTo>
                    <a:pt x="309348" y="117443"/>
                  </a:moveTo>
                  <a:lnTo>
                    <a:pt x="309348" y="100965"/>
                  </a:lnTo>
                  <a:lnTo>
                    <a:pt x="351964" y="100965"/>
                  </a:lnTo>
                  <a:lnTo>
                    <a:pt x="351964" y="117443"/>
                  </a:lnTo>
                  <a:lnTo>
                    <a:pt x="309348" y="117443"/>
                  </a:lnTo>
                  <a:close/>
                  <a:moveTo>
                    <a:pt x="309348" y="84487"/>
                  </a:moveTo>
                  <a:lnTo>
                    <a:pt x="309348" y="68104"/>
                  </a:lnTo>
                  <a:lnTo>
                    <a:pt x="351964" y="68104"/>
                  </a:lnTo>
                  <a:lnTo>
                    <a:pt x="351964" y="84487"/>
                  </a:lnTo>
                  <a:lnTo>
                    <a:pt x="309348" y="84487"/>
                  </a:lnTo>
                  <a:close/>
                  <a:moveTo>
                    <a:pt x="0" y="84487"/>
                  </a:moveTo>
                  <a:lnTo>
                    <a:pt x="0" y="68104"/>
                  </a:lnTo>
                  <a:lnTo>
                    <a:pt x="42806" y="68104"/>
                  </a:lnTo>
                  <a:lnTo>
                    <a:pt x="42806" y="84487"/>
                  </a:lnTo>
                  <a:lnTo>
                    <a:pt x="0" y="84487"/>
                  </a:lnTo>
                  <a:close/>
                  <a:moveTo>
                    <a:pt x="0" y="117443"/>
                  </a:moveTo>
                  <a:lnTo>
                    <a:pt x="0" y="100965"/>
                  </a:lnTo>
                  <a:lnTo>
                    <a:pt x="42806" y="100965"/>
                  </a:lnTo>
                  <a:lnTo>
                    <a:pt x="42806" y="117443"/>
                  </a:lnTo>
                  <a:lnTo>
                    <a:pt x="0" y="117443"/>
                  </a:lnTo>
                  <a:close/>
                  <a:moveTo>
                    <a:pt x="0" y="148876"/>
                  </a:moveTo>
                  <a:lnTo>
                    <a:pt x="0" y="132874"/>
                  </a:lnTo>
                  <a:lnTo>
                    <a:pt x="42806" y="132874"/>
                  </a:lnTo>
                  <a:lnTo>
                    <a:pt x="42806" y="148876"/>
                  </a:lnTo>
                  <a:lnTo>
                    <a:pt x="0" y="148876"/>
                  </a:lnTo>
                  <a:close/>
                  <a:moveTo>
                    <a:pt x="0" y="180689"/>
                  </a:moveTo>
                  <a:lnTo>
                    <a:pt x="0" y="164211"/>
                  </a:lnTo>
                  <a:lnTo>
                    <a:pt x="42806" y="164211"/>
                  </a:lnTo>
                  <a:lnTo>
                    <a:pt x="42806" y="180689"/>
                  </a:lnTo>
                  <a:lnTo>
                    <a:pt x="0" y="180689"/>
                  </a:lnTo>
                  <a:close/>
                  <a:moveTo>
                    <a:pt x="0" y="213646"/>
                  </a:moveTo>
                  <a:lnTo>
                    <a:pt x="0" y="197263"/>
                  </a:lnTo>
                  <a:lnTo>
                    <a:pt x="42806" y="197263"/>
                  </a:lnTo>
                  <a:lnTo>
                    <a:pt x="42806" y="213646"/>
                  </a:lnTo>
                  <a:lnTo>
                    <a:pt x="0" y="213646"/>
                  </a:lnTo>
                  <a:close/>
                  <a:moveTo>
                    <a:pt x="86184" y="33909"/>
                  </a:moveTo>
                  <a:lnTo>
                    <a:pt x="86184" y="0"/>
                  </a:lnTo>
                  <a:lnTo>
                    <a:pt x="106826" y="0"/>
                  </a:lnTo>
                  <a:lnTo>
                    <a:pt x="106826" y="33909"/>
                  </a:lnTo>
                  <a:lnTo>
                    <a:pt x="86184" y="33909"/>
                  </a:lnTo>
                  <a:close/>
                  <a:moveTo>
                    <a:pt x="127563" y="33909"/>
                  </a:moveTo>
                  <a:lnTo>
                    <a:pt x="127563" y="0"/>
                  </a:lnTo>
                  <a:lnTo>
                    <a:pt x="148396" y="0"/>
                  </a:lnTo>
                  <a:lnTo>
                    <a:pt x="148396" y="33909"/>
                  </a:lnTo>
                  <a:lnTo>
                    <a:pt x="127563" y="33909"/>
                  </a:lnTo>
                  <a:close/>
                  <a:moveTo>
                    <a:pt x="167706" y="33909"/>
                  </a:moveTo>
                  <a:lnTo>
                    <a:pt x="167706" y="0"/>
                  </a:lnTo>
                  <a:lnTo>
                    <a:pt x="188158" y="0"/>
                  </a:lnTo>
                  <a:lnTo>
                    <a:pt x="188158" y="33909"/>
                  </a:lnTo>
                  <a:lnTo>
                    <a:pt x="167706" y="33909"/>
                  </a:lnTo>
                  <a:close/>
                  <a:moveTo>
                    <a:pt x="207469" y="33909"/>
                  </a:moveTo>
                  <a:lnTo>
                    <a:pt x="207469" y="0"/>
                  </a:lnTo>
                  <a:lnTo>
                    <a:pt x="227921" y="0"/>
                  </a:lnTo>
                  <a:lnTo>
                    <a:pt x="227921" y="33909"/>
                  </a:lnTo>
                  <a:lnTo>
                    <a:pt x="207469" y="33909"/>
                  </a:lnTo>
                  <a:close/>
                  <a:moveTo>
                    <a:pt x="248658" y="33909"/>
                  </a:moveTo>
                  <a:lnTo>
                    <a:pt x="248658" y="0"/>
                  </a:lnTo>
                  <a:lnTo>
                    <a:pt x="269491" y="0"/>
                  </a:lnTo>
                  <a:lnTo>
                    <a:pt x="269491" y="33909"/>
                  </a:lnTo>
                  <a:lnTo>
                    <a:pt x="248658" y="33909"/>
                  </a:lnTo>
                  <a:close/>
                  <a:moveTo>
                    <a:pt x="248658" y="278130"/>
                  </a:moveTo>
                  <a:lnTo>
                    <a:pt x="248658" y="243935"/>
                  </a:lnTo>
                  <a:lnTo>
                    <a:pt x="269491" y="243935"/>
                  </a:lnTo>
                  <a:lnTo>
                    <a:pt x="269491" y="278130"/>
                  </a:lnTo>
                  <a:lnTo>
                    <a:pt x="248658" y="278130"/>
                  </a:lnTo>
                  <a:close/>
                  <a:moveTo>
                    <a:pt x="207469" y="278130"/>
                  </a:moveTo>
                  <a:lnTo>
                    <a:pt x="207469" y="243935"/>
                  </a:lnTo>
                  <a:lnTo>
                    <a:pt x="227921" y="243935"/>
                  </a:lnTo>
                  <a:lnTo>
                    <a:pt x="227921" y="278130"/>
                  </a:lnTo>
                  <a:lnTo>
                    <a:pt x="207469" y="278130"/>
                  </a:lnTo>
                  <a:close/>
                  <a:moveTo>
                    <a:pt x="167706" y="278130"/>
                  </a:moveTo>
                  <a:lnTo>
                    <a:pt x="167706" y="243935"/>
                  </a:lnTo>
                  <a:lnTo>
                    <a:pt x="188158" y="243935"/>
                  </a:lnTo>
                  <a:lnTo>
                    <a:pt x="188158" y="278130"/>
                  </a:lnTo>
                  <a:lnTo>
                    <a:pt x="167706" y="278130"/>
                  </a:lnTo>
                  <a:close/>
                  <a:moveTo>
                    <a:pt x="127563" y="278130"/>
                  </a:moveTo>
                  <a:lnTo>
                    <a:pt x="127563" y="243935"/>
                  </a:lnTo>
                  <a:lnTo>
                    <a:pt x="148396" y="243935"/>
                  </a:lnTo>
                  <a:lnTo>
                    <a:pt x="148396" y="278130"/>
                  </a:lnTo>
                  <a:lnTo>
                    <a:pt x="127563" y="278130"/>
                  </a:lnTo>
                  <a:close/>
                  <a:moveTo>
                    <a:pt x="86184" y="278130"/>
                  </a:moveTo>
                  <a:lnTo>
                    <a:pt x="86184" y="243935"/>
                  </a:lnTo>
                  <a:lnTo>
                    <a:pt x="106826" y="243935"/>
                  </a:lnTo>
                  <a:lnTo>
                    <a:pt x="106826" y="278130"/>
                  </a:lnTo>
                  <a:lnTo>
                    <a:pt x="86184" y="278130"/>
                  </a:lnTo>
                  <a:close/>
                </a:path>
              </a:pathLst>
            </a:custGeom>
            <a:solidFill>
              <a:srgbClr val="000000"/>
            </a:solidFill>
            <a:ln w="9506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</p:grpSp>
      <p:grpSp>
        <p:nvGrpSpPr>
          <p:cNvPr id="403" name="Graphic 210">
            <a:extLst>
              <a:ext uri="{FF2B5EF4-FFF2-40B4-BE49-F238E27FC236}">
                <a16:creationId xmlns:a16="http://schemas.microsoft.com/office/drawing/2014/main" id="{82E9F75F-FEFD-9FC5-031A-B4429A535685}"/>
              </a:ext>
            </a:extLst>
          </p:cNvPr>
          <p:cNvGrpSpPr/>
          <p:nvPr/>
        </p:nvGrpSpPr>
        <p:grpSpPr>
          <a:xfrm>
            <a:off x="4996097" y="5931450"/>
            <a:ext cx="351964" cy="278130"/>
            <a:chOff x="7608495" y="5557374"/>
            <a:chExt cx="351964" cy="278130"/>
          </a:xfrm>
        </p:grpSpPr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1A17CB4B-EC87-EDF9-F4F5-71AE39C72499}"/>
                </a:ext>
              </a:extLst>
            </p:cNvPr>
            <p:cNvSpPr/>
            <p:nvPr/>
          </p:nvSpPr>
          <p:spPr>
            <a:xfrm>
              <a:off x="7608495" y="5557374"/>
              <a:ext cx="351964" cy="278129"/>
            </a:xfrm>
            <a:prstGeom prst="rect">
              <a:avLst/>
            </a:prstGeom>
            <a:noFill/>
            <a:ln w="9506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05" name="Freeform 404">
              <a:extLst>
                <a:ext uri="{FF2B5EF4-FFF2-40B4-BE49-F238E27FC236}">
                  <a16:creationId xmlns:a16="http://schemas.microsoft.com/office/drawing/2014/main" id="{8C6C9037-8454-44F5-76A1-0792D41CB506}"/>
                </a:ext>
              </a:extLst>
            </p:cNvPr>
            <p:cNvSpPr/>
            <p:nvPr/>
          </p:nvSpPr>
          <p:spPr>
            <a:xfrm>
              <a:off x="7608495" y="5557374"/>
              <a:ext cx="351964" cy="278130"/>
            </a:xfrm>
            <a:custGeom>
              <a:avLst/>
              <a:gdLst>
                <a:gd name="csX0" fmla="*/ 229633 w 351964"/>
                <a:gd name="csY0" fmla="*/ 196787 h 278130"/>
                <a:gd name="csX1" fmla="*/ 208610 w 351964"/>
                <a:gd name="csY1" fmla="*/ 180404 h 278130"/>
                <a:gd name="csX2" fmla="*/ 229633 w 351964"/>
                <a:gd name="csY2" fmla="*/ 164687 h 278130"/>
                <a:gd name="csX3" fmla="*/ 249229 w 351964"/>
                <a:gd name="csY3" fmla="*/ 180404 h 278130"/>
                <a:gd name="csX4" fmla="*/ 229633 w 351964"/>
                <a:gd name="csY4" fmla="*/ 196787 h 278130"/>
                <a:gd name="csX5" fmla="*/ 229633 w 351964"/>
                <a:gd name="csY5" fmla="*/ 196787 h 278130"/>
                <a:gd name="csX6" fmla="*/ 272059 w 351964"/>
                <a:gd name="csY6" fmla="*/ 214979 h 278130"/>
                <a:gd name="csX7" fmla="*/ 272059 w 351964"/>
                <a:gd name="csY7" fmla="*/ 62579 h 278130"/>
                <a:gd name="csX8" fmla="*/ 82283 w 351964"/>
                <a:gd name="csY8" fmla="*/ 62579 h 278130"/>
                <a:gd name="csX9" fmla="*/ 82283 w 351964"/>
                <a:gd name="csY9" fmla="*/ 214979 h 278130"/>
                <a:gd name="csX10" fmla="*/ 272059 w 351964"/>
                <a:gd name="csY10" fmla="*/ 214979 h 278130"/>
                <a:gd name="csX11" fmla="*/ 76196 w 351964"/>
                <a:gd name="csY11" fmla="*/ 232124 h 278130"/>
                <a:gd name="csX12" fmla="*/ 60500 w 351964"/>
                <a:gd name="csY12" fmla="*/ 219837 h 278130"/>
                <a:gd name="csX13" fmla="*/ 60500 w 351964"/>
                <a:gd name="csY13" fmla="*/ 57817 h 278130"/>
                <a:gd name="csX14" fmla="*/ 75815 w 351964"/>
                <a:gd name="csY14" fmla="*/ 45339 h 278130"/>
                <a:gd name="csX15" fmla="*/ 278147 w 351964"/>
                <a:gd name="csY15" fmla="*/ 45339 h 278130"/>
                <a:gd name="csX16" fmla="*/ 293557 w 351964"/>
                <a:gd name="csY16" fmla="*/ 57912 h 278130"/>
                <a:gd name="csX17" fmla="*/ 293557 w 351964"/>
                <a:gd name="csY17" fmla="*/ 218980 h 278130"/>
                <a:gd name="csX18" fmla="*/ 277196 w 351964"/>
                <a:gd name="csY18" fmla="*/ 232124 h 278130"/>
                <a:gd name="csX19" fmla="*/ 76196 w 351964"/>
                <a:gd name="csY19" fmla="*/ 232124 h 278130"/>
                <a:gd name="csX20" fmla="*/ 309348 w 351964"/>
                <a:gd name="csY20" fmla="*/ 213646 h 278130"/>
                <a:gd name="csX21" fmla="*/ 309348 w 351964"/>
                <a:gd name="csY21" fmla="*/ 197263 h 278130"/>
                <a:gd name="csX22" fmla="*/ 351964 w 351964"/>
                <a:gd name="csY22" fmla="*/ 197263 h 278130"/>
                <a:gd name="csX23" fmla="*/ 351964 w 351964"/>
                <a:gd name="csY23" fmla="*/ 213646 h 278130"/>
                <a:gd name="csX24" fmla="*/ 309348 w 351964"/>
                <a:gd name="csY24" fmla="*/ 213646 h 278130"/>
                <a:gd name="csX25" fmla="*/ 309348 w 351964"/>
                <a:gd name="csY25" fmla="*/ 180689 h 278130"/>
                <a:gd name="csX26" fmla="*/ 309348 w 351964"/>
                <a:gd name="csY26" fmla="*/ 164211 h 278130"/>
                <a:gd name="csX27" fmla="*/ 351964 w 351964"/>
                <a:gd name="csY27" fmla="*/ 164211 h 278130"/>
                <a:gd name="csX28" fmla="*/ 351964 w 351964"/>
                <a:gd name="csY28" fmla="*/ 180689 h 278130"/>
                <a:gd name="csX29" fmla="*/ 309348 w 351964"/>
                <a:gd name="csY29" fmla="*/ 180689 h 278130"/>
                <a:gd name="csX30" fmla="*/ 309348 w 351964"/>
                <a:gd name="csY30" fmla="*/ 148876 h 278130"/>
                <a:gd name="csX31" fmla="*/ 309348 w 351964"/>
                <a:gd name="csY31" fmla="*/ 132874 h 278130"/>
                <a:gd name="csX32" fmla="*/ 351964 w 351964"/>
                <a:gd name="csY32" fmla="*/ 132874 h 278130"/>
                <a:gd name="csX33" fmla="*/ 351964 w 351964"/>
                <a:gd name="csY33" fmla="*/ 148876 h 278130"/>
                <a:gd name="csX34" fmla="*/ 309348 w 351964"/>
                <a:gd name="csY34" fmla="*/ 148876 h 278130"/>
                <a:gd name="csX35" fmla="*/ 309348 w 351964"/>
                <a:gd name="csY35" fmla="*/ 117443 h 278130"/>
                <a:gd name="csX36" fmla="*/ 309348 w 351964"/>
                <a:gd name="csY36" fmla="*/ 100965 h 278130"/>
                <a:gd name="csX37" fmla="*/ 351964 w 351964"/>
                <a:gd name="csY37" fmla="*/ 100965 h 278130"/>
                <a:gd name="csX38" fmla="*/ 351964 w 351964"/>
                <a:gd name="csY38" fmla="*/ 117443 h 278130"/>
                <a:gd name="csX39" fmla="*/ 309348 w 351964"/>
                <a:gd name="csY39" fmla="*/ 117443 h 278130"/>
                <a:gd name="csX40" fmla="*/ 309348 w 351964"/>
                <a:gd name="csY40" fmla="*/ 84487 h 278130"/>
                <a:gd name="csX41" fmla="*/ 309348 w 351964"/>
                <a:gd name="csY41" fmla="*/ 68104 h 278130"/>
                <a:gd name="csX42" fmla="*/ 351964 w 351964"/>
                <a:gd name="csY42" fmla="*/ 68104 h 278130"/>
                <a:gd name="csX43" fmla="*/ 351964 w 351964"/>
                <a:gd name="csY43" fmla="*/ 84487 h 278130"/>
                <a:gd name="csX44" fmla="*/ 309348 w 351964"/>
                <a:gd name="csY44" fmla="*/ 84487 h 278130"/>
                <a:gd name="csX45" fmla="*/ 0 w 351964"/>
                <a:gd name="csY45" fmla="*/ 84487 h 278130"/>
                <a:gd name="csX46" fmla="*/ 0 w 351964"/>
                <a:gd name="csY46" fmla="*/ 68104 h 278130"/>
                <a:gd name="csX47" fmla="*/ 42806 w 351964"/>
                <a:gd name="csY47" fmla="*/ 68104 h 278130"/>
                <a:gd name="csX48" fmla="*/ 42806 w 351964"/>
                <a:gd name="csY48" fmla="*/ 84487 h 278130"/>
                <a:gd name="csX49" fmla="*/ 0 w 351964"/>
                <a:gd name="csY49" fmla="*/ 84487 h 278130"/>
                <a:gd name="csX50" fmla="*/ 0 w 351964"/>
                <a:gd name="csY50" fmla="*/ 117443 h 278130"/>
                <a:gd name="csX51" fmla="*/ 0 w 351964"/>
                <a:gd name="csY51" fmla="*/ 100965 h 278130"/>
                <a:gd name="csX52" fmla="*/ 42806 w 351964"/>
                <a:gd name="csY52" fmla="*/ 100965 h 278130"/>
                <a:gd name="csX53" fmla="*/ 42806 w 351964"/>
                <a:gd name="csY53" fmla="*/ 117443 h 278130"/>
                <a:gd name="csX54" fmla="*/ 0 w 351964"/>
                <a:gd name="csY54" fmla="*/ 117443 h 278130"/>
                <a:gd name="csX55" fmla="*/ 0 w 351964"/>
                <a:gd name="csY55" fmla="*/ 148876 h 278130"/>
                <a:gd name="csX56" fmla="*/ 0 w 351964"/>
                <a:gd name="csY56" fmla="*/ 132874 h 278130"/>
                <a:gd name="csX57" fmla="*/ 42806 w 351964"/>
                <a:gd name="csY57" fmla="*/ 132874 h 278130"/>
                <a:gd name="csX58" fmla="*/ 42806 w 351964"/>
                <a:gd name="csY58" fmla="*/ 148876 h 278130"/>
                <a:gd name="csX59" fmla="*/ 0 w 351964"/>
                <a:gd name="csY59" fmla="*/ 148876 h 278130"/>
                <a:gd name="csX60" fmla="*/ 0 w 351964"/>
                <a:gd name="csY60" fmla="*/ 180689 h 278130"/>
                <a:gd name="csX61" fmla="*/ 0 w 351964"/>
                <a:gd name="csY61" fmla="*/ 164211 h 278130"/>
                <a:gd name="csX62" fmla="*/ 42806 w 351964"/>
                <a:gd name="csY62" fmla="*/ 164211 h 278130"/>
                <a:gd name="csX63" fmla="*/ 42806 w 351964"/>
                <a:gd name="csY63" fmla="*/ 180689 h 278130"/>
                <a:gd name="csX64" fmla="*/ 0 w 351964"/>
                <a:gd name="csY64" fmla="*/ 180689 h 278130"/>
                <a:gd name="csX65" fmla="*/ 0 w 351964"/>
                <a:gd name="csY65" fmla="*/ 213646 h 278130"/>
                <a:gd name="csX66" fmla="*/ 0 w 351964"/>
                <a:gd name="csY66" fmla="*/ 197263 h 278130"/>
                <a:gd name="csX67" fmla="*/ 42806 w 351964"/>
                <a:gd name="csY67" fmla="*/ 197263 h 278130"/>
                <a:gd name="csX68" fmla="*/ 42806 w 351964"/>
                <a:gd name="csY68" fmla="*/ 213646 h 278130"/>
                <a:gd name="csX69" fmla="*/ 0 w 351964"/>
                <a:gd name="csY69" fmla="*/ 213646 h 278130"/>
                <a:gd name="csX70" fmla="*/ 86184 w 351964"/>
                <a:gd name="csY70" fmla="*/ 33909 h 278130"/>
                <a:gd name="csX71" fmla="*/ 86184 w 351964"/>
                <a:gd name="csY71" fmla="*/ 0 h 278130"/>
                <a:gd name="csX72" fmla="*/ 106826 w 351964"/>
                <a:gd name="csY72" fmla="*/ 0 h 278130"/>
                <a:gd name="csX73" fmla="*/ 106826 w 351964"/>
                <a:gd name="csY73" fmla="*/ 33909 h 278130"/>
                <a:gd name="csX74" fmla="*/ 86184 w 351964"/>
                <a:gd name="csY74" fmla="*/ 33909 h 278130"/>
                <a:gd name="csX75" fmla="*/ 127563 w 351964"/>
                <a:gd name="csY75" fmla="*/ 33909 h 278130"/>
                <a:gd name="csX76" fmla="*/ 127563 w 351964"/>
                <a:gd name="csY76" fmla="*/ 0 h 278130"/>
                <a:gd name="csX77" fmla="*/ 148396 w 351964"/>
                <a:gd name="csY77" fmla="*/ 0 h 278130"/>
                <a:gd name="csX78" fmla="*/ 148396 w 351964"/>
                <a:gd name="csY78" fmla="*/ 33909 h 278130"/>
                <a:gd name="csX79" fmla="*/ 127563 w 351964"/>
                <a:gd name="csY79" fmla="*/ 33909 h 278130"/>
                <a:gd name="csX80" fmla="*/ 167706 w 351964"/>
                <a:gd name="csY80" fmla="*/ 33909 h 278130"/>
                <a:gd name="csX81" fmla="*/ 167706 w 351964"/>
                <a:gd name="csY81" fmla="*/ 0 h 278130"/>
                <a:gd name="csX82" fmla="*/ 188158 w 351964"/>
                <a:gd name="csY82" fmla="*/ 0 h 278130"/>
                <a:gd name="csX83" fmla="*/ 188158 w 351964"/>
                <a:gd name="csY83" fmla="*/ 33909 h 278130"/>
                <a:gd name="csX84" fmla="*/ 167706 w 351964"/>
                <a:gd name="csY84" fmla="*/ 33909 h 278130"/>
                <a:gd name="csX85" fmla="*/ 207469 w 351964"/>
                <a:gd name="csY85" fmla="*/ 33909 h 278130"/>
                <a:gd name="csX86" fmla="*/ 207469 w 351964"/>
                <a:gd name="csY86" fmla="*/ 0 h 278130"/>
                <a:gd name="csX87" fmla="*/ 227921 w 351964"/>
                <a:gd name="csY87" fmla="*/ 0 h 278130"/>
                <a:gd name="csX88" fmla="*/ 227921 w 351964"/>
                <a:gd name="csY88" fmla="*/ 33909 h 278130"/>
                <a:gd name="csX89" fmla="*/ 207469 w 351964"/>
                <a:gd name="csY89" fmla="*/ 33909 h 278130"/>
                <a:gd name="csX90" fmla="*/ 248658 w 351964"/>
                <a:gd name="csY90" fmla="*/ 33909 h 278130"/>
                <a:gd name="csX91" fmla="*/ 248658 w 351964"/>
                <a:gd name="csY91" fmla="*/ 0 h 278130"/>
                <a:gd name="csX92" fmla="*/ 269490 w 351964"/>
                <a:gd name="csY92" fmla="*/ 0 h 278130"/>
                <a:gd name="csX93" fmla="*/ 269490 w 351964"/>
                <a:gd name="csY93" fmla="*/ 33909 h 278130"/>
                <a:gd name="csX94" fmla="*/ 248658 w 351964"/>
                <a:gd name="csY94" fmla="*/ 33909 h 278130"/>
                <a:gd name="csX95" fmla="*/ 248658 w 351964"/>
                <a:gd name="csY95" fmla="*/ 278130 h 278130"/>
                <a:gd name="csX96" fmla="*/ 248658 w 351964"/>
                <a:gd name="csY96" fmla="*/ 243935 h 278130"/>
                <a:gd name="csX97" fmla="*/ 269490 w 351964"/>
                <a:gd name="csY97" fmla="*/ 243935 h 278130"/>
                <a:gd name="csX98" fmla="*/ 269490 w 351964"/>
                <a:gd name="csY98" fmla="*/ 278130 h 278130"/>
                <a:gd name="csX99" fmla="*/ 248658 w 351964"/>
                <a:gd name="csY99" fmla="*/ 278130 h 278130"/>
                <a:gd name="csX100" fmla="*/ 207469 w 351964"/>
                <a:gd name="csY100" fmla="*/ 278130 h 278130"/>
                <a:gd name="csX101" fmla="*/ 207469 w 351964"/>
                <a:gd name="csY101" fmla="*/ 243935 h 278130"/>
                <a:gd name="csX102" fmla="*/ 227921 w 351964"/>
                <a:gd name="csY102" fmla="*/ 243935 h 278130"/>
                <a:gd name="csX103" fmla="*/ 227921 w 351964"/>
                <a:gd name="csY103" fmla="*/ 278130 h 278130"/>
                <a:gd name="csX104" fmla="*/ 207469 w 351964"/>
                <a:gd name="csY104" fmla="*/ 278130 h 278130"/>
                <a:gd name="csX105" fmla="*/ 167706 w 351964"/>
                <a:gd name="csY105" fmla="*/ 278130 h 278130"/>
                <a:gd name="csX106" fmla="*/ 167706 w 351964"/>
                <a:gd name="csY106" fmla="*/ 243935 h 278130"/>
                <a:gd name="csX107" fmla="*/ 188158 w 351964"/>
                <a:gd name="csY107" fmla="*/ 243935 h 278130"/>
                <a:gd name="csX108" fmla="*/ 188158 w 351964"/>
                <a:gd name="csY108" fmla="*/ 278130 h 278130"/>
                <a:gd name="csX109" fmla="*/ 167706 w 351964"/>
                <a:gd name="csY109" fmla="*/ 278130 h 278130"/>
                <a:gd name="csX110" fmla="*/ 127563 w 351964"/>
                <a:gd name="csY110" fmla="*/ 278130 h 278130"/>
                <a:gd name="csX111" fmla="*/ 127563 w 351964"/>
                <a:gd name="csY111" fmla="*/ 243935 h 278130"/>
                <a:gd name="csX112" fmla="*/ 148396 w 351964"/>
                <a:gd name="csY112" fmla="*/ 243935 h 278130"/>
                <a:gd name="csX113" fmla="*/ 148396 w 351964"/>
                <a:gd name="csY113" fmla="*/ 278130 h 278130"/>
                <a:gd name="csX114" fmla="*/ 127563 w 351964"/>
                <a:gd name="csY114" fmla="*/ 278130 h 278130"/>
                <a:gd name="csX115" fmla="*/ 86184 w 351964"/>
                <a:gd name="csY115" fmla="*/ 278130 h 278130"/>
                <a:gd name="csX116" fmla="*/ 86184 w 351964"/>
                <a:gd name="csY116" fmla="*/ 243935 h 278130"/>
                <a:gd name="csX117" fmla="*/ 106826 w 351964"/>
                <a:gd name="csY117" fmla="*/ 243935 h 278130"/>
                <a:gd name="csX118" fmla="*/ 106826 w 351964"/>
                <a:gd name="csY118" fmla="*/ 278130 h 278130"/>
                <a:gd name="csX119" fmla="*/ 86184 w 351964"/>
                <a:gd name="csY119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</a:cxnLst>
              <a:rect l="l" t="t" r="r" b="b"/>
              <a:pathLst>
                <a:path w="351964" h="278130">
                  <a:moveTo>
                    <a:pt x="229633" y="196787"/>
                  </a:moveTo>
                  <a:cubicBezTo>
                    <a:pt x="217362" y="196787"/>
                    <a:pt x="208610" y="189166"/>
                    <a:pt x="208610" y="180404"/>
                  </a:cubicBezTo>
                  <a:cubicBezTo>
                    <a:pt x="208610" y="173546"/>
                    <a:pt x="216220" y="164687"/>
                    <a:pt x="229633" y="164687"/>
                  </a:cubicBezTo>
                  <a:cubicBezTo>
                    <a:pt x="239146" y="164687"/>
                    <a:pt x="249229" y="170402"/>
                    <a:pt x="249229" y="180404"/>
                  </a:cubicBezTo>
                  <a:cubicBezTo>
                    <a:pt x="249229" y="189166"/>
                    <a:pt x="241048" y="196787"/>
                    <a:pt x="229633" y="196787"/>
                  </a:cubicBezTo>
                  <a:lnTo>
                    <a:pt x="229633" y="196787"/>
                  </a:lnTo>
                  <a:close/>
                  <a:moveTo>
                    <a:pt x="272059" y="214979"/>
                  </a:moveTo>
                  <a:lnTo>
                    <a:pt x="272059" y="62579"/>
                  </a:lnTo>
                  <a:lnTo>
                    <a:pt x="82283" y="62579"/>
                  </a:lnTo>
                  <a:lnTo>
                    <a:pt x="82283" y="214979"/>
                  </a:lnTo>
                  <a:lnTo>
                    <a:pt x="272059" y="214979"/>
                  </a:lnTo>
                  <a:close/>
                  <a:moveTo>
                    <a:pt x="76196" y="232124"/>
                  </a:moveTo>
                  <a:cubicBezTo>
                    <a:pt x="68015" y="232124"/>
                    <a:pt x="60500" y="227933"/>
                    <a:pt x="60500" y="219837"/>
                  </a:cubicBezTo>
                  <a:lnTo>
                    <a:pt x="60500" y="57817"/>
                  </a:lnTo>
                  <a:cubicBezTo>
                    <a:pt x="60500" y="48959"/>
                    <a:pt x="69156" y="45339"/>
                    <a:pt x="75815" y="45339"/>
                  </a:cubicBezTo>
                  <a:lnTo>
                    <a:pt x="278147" y="45339"/>
                  </a:lnTo>
                  <a:cubicBezTo>
                    <a:pt x="287469" y="45339"/>
                    <a:pt x="293557" y="50292"/>
                    <a:pt x="293557" y="57912"/>
                  </a:cubicBezTo>
                  <a:lnTo>
                    <a:pt x="293557" y="218980"/>
                  </a:lnTo>
                  <a:cubicBezTo>
                    <a:pt x="293748" y="227266"/>
                    <a:pt x="287755" y="232124"/>
                    <a:pt x="277196" y="232124"/>
                  </a:cubicBezTo>
                  <a:lnTo>
                    <a:pt x="76196" y="232124"/>
                  </a:lnTo>
                  <a:close/>
                  <a:moveTo>
                    <a:pt x="309348" y="213646"/>
                  </a:moveTo>
                  <a:lnTo>
                    <a:pt x="309348" y="197263"/>
                  </a:lnTo>
                  <a:lnTo>
                    <a:pt x="351964" y="197263"/>
                  </a:lnTo>
                  <a:lnTo>
                    <a:pt x="351964" y="213646"/>
                  </a:lnTo>
                  <a:lnTo>
                    <a:pt x="309348" y="213646"/>
                  </a:lnTo>
                  <a:close/>
                  <a:moveTo>
                    <a:pt x="309348" y="180689"/>
                  </a:moveTo>
                  <a:lnTo>
                    <a:pt x="309348" y="164211"/>
                  </a:lnTo>
                  <a:lnTo>
                    <a:pt x="351964" y="164211"/>
                  </a:lnTo>
                  <a:lnTo>
                    <a:pt x="351964" y="180689"/>
                  </a:lnTo>
                  <a:lnTo>
                    <a:pt x="309348" y="180689"/>
                  </a:lnTo>
                  <a:close/>
                  <a:moveTo>
                    <a:pt x="309348" y="148876"/>
                  </a:moveTo>
                  <a:lnTo>
                    <a:pt x="309348" y="132874"/>
                  </a:lnTo>
                  <a:lnTo>
                    <a:pt x="351964" y="132874"/>
                  </a:lnTo>
                  <a:lnTo>
                    <a:pt x="351964" y="148876"/>
                  </a:lnTo>
                  <a:lnTo>
                    <a:pt x="309348" y="148876"/>
                  </a:lnTo>
                  <a:close/>
                  <a:moveTo>
                    <a:pt x="309348" y="117443"/>
                  </a:moveTo>
                  <a:lnTo>
                    <a:pt x="309348" y="100965"/>
                  </a:lnTo>
                  <a:lnTo>
                    <a:pt x="351964" y="100965"/>
                  </a:lnTo>
                  <a:lnTo>
                    <a:pt x="351964" y="117443"/>
                  </a:lnTo>
                  <a:lnTo>
                    <a:pt x="309348" y="117443"/>
                  </a:lnTo>
                  <a:close/>
                  <a:moveTo>
                    <a:pt x="309348" y="84487"/>
                  </a:moveTo>
                  <a:lnTo>
                    <a:pt x="309348" y="68104"/>
                  </a:lnTo>
                  <a:lnTo>
                    <a:pt x="351964" y="68104"/>
                  </a:lnTo>
                  <a:lnTo>
                    <a:pt x="351964" y="84487"/>
                  </a:lnTo>
                  <a:lnTo>
                    <a:pt x="309348" y="84487"/>
                  </a:lnTo>
                  <a:close/>
                  <a:moveTo>
                    <a:pt x="0" y="84487"/>
                  </a:moveTo>
                  <a:lnTo>
                    <a:pt x="0" y="68104"/>
                  </a:lnTo>
                  <a:lnTo>
                    <a:pt x="42806" y="68104"/>
                  </a:lnTo>
                  <a:lnTo>
                    <a:pt x="42806" y="84487"/>
                  </a:lnTo>
                  <a:lnTo>
                    <a:pt x="0" y="84487"/>
                  </a:lnTo>
                  <a:close/>
                  <a:moveTo>
                    <a:pt x="0" y="117443"/>
                  </a:moveTo>
                  <a:lnTo>
                    <a:pt x="0" y="100965"/>
                  </a:lnTo>
                  <a:lnTo>
                    <a:pt x="42806" y="100965"/>
                  </a:lnTo>
                  <a:lnTo>
                    <a:pt x="42806" y="117443"/>
                  </a:lnTo>
                  <a:lnTo>
                    <a:pt x="0" y="117443"/>
                  </a:lnTo>
                  <a:close/>
                  <a:moveTo>
                    <a:pt x="0" y="148876"/>
                  </a:moveTo>
                  <a:lnTo>
                    <a:pt x="0" y="132874"/>
                  </a:lnTo>
                  <a:lnTo>
                    <a:pt x="42806" y="132874"/>
                  </a:lnTo>
                  <a:lnTo>
                    <a:pt x="42806" y="148876"/>
                  </a:lnTo>
                  <a:lnTo>
                    <a:pt x="0" y="148876"/>
                  </a:lnTo>
                  <a:close/>
                  <a:moveTo>
                    <a:pt x="0" y="180689"/>
                  </a:moveTo>
                  <a:lnTo>
                    <a:pt x="0" y="164211"/>
                  </a:lnTo>
                  <a:lnTo>
                    <a:pt x="42806" y="164211"/>
                  </a:lnTo>
                  <a:lnTo>
                    <a:pt x="42806" y="180689"/>
                  </a:lnTo>
                  <a:lnTo>
                    <a:pt x="0" y="180689"/>
                  </a:lnTo>
                  <a:close/>
                  <a:moveTo>
                    <a:pt x="0" y="213646"/>
                  </a:moveTo>
                  <a:lnTo>
                    <a:pt x="0" y="197263"/>
                  </a:lnTo>
                  <a:lnTo>
                    <a:pt x="42806" y="197263"/>
                  </a:lnTo>
                  <a:lnTo>
                    <a:pt x="42806" y="213646"/>
                  </a:lnTo>
                  <a:lnTo>
                    <a:pt x="0" y="213646"/>
                  </a:lnTo>
                  <a:close/>
                  <a:moveTo>
                    <a:pt x="86184" y="33909"/>
                  </a:moveTo>
                  <a:lnTo>
                    <a:pt x="86184" y="0"/>
                  </a:lnTo>
                  <a:lnTo>
                    <a:pt x="106826" y="0"/>
                  </a:lnTo>
                  <a:lnTo>
                    <a:pt x="106826" y="33909"/>
                  </a:lnTo>
                  <a:lnTo>
                    <a:pt x="86184" y="33909"/>
                  </a:lnTo>
                  <a:close/>
                  <a:moveTo>
                    <a:pt x="127563" y="33909"/>
                  </a:moveTo>
                  <a:lnTo>
                    <a:pt x="127563" y="0"/>
                  </a:lnTo>
                  <a:lnTo>
                    <a:pt x="148396" y="0"/>
                  </a:lnTo>
                  <a:lnTo>
                    <a:pt x="148396" y="33909"/>
                  </a:lnTo>
                  <a:lnTo>
                    <a:pt x="127563" y="33909"/>
                  </a:lnTo>
                  <a:close/>
                  <a:moveTo>
                    <a:pt x="167706" y="33909"/>
                  </a:moveTo>
                  <a:lnTo>
                    <a:pt x="167706" y="0"/>
                  </a:lnTo>
                  <a:lnTo>
                    <a:pt x="188158" y="0"/>
                  </a:lnTo>
                  <a:lnTo>
                    <a:pt x="188158" y="33909"/>
                  </a:lnTo>
                  <a:lnTo>
                    <a:pt x="167706" y="33909"/>
                  </a:lnTo>
                  <a:close/>
                  <a:moveTo>
                    <a:pt x="207469" y="33909"/>
                  </a:moveTo>
                  <a:lnTo>
                    <a:pt x="207469" y="0"/>
                  </a:lnTo>
                  <a:lnTo>
                    <a:pt x="227921" y="0"/>
                  </a:lnTo>
                  <a:lnTo>
                    <a:pt x="227921" y="33909"/>
                  </a:lnTo>
                  <a:lnTo>
                    <a:pt x="207469" y="33909"/>
                  </a:lnTo>
                  <a:close/>
                  <a:moveTo>
                    <a:pt x="248658" y="33909"/>
                  </a:moveTo>
                  <a:lnTo>
                    <a:pt x="248658" y="0"/>
                  </a:lnTo>
                  <a:lnTo>
                    <a:pt x="269490" y="0"/>
                  </a:lnTo>
                  <a:lnTo>
                    <a:pt x="269490" y="33909"/>
                  </a:lnTo>
                  <a:lnTo>
                    <a:pt x="248658" y="33909"/>
                  </a:lnTo>
                  <a:close/>
                  <a:moveTo>
                    <a:pt x="248658" y="278130"/>
                  </a:moveTo>
                  <a:lnTo>
                    <a:pt x="248658" y="243935"/>
                  </a:lnTo>
                  <a:lnTo>
                    <a:pt x="269490" y="243935"/>
                  </a:lnTo>
                  <a:lnTo>
                    <a:pt x="269490" y="278130"/>
                  </a:lnTo>
                  <a:lnTo>
                    <a:pt x="248658" y="278130"/>
                  </a:lnTo>
                  <a:close/>
                  <a:moveTo>
                    <a:pt x="207469" y="278130"/>
                  </a:moveTo>
                  <a:lnTo>
                    <a:pt x="207469" y="243935"/>
                  </a:lnTo>
                  <a:lnTo>
                    <a:pt x="227921" y="243935"/>
                  </a:lnTo>
                  <a:lnTo>
                    <a:pt x="227921" y="278130"/>
                  </a:lnTo>
                  <a:lnTo>
                    <a:pt x="207469" y="278130"/>
                  </a:lnTo>
                  <a:close/>
                  <a:moveTo>
                    <a:pt x="167706" y="278130"/>
                  </a:moveTo>
                  <a:lnTo>
                    <a:pt x="167706" y="243935"/>
                  </a:lnTo>
                  <a:lnTo>
                    <a:pt x="188158" y="243935"/>
                  </a:lnTo>
                  <a:lnTo>
                    <a:pt x="188158" y="278130"/>
                  </a:lnTo>
                  <a:lnTo>
                    <a:pt x="167706" y="278130"/>
                  </a:lnTo>
                  <a:close/>
                  <a:moveTo>
                    <a:pt x="127563" y="278130"/>
                  </a:moveTo>
                  <a:lnTo>
                    <a:pt x="127563" y="243935"/>
                  </a:lnTo>
                  <a:lnTo>
                    <a:pt x="148396" y="243935"/>
                  </a:lnTo>
                  <a:lnTo>
                    <a:pt x="148396" y="278130"/>
                  </a:lnTo>
                  <a:lnTo>
                    <a:pt x="127563" y="278130"/>
                  </a:lnTo>
                  <a:close/>
                  <a:moveTo>
                    <a:pt x="86184" y="278130"/>
                  </a:moveTo>
                  <a:lnTo>
                    <a:pt x="86184" y="243935"/>
                  </a:lnTo>
                  <a:lnTo>
                    <a:pt x="106826" y="243935"/>
                  </a:lnTo>
                  <a:lnTo>
                    <a:pt x="106826" y="278130"/>
                  </a:lnTo>
                  <a:lnTo>
                    <a:pt x="86184" y="278130"/>
                  </a:lnTo>
                  <a:close/>
                </a:path>
              </a:pathLst>
            </a:custGeom>
            <a:solidFill>
              <a:srgbClr val="000000"/>
            </a:solidFill>
            <a:ln w="9506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</p:grpSp>
      <p:grpSp>
        <p:nvGrpSpPr>
          <p:cNvPr id="7" name="Graphic 210">
            <a:extLst>
              <a:ext uri="{FF2B5EF4-FFF2-40B4-BE49-F238E27FC236}">
                <a16:creationId xmlns:a16="http://schemas.microsoft.com/office/drawing/2014/main" id="{65F64860-5DBB-D639-0E4B-707383C6C9B2}"/>
              </a:ext>
            </a:extLst>
          </p:cNvPr>
          <p:cNvGrpSpPr/>
          <p:nvPr/>
        </p:nvGrpSpPr>
        <p:grpSpPr>
          <a:xfrm>
            <a:off x="2011170" y="2829761"/>
            <a:ext cx="761003" cy="381000"/>
            <a:chOff x="4764243" y="2718924"/>
            <a:chExt cx="761003" cy="381000"/>
          </a:xfrm>
          <a:solidFill>
            <a:srgbClr val="FFFFFF"/>
          </a:solidFill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FFF1D2D0-A3B2-F09F-B3CF-3C7123053B67}"/>
                </a:ext>
              </a:extLst>
            </p:cNvPr>
            <p:cNvSpPr/>
            <p:nvPr/>
          </p:nvSpPr>
          <p:spPr>
            <a:xfrm>
              <a:off x="4764243" y="2718924"/>
              <a:ext cx="761003" cy="381000"/>
            </a:xfrm>
            <a:prstGeom prst="roundRect">
              <a:avLst>
                <a:gd name="adj" fmla="val 14980"/>
              </a:avLst>
            </a:prstGeom>
            <a:solidFill>
              <a:srgbClr val="FFFFFF"/>
            </a:solidFill>
            <a:ln w="9506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A9E3ED0-B6DD-8030-8140-C3311ADA30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768999" y="2771311"/>
              <a:ext cx="741978" cy="304800"/>
            </a:xfrm>
            <a:custGeom>
              <a:avLst/>
              <a:gdLst>
                <a:gd name="csX0" fmla="*/ -1 w 741978"/>
                <a:gd name="csY0" fmla="*/ -1 h 304800"/>
                <a:gd name="csX1" fmla="*/ 741978 w 741978"/>
                <a:gd name="csY1" fmla="*/ -1 h 304800"/>
                <a:gd name="csX2" fmla="*/ 741978 w 741978"/>
                <a:gd name="csY2" fmla="*/ 304800 h 304800"/>
                <a:gd name="csX3" fmla="*/ -1 w 741978"/>
                <a:gd name="csY3" fmla="*/ 304800 h 3048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41978" h="304800">
                  <a:moveTo>
                    <a:pt x="-1" y="-1"/>
                  </a:moveTo>
                  <a:lnTo>
                    <a:pt x="741978" y="-1"/>
                  </a:lnTo>
                  <a:lnTo>
                    <a:pt x="741978" y="304800"/>
                  </a:lnTo>
                  <a:lnTo>
                    <a:pt x="-1" y="304800"/>
                  </a:lnTo>
                  <a:close/>
                </a:path>
              </a:pathLst>
            </a:custGeom>
          </p:spPr>
        </p:pic>
      </p:grp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1FAFA32-8572-F8D1-E8D4-9763FFE14BDC}"/>
              </a:ext>
            </a:extLst>
          </p:cNvPr>
          <p:cNvSpPr/>
          <p:nvPr/>
        </p:nvSpPr>
        <p:spPr>
          <a:xfrm>
            <a:off x="1721037" y="3855000"/>
            <a:ext cx="3096334" cy="209550"/>
          </a:xfrm>
          <a:prstGeom prst="roundRect">
            <a:avLst>
              <a:gd name="adj" fmla="val 14980"/>
            </a:avLst>
          </a:prstGeom>
          <a:solidFill>
            <a:srgbClr val="FFF2CC"/>
          </a:solidFill>
          <a:ln w="9506" cap="flat">
            <a:solidFill>
              <a:srgbClr val="D6B656"/>
            </a:solidFill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C7129DB-54AF-F65E-0270-A277C61102C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325440" y="3616875"/>
            <a:ext cx="1036867" cy="178593"/>
          </a:xfrm>
          <a:custGeom>
            <a:avLst/>
            <a:gdLst>
              <a:gd name="csX0" fmla="*/ -1 w 1036867"/>
              <a:gd name="csY0" fmla="*/ -1 h 178593"/>
              <a:gd name="csX1" fmla="*/ 1036867 w 1036867"/>
              <a:gd name="csY1" fmla="*/ -1 h 178593"/>
              <a:gd name="csX2" fmla="*/ 1036867 w 1036867"/>
              <a:gd name="csY2" fmla="*/ 178593 h 178593"/>
              <a:gd name="csX3" fmla="*/ -1 w 1036867"/>
              <a:gd name="csY3" fmla="*/ 178593 h 1785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036867" h="178593">
                <a:moveTo>
                  <a:pt x="-1" y="-1"/>
                </a:moveTo>
                <a:lnTo>
                  <a:pt x="1036867" y="-1"/>
                </a:lnTo>
                <a:lnTo>
                  <a:pt x="1036867" y="178593"/>
                </a:lnTo>
                <a:lnTo>
                  <a:pt x="-1" y="178593"/>
                </a:lnTo>
                <a:close/>
              </a:path>
            </a:pathLst>
          </a:custGeom>
        </p:spPr>
      </p:pic>
      <p:grpSp>
        <p:nvGrpSpPr>
          <p:cNvPr id="12" name="Graphic 210">
            <a:extLst>
              <a:ext uri="{FF2B5EF4-FFF2-40B4-BE49-F238E27FC236}">
                <a16:creationId xmlns:a16="http://schemas.microsoft.com/office/drawing/2014/main" id="{B1DF14CB-7694-F724-E90B-0DED2D14505F}"/>
              </a:ext>
            </a:extLst>
          </p:cNvPr>
          <p:cNvGrpSpPr/>
          <p:nvPr/>
        </p:nvGrpSpPr>
        <p:grpSpPr>
          <a:xfrm>
            <a:off x="2119701" y="3215956"/>
            <a:ext cx="62694" cy="621664"/>
            <a:chOff x="4911497" y="3098019"/>
            <a:chExt cx="66587" cy="379380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5A6950FF-342F-A75C-CA7E-D7CB4FDBED99}"/>
                </a:ext>
              </a:extLst>
            </p:cNvPr>
            <p:cNvSpPr/>
            <p:nvPr/>
          </p:nvSpPr>
          <p:spPr>
            <a:xfrm>
              <a:off x="4944220" y="3098019"/>
              <a:ext cx="665" cy="329374"/>
            </a:xfrm>
            <a:custGeom>
              <a:avLst/>
              <a:gdLst>
                <a:gd name="csX0" fmla="*/ 0 w 665"/>
                <a:gd name="csY0" fmla="*/ 0 h 329374"/>
                <a:gd name="csX1" fmla="*/ 666 w 665"/>
                <a:gd name="csY1" fmla="*/ 329375 h 3293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65" h="329374">
                  <a:moveTo>
                    <a:pt x="0" y="0"/>
                  </a:moveTo>
                  <a:lnTo>
                    <a:pt x="666" y="329375"/>
                  </a:lnTo>
                </a:path>
              </a:pathLst>
            </a:custGeom>
            <a:noFill/>
            <a:ln w="9506" cap="flat">
              <a:solidFill>
                <a:srgbClr val="36393D"/>
              </a:solidFill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49B639AE-BCC2-6894-DBD5-16A651DD9087}"/>
                </a:ext>
              </a:extLst>
            </p:cNvPr>
            <p:cNvSpPr/>
            <p:nvPr/>
          </p:nvSpPr>
          <p:spPr>
            <a:xfrm>
              <a:off x="4911497" y="3410629"/>
              <a:ext cx="66587" cy="66770"/>
            </a:xfrm>
            <a:custGeom>
              <a:avLst/>
              <a:gdLst>
                <a:gd name="csX0" fmla="*/ 33484 w 66587"/>
                <a:gd name="csY0" fmla="*/ 66770 h 66770"/>
                <a:gd name="csX1" fmla="*/ 0 w 66587"/>
                <a:gd name="csY1" fmla="*/ 191 h 66770"/>
                <a:gd name="csX2" fmla="*/ 33389 w 66587"/>
                <a:gd name="csY2" fmla="*/ 16764 h 66770"/>
                <a:gd name="csX3" fmla="*/ 66588 w 66587"/>
                <a:gd name="csY3" fmla="*/ 0 h 667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6587" h="66770">
                  <a:moveTo>
                    <a:pt x="33484" y="66770"/>
                  </a:moveTo>
                  <a:lnTo>
                    <a:pt x="0" y="191"/>
                  </a:lnTo>
                  <a:lnTo>
                    <a:pt x="33389" y="16764"/>
                  </a:lnTo>
                  <a:lnTo>
                    <a:pt x="66588" y="0"/>
                  </a:lnTo>
                  <a:close/>
                </a:path>
              </a:pathLst>
            </a:custGeom>
            <a:solidFill>
              <a:srgbClr val="36393D"/>
            </a:solidFill>
            <a:ln w="9506" cap="flat">
              <a:solidFill>
                <a:srgbClr val="36393D"/>
              </a:solidFill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03EF8EA4-8AD1-45AB-087B-422F7EAC63E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729891" y="3882350"/>
            <a:ext cx="1131993" cy="159543"/>
          </a:xfrm>
          <a:custGeom>
            <a:avLst/>
            <a:gdLst>
              <a:gd name="csX0" fmla="*/ -1 w 1131993"/>
              <a:gd name="csY0" fmla="*/ -1 h 159543"/>
              <a:gd name="csX1" fmla="*/ 1131993 w 1131993"/>
              <a:gd name="csY1" fmla="*/ -1 h 159543"/>
              <a:gd name="csX2" fmla="*/ 1131993 w 1131993"/>
              <a:gd name="csY2" fmla="*/ 159543 h 159543"/>
              <a:gd name="csX3" fmla="*/ -1 w 1131993"/>
              <a:gd name="csY3" fmla="*/ 159543 h 1595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131993" h="159543">
                <a:moveTo>
                  <a:pt x="-1" y="-1"/>
                </a:moveTo>
                <a:lnTo>
                  <a:pt x="1131993" y="-1"/>
                </a:lnTo>
                <a:lnTo>
                  <a:pt x="1131993" y="159543"/>
                </a:lnTo>
                <a:lnTo>
                  <a:pt x="-1" y="159543"/>
                </a:lnTo>
                <a:close/>
              </a:path>
            </a:pathLst>
          </a:custGeom>
        </p:spPr>
      </p:pic>
      <p:grpSp>
        <p:nvGrpSpPr>
          <p:cNvPr id="17" name="Graphic 210">
            <a:extLst>
              <a:ext uri="{FF2B5EF4-FFF2-40B4-BE49-F238E27FC236}">
                <a16:creationId xmlns:a16="http://schemas.microsoft.com/office/drawing/2014/main" id="{678F7EB2-BED5-E37A-7356-36B31FED8D4B}"/>
              </a:ext>
            </a:extLst>
          </p:cNvPr>
          <p:cNvGrpSpPr/>
          <p:nvPr/>
        </p:nvGrpSpPr>
        <p:grpSpPr>
          <a:xfrm>
            <a:off x="4656800" y="2046773"/>
            <a:ext cx="726568" cy="1946338"/>
            <a:chOff x="7409873" y="1672697"/>
            <a:chExt cx="726568" cy="1946338"/>
          </a:xfrm>
        </p:grpSpPr>
        <p:grpSp>
          <p:nvGrpSpPr>
            <p:cNvPr id="20" name="Graphic 210">
              <a:extLst>
                <a:ext uri="{FF2B5EF4-FFF2-40B4-BE49-F238E27FC236}">
                  <a16:creationId xmlns:a16="http://schemas.microsoft.com/office/drawing/2014/main" id="{803DF1D6-ABD9-5FF6-8F08-C7DD2DB3A42B}"/>
                </a:ext>
              </a:extLst>
            </p:cNvPr>
            <p:cNvGrpSpPr/>
            <p:nvPr/>
          </p:nvGrpSpPr>
          <p:grpSpPr>
            <a:xfrm>
              <a:off x="7409873" y="1672697"/>
              <a:ext cx="208134" cy="1946338"/>
              <a:chOff x="7409873" y="1672697"/>
              <a:chExt cx="208134" cy="1946338"/>
            </a:xfrm>
          </p:grpSpPr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0D19E01E-C56A-001A-D508-E54867E34C1D}"/>
                  </a:ext>
                </a:extLst>
              </p:cNvPr>
              <p:cNvSpPr/>
              <p:nvPr/>
            </p:nvSpPr>
            <p:spPr>
              <a:xfrm>
                <a:off x="7459814" y="1672697"/>
                <a:ext cx="158193" cy="1913001"/>
              </a:xfrm>
              <a:custGeom>
                <a:avLst/>
                <a:gdLst>
                  <a:gd name="csX0" fmla="*/ 158004 w 158193"/>
                  <a:gd name="csY0" fmla="*/ 0 h 1913001"/>
                  <a:gd name="csX1" fmla="*/ 158194 w 158193"/>
                  <a:gd name="csY1" fmla="*/ 1913001 h 1913001"/>
                  <a:gd name="csX2" fmla="*/ 0 w 158193"/>
                  <a:gd name="csY2" fmla="*/ 1913001 h 191300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158193" h="1913001">
                    <a:moveTo>
                      <a:pt x="158004" y="0"/>
                    </a:moveTo>
                    <a:lnTo>
                      <a:pt x="158194" y="1913001"/>
                    </a:lnTo>
                    <a:lnTo>
                      <a:pt x="0" y="1913001"/>
                    </a:lnTo>
                  </a:path>
                </a:pathLst>
              </a:custGeom>
              <a:noFill/>
              <a:ln w="9506" cap="flat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IT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C9D971A5-4DB5-BB4D-B63D-2F50F37C1E8D}"/>
                  </a:ext>
                </a:extLst>
              </p:cNvPr>
              <p:cNvSpPr/>
              <p:nvPr/>
            </p:nvSpPr>
            <p:spPr>
              <a:xfrm>
                <a:off x="7409873" y="3552361"/>
                <a:ext cx="66587" cy="66675"/>
              </a:xfrm>
              <a:custGeom>
                <a:avLst/>
                <a:gdLst>
                  <a:gd name="csX0" fmla="*/ 0 w 66587"/>
                  <a:gd name="csY0" fmla="*/ 33338 h 66675"/>
                  <a:gd name="csX1" fmla="*/ 66588 w 66587"/>
                  <a:gd name="csY1" fmla="*/ 0 h 66675"/>
                  <a:gd name="csX2" fmla="*/ 49941 w 66587"/>
                  <a:gd name="csY2" fmla="*/ 33338 h 66675"/>
                  <a:gd name="csX3" fmla="*/ 66588 w 66587"/>
                  <a:gd name="csY3" fmla="*/ 66675 h 666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66587" h="66675">
                    <a:moveTo>
                      <a:pt x="0" y="33338"/>
                    </a:moveTo>
                    <a:lnTo>
                      <a:pt x="66588" y="0"/>
                    </a:lnTo>
                    <a:lnTo>
                      <a:pt x="49941" y="33338"/>
                    </a:lnTo>
                    <a:lnTo>
                      <a:pt x="66588" y="66675"/>
                    </a:lnTo>
                    <a:close/>
                  </a:path>
                </a:pathLst>
              </a:custGeom>
              <a:solidFill>
                <a:srgbClr val="000000"/>
              </a:solidFill>
              <a:ln w="9506" cap="flat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IT"/>
              </a:p>
            </p:txBody>
          </p:sp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7EA8CA26-C458-D7A8-E9D0-5CF1F38E08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7698864" y="2437936"/>
              <a:ext cx="437577" cy="321468"/>
            </a:xfrm>
            <a:custGeom>
              <a:avLst/>
              <a:gdLst>
                <a:gd name="csX0" fmla="*/ -1 w 437577"/>
                <a:gd name="csY0" fmla="*/ -1 h 321468"/>
                <a:gd name="csX1" fmla="*/ 437577 w 437577"/>
                <a:gd name="csY1" fmla="*/ -1 h 321468"/>
                <a:gd name="csX2" fmla="*/ 437577 w 437577"/>
                <a:gd name="csY2" fmla="*/ 321468 h 321468"/>
                <a:gd name="csX3" fmla="*/ -1 w 437577"/>
                <a:gd name="csY3" fmla="*/ 321468 h 3214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37577" h="321468">
                  <a:moveTo>
                    <a:pt x="-1" y="-1"/>
                  </a:moveTo>
                  <a:lnTo>
                    <a:pt x="437577" y="-1"/>
                  </a:lnTo>
                  <a:lnTo>
                    <a:pt x="437577" y="321468"/>
                  </a:lnTo>
                  <a:lnTo>
                    <a:pt x="-1" y="321468"/>
                  </a:lnTo>
                  <a:close/>
                </a:path>
              </a:pathLst>
            </a:custGeom>
          </p:spPr>
        </p:pic>
      </p:grpSp>
      <p:grpSp>
        <p:nvGrpSpPr>
          <p:cNvPr id="24" name="Graphic 210">
            <a:extLst>
              <a:ext uri="{FF2B5EF4-FFF2-40B4-BE49-F238E27FC236}">
                <a16:creationId xmlns:a16="http://schemas.microsoft.com/office/drawing/2014/main" id="{AF303DBC-4A95-9E67-E554-C9BDFCED8566}"/>
              </a:ext>
            </a:extLst>
          </p:cNvPr>
          <p:cNvGrpSpPr/>
          <p:nvPr/>
        </p:nvGrpSpPr>
        <p:grpSpPr>
          <a:xfrm>
            <a:off x="5007623" y="3150150"/>
            <a:ext cx="285376" cy="289464"/>
            <a:chOff x="7760696" y="2776074"/>
            <a:chExt cx="285376" cy="28946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A149726-892D-5CB6-B79A-CF369CA5E297}"/>
                </a:ext>
              </a:extLst>
            </p:cNvPr>
            <p:cNvSpPr/>
            <p:nvPr/>
          </p:nvSpPr>
          <p:spPr>
            <a:xfrm>
              <a:off x="7760696" y="2776074"/>
              <a:ext cx="285376" cy="289464"/>
            </a:xfrm>
            <a:prstGeom prst="rect">
              <a:avLst/>
            </a:prstGeom>
            <a:noFill/>
            <a:ln w="9506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6FC8ACB8-3216-F5B0-8616-E27944D180EA}"/>
                </a:ext>
              </a:extLst>
            </p:cNvPr>
            <p:cNvSpPr/>
            <p:nvPr/>
          </p:nvSpPr>
          <p:spPr>
            <a:xfrm>
              <a:off x="7762122" y="2776074"/>
              <a:ext cx="282522" cy="289464"/>
            </a:xfrm>
            <a:custGeom>
              <a:avLst/>
              <a:gdLst>
                <a:gd name="csX0" fmla="*/ 111772 w 282522"/>
                <a:gd name="csY0" fmla="*/ 215075 h 289464"/>
                <a:gd name="csX1" fmla="*/ 111678 w 282522"/>
                <a:gd name="csY1" fmla="*/ 170497 h 289464"/>
                <a:gd name="csX2" fmla="*/ 87706 w 282522"/>
                <a:gd name="csY2" fmla="*/ 174212 h 289464"/>
                <a:gd name="csX3" fmla="*/ 59073 w 282522"/>
                <a:gd name="csY3" fmla="*/ 169736 h 289464"/>
                <a:gd name="csX4" fmla="*/ 59168 w 282522"/>
                <a:gd name="csY4" fmla="*/ 215455 h 289464"/>
                <a:gd name="csX5" fmla="*/ 71629 w 282522"/>
                <a:gd name="csY5" fmla="*/ 219932 h 289464"/>
                <a:gd name="csX6" fmla="*/ 78954 w 282522"/>
                <a:gd name="csY6" fmla="*/ 220789 h 289464"/>
                <a:gd name="csX7" fmla="*/ 82093 w 282522"/>
                <a:gd name="csY7" fmla="*/ 220980 h 289464"/>
                <a:gd name="csX8" fmla="*/ 88657 w 282522"/>
                <a:gd name="csY8" fmla="*/ 220980 h 289464"/>
                <a:gd name="csX9" fmla="*/ 91891 w 282522"/>
                <a:gd name="csY9" fmla="*/ 220789 h 289464"/>
                <a:gd name="csX10" fmla="*/ 99216 w 282522"/>
                <a:gd name="csY10" fmla="*/ 219932 h 289464"/>
                <a:gd name="csX11" fmla="*/ 111772 w 282522"/>
                <a:gd name="csY11" fmla="*/ 215075 h 289464"/>
                <a:gd name="csX12" fmla="*/ 85423 w 282522"/>
                <a:gd name="csY12" fmla="*/ 151447 h 289464"/>
                <a:gd name="csX13" fmla="*/ 60880 w 282522"/>
                <a:gd name="csY13" fmla="*/ 156115 h 289464"/>
                <a:gd name="csX14" fmla="*/ 87706 w 282522"/>
                <a:gd name="csY14" fmla="*/ 161068 h 289464"/>
                <a:gd name="csX15" fmla="*/ 111012 w 282522"/>
                <a:gd name="csY15" fmla="*/ 156400 h 289464"/>
                <a:gd name="csX16" fmla="*/ 85423 w 282522"/>
                <a:gd name="csY16" fmla="*/ 151447 h 289464"/>
                <a:gd name="csX17" fmla="*/ 85423 w 282522"/>
                <a:gd name="csY17" fmla="*/ 138208 h 289464"/>
                <a:gd name="csX18" fmla="*/ 124805 w 282522"/>
                <a:gd name="csY18" fmla="*/ 156972 h 289464"/>
                <a:gd name="csX19" fmla="*/ 124805 w 282522"/>
                <a:gd name="csY19" fmla="*/ 215455 h 289464"/>
                <a:gd name="csX20" fmla="*/ 101404 w 282522"/>
                <a:gd name="csY20" fmla="*/ 232886 h 289464"/>
                <a:gd name="csX21" fmla="*/ 92843 w 282522"/>
                <a:gd name="csY21" fmla="*/ 233934 h 289464"/>
                <a:gd name="csX22" fmla="*/ 89133 w 282522"/>
                <a:gd name="csY22" fmla="*/ 234125 h 289464"/>
                <a:gd name="csX23" fmla="*/ 85423 w 282522"/>
                <a:gd name="csY23" fmla="*/ 234125 h 289464"/>
                <a:gd name="csX24" fmla="*/ 81618 w 282522"/>
                <a:gd name="csY24" fmla="*/ 234125 h 289464"/>
                <a:gd name="csX25" fmla="*/ 78003 w 282522"/>
                <a:gd name="csY25" fmla="*/ 233934 h 289464"/>
                <a:gd name="csX26" fmla="*/ 69347 w 282522"/>
                <a:gd name="csY26" fmla="*/ 232886 h 289464"/>
                <a:gd name="csX27" fmla="*/ 46041 w 282522"/>
                <a:gd name="csY27" fmla="*/ 215455 h 289464"/>
                <a:gd name="csX28" fmla="*/ 46041 w 282522"/>
                <a:gd name="csY28" fmla="*/ 156972 h 289464"/>
                <a:gd name="csX29" fmla="*/ 85423 w 282522"/>
                <a:gd name="csY29" fmla="*/ 138208 h 289464"/>
                <a:gd name="csX30" fmla="*/ 249704 w 282522"/>
                <a:gd name="csY30" fmla="*/ 23050 h 289464"/>
                <a:gd name="csX31" fmla="*/ 259502 w 282522"/>
                <a:gd name="csY31" fmla="*/ 32861 h 289464"/>
                <a:gd name="csX32" fmla="*/ 269395 w 282522"/>
                <a:gd name="csY32" fmla="*/ 23050 h 289464"/>
                <a:gd name="csX33" fmla="*/ 259502 w 282522"/>
                <a:gd name="csY33" fmla="*/ 13145 h 289464"/>
                <a:gd name="csX34" fmla="*/ 249704 w 282522"/>
                <a:gd name="csY34" fmla="*/ 23050 h 289464"/>
                <a:gd name="csX35" fmla="*/ 183973 w 282522"/>
                <a:gd name="csY35" fmla="*/ 134874 h 289464"/>
                <a:gd name="csX36" fmla="*/ 179026 w 282522"/>
                <a:gd name="csY36" fmla="*/ 126301 h 289464"/>
                <a:gd name="csX37" fmla="*/ 169228 w 282522"/>
                <a:gd name="csY37" fmla="*/ 126301 h 289464"/>
                <a:gd name="csX38" fmla="*/ 164282 w 282522"/>
                <a:gd name="csY38" fmla="*/ 134874 h 289464"/>
                <a:gd name="csX39" fmla="*/ 169228 w 282522"/>
                <a:gd name="csY39" fmla="*/ 143446 h 289464"/>
                <a:gd name="csX40" fmla="*/ 179026 w 282522"/>
                <a:gd name="csY40" fmla="*/ 143446 h 289464"/>
                <a:gd name="csX41" fmla="*/ 183973 w 282522"/>
                <a:gd name="csY41" fmla="*/ 134874 h 289464"/>
                <a:gd name="csX42" fmla="*/ 95316 w 282522"/>
                <a:gd name="csY42" fmla="*/ 65818 h 289464"/>
                <a:gd name="csX43" fmla="*/ 103782 w 282522"/>
                <a:gd name="csY43" fmla="*/ 60865 h 289464"/>
                <a:gd name="csX44" fmla="*/ 103782 w 282522"/>
                <a:gd name="csY44" fmla="*/ 50959 h 289464"/>
                <a:gd name="csX45" fmla="*/ 95316 w 282522"/>
                <a:gd name="csY45" fmla="*/ 46006 h 289464"/>
                <a:gd name="csX46" fmla="*/ 86754 w 282522"/>
                <a:gd name="csY46" fmla="*/ 50959 h 289464"/>
                <a:gd name="csX47" fmla="*/ 86754 w 282522"/>
                <a:gd name="csY47" fmla="*/ 60865 h 289464"/>
                <a:gd name="csX48" fmla="*/ 95316 w 282522"/>
                <a:gd name="csY48" fmla="*/ 65818 h 289464"/>
                <a:gd name="csX49" fmla="*/ 236482 w 282522"/>
                <a:gd name="csY49" fmla="*/ 23050 h 289464"/>
                <a:gd name="csX50" fmla="*/ 259502 w 282522"/>
                <a:gd name="csY50" fmla="*/ 0 h 289464"/>
                <a:gd name="csX51" fmla="*/ 282523 w 282522"/>
                <a:gd name="csY51" fmla="*/ 23050 h 289464"/>
                <a:gd name="csX52" fmla="*/ 259502 w 282522"/>
                <a:gd name="csY52" fmla="*/ 46006 h 289464"/>
                <a:gd name="csX53" fmla="*/ 255222 w 282522"/>
                <a:gd name="csY53" fmla="*/ 45625 h 289464"/>
                <a:gd name="csX54" fmla="*/ 195198 w 282522"/>
                <a:gd name="csY54" fmla="*/ 125730 h 289464"/>
                <a:gd name="csX55" fmla="*/ 197100 w 282522"/>
                <a:gd name="csY55" fmla="*/ 134874 h 289464"/>
                <a:gd name="csX56" fmla="*/ 174080 w 282522"/>
                <a:gd name="csY56" fmla="*/ 157925 h 289464"/>
                <a:gd name="csX57" fmla="*/ 151155 w 282522"/>
                <a:gd name="csY57" fmla="*/ 134874 h 289464"/>
                <a:gd name="csX58" fmla="*/ 153437 w 282522"/>
                <a:gd name="csY58" fmla="*/ 124968 h 289464"/>
                <a:gd name="csX59" fmla="*/ 105114 w 282522"/>
                <a:gd name="csY59" fmla="*/ 76676 h 289464"/>
                <a:gd name="csX60" fmla="*/ 95316 w 282522"/>
                <a:gd name="csY60" fmla="*/ 78962 h 289464"/>
                <a:gd name="csX61" fmla="*/ 72295 w 282522"/>
                <a:gd name="csY61" fmla="*/ 55912 h 289464"/>
                <a:gd name="csX62" fmla="*/ 95316 w 282522"/>
                <a:gd name="csY62" fmla="*/ 32861 h 289464"/>
                <a:gd name="csX63" fmla="*/ 118241 w 282522"/>
                <a:gd name="csY63" fmla="*/ 55912 h 289464"/>
                <a:gd name="csX64" fmla="*/ 114912 w 282522"/>
                <a:gd name="csY64" fmla="*/ 67818 h 289464"/>
                <a:gd name="csX65" fmla="*/ 162284 w 282522"/>
                <a:gd name="csY65" fmla="*/ 115253 h 289464"/>
                <a:gd name="csX66" fmla="*/ 174080 w 282522"/>
                <a:gd name="csY66" fmla="*/ 111824 h 289464"/>
                <a:gd name="csX67" fmla="*/ 186446 w 282522"/>
                <a:gd name="csY67" fmla="*/ 115538 h 289464"/>
                <a:gd name="csX68" fmla="*/ 243426 w 282522"/>
                <a:gd name="csY68" fmla="*/ 39433 h 289464"/>
                <a:gd name="csX69" fmla="*/ 236482 w 282522"/>
                <a:gd name="csY69" fmla="*/ 23050 h 289464"/>
                <a:gd name="csX70" fmla="*/ 131368 w 282522"/>
                <a:gd name="csY70" fmla="*/ 276320 h 289464"/>
                <a:gd name="csX71" fmla="*/ 144591 w 282522"/>
                <a:gd name="csY71" fmla="*/ 276320 h 289464"/>
                <a:gd name="csX72" fmla="*/ 144591 w 282522"/>
                <a:gd name="csY72" fmla="*/ 256604 h 289464"/>
                <a:gd name="csX73" fmla="*/ 131368 w 282522"/>
                <a:gd name="csY73" fmla="*/ 256604 h 289464"/>
                <a:gd name="csX74" fmla="*/ 269776 w 282522"/>
                <a:gd name="csY74" fmla="*/ 243459 h 289464"/>
                <a:gd name="csX75" fmla="*/ 269681 w 282522"/>
                <a:gd name="csY75" fmla="*/ 203930 h 289464"/>
                <a:gd name="csX76" fmla="*/ 137932 w 282522"/>
                <a:gd name="csY76" fmla="*/ 203930 h 289464"/>
                <a:gd name="csX77" fmla="*/ 137932 w 282522"/>
                <a:gd name="csY77" fmla="*/ 190786 h 289464"/>
                <a:gd name="csX78" fmla="*/ 269681 w 282522"/>
                <a:gd name="csY78" fmla="*/ 190786 h 289464"/>
                <a:gd name="csX79" fmla="*/ 269395 w 282522"/>
                <a:gd name="csY79" fmla="*/ 65818 h 289464"/>
                <a:gd name="csX80" fmla="*/ 282523 w 282522"/>
                <a:gd name="csY80" fmla="*/ 65818 h 289464"/>
                <a:gd name="csX81" fmla="*/ 282523 w 282522"/>
                <a:gd name="csY81" fmla="*/ 243840 h 289464"/>
                <a:gd name="csX82" fmla="*/ 269776 w 282522"/>
                <a:gd name="csY82" fmla="*/ 256604 h 289464"/>
                <a:gd name="csX83" fmla="*/ 157718 w 282522"/>
                <a:gd name="csY83" fmla="*/ 256604 h 289464"/>
                <a:gd name="csX84" fmla="*/ 157718 w 282522"/>
                <a:gd name="csY84" fmla="*/ 276320 h 289464"/>
                <a:gd name="csX85" fmla="*/ 210227 w 282522"/>
                <a:gd name="csY85" fmla="*/ 276320 h 289464"/>
                <a:gd name="csX86" fmla="*/ 210227 w 282522"/>
                <a:gd name="csY86" fmla="*/ 289465 h 289464"/>
                <a:gd name="csX87" fmla="*/ 151155 w 282522"/>
                <a:gd name="csY87" fmla="*/ 289465 h 289464"/>
                <a:gd name="csX88" fmla="*/ 124805 w 282522"/>
                <a:gd name="csY88" fmla="*/ 289465 h 289464"/>
                <a:gd name="csX89" fmla="*/ 72295 w 282522"/>
                <a:gd name="csY89" fmla="*/ 289465 h 289464"/>
                <a:gd name="csX90" fmla="*/ 72295 w 282522"/>
                <a:gd name="csY90" fmla="*/ 276320 h 289464"/>
                <a:gd name="csX91" fmla="*/ 118241 w 282522"/>
                <a:gd name="csY91" fmla="*/ 276320 h 289464"/>
                <a:gd name="csX92" fmla="*/ 118241 w 282522"/>
                <a:gd name="csY92" fmla="*/ 256604 h 289464"/>
                <a:gd name="csX93" fmla="*/ 12842 w 282522"/>
                <a:gd name="csY93" fmla="*/ 256604 h 289464"/>
                <a:gd name="csX94" fmla="*/ 0 w 282522"/>
                <a:gd name="csY94" fmla="*/ 243745 h 289464"/>
                <a:gd name="csX95" fmla="*/ 0 w 282522"/>
                <a:gd name="csY95" fmla="*/ 203930 h 289464"/>
                <a:gd name="csX96" fmla="*/ 0 w 282522"/>
                <a:gd name="csY96" fmla="*/ 190786 h 289464"/>
                <a:gd name="csX97" fmla="*/ 0 w 282522"/>
                <a:gd name="csY97" fmla="*/ 164497 h 289464"/>
                <a:gd name="csX98" fmla="*/ 13127 w 282522"/>
                <a:gd name="csY98" fmla="*/ 164497 h 289464"/>
                <a:gd name="csX99" fmla="*/ 13127 w 282522"/>
                <a:gd name="csY99" fmla="*/ 190786 h 289464"/>
                <a:gd name="csX100" fmla="*/ 32818 w 282522"/>
                <a:gd name="csY100" fmla="*/ 190786 h 289464"/>
                <a:gd name="csX101" fmla="*/ 32818 w 282522"/>
                <a:gd name="csY101" fmla="*/ 203930 h 289464"/>
                <a:gd name="csX102" fmla="*/ 13127 w 282522"/>
                <a:gd name="csY102" fmla="*/ 203930 h 289464"/>
                <a:gd name="csX103" fmla="*/ 13127 w 282522"/>
                <a:gd name="csY103" fmla="*/ 243745 h 289464"/>
                <a:gd name="csX104" fmla="*/ 13127 w 282522"/>
                <a:gd name="csY104" fmla="*/ 105251 h 289464"/>
                <a:gd name="csX105" fmla="*/ 0 w 282522"/>
                <a:gd name="csY105" fmla="*/ 105251 h 289464"/>
                <a:gd name="csX106" fmla="*/ 0 w 282522"/>
                <a:gd name="csY106" fmla="*/ 58769 h 289464"/>
                <a:gd name="csX107" fmla="*/ 12747 w 282522"/>
                <a:gd name="csY107" fmla="*/ 46006 h 289464"/>
                <a:gd name="csX108" fmla="*/ 41190 w 282522"/>
                <a:gd name="csY108" fmla="*/ 46006 h 289464"/>
                <a:gd name="csX109" fmla="*/ 95696 w 282522"/>
                <a:gd name="csY109" fmla="*/ 2000 h 289464"/>
                <a:gd name="csX110" fmla="*/ 150298 w 282522"/>
                <a:gd name="csY110" fmla="*/ 46006 h 289464"/>
                <a:gd name="csX111" fmla="*/ 210227 w 282522"/>
                <a:gd name="csY111" fmla="*/ 46006 h 289464"/>
                <a:gd name="csX112" fmla="*/ 210227 w 282522"/>
                <a:gd name="csY112" fmla="*/ 59246 h 289464"/>
                <a:gd name="csX113" fmla="*/ 151535 w 282522"/>
                <a:gd name="csY113" fmla="*/ 59246 h 289464"/>
                <a:gd name="csX114" fmla="*/ 148491 w 282522"/>
                <a:gd name="csY114" fmla="*/ 76200 h 289464"/>
                <a:gd name="csX115" fmla="*/ 136125 w 282522"/>
                <a:gd name="csY115" fmla="*/ 71914 h 289464"/>
                <a:gd name="csX116" fmla="*/ 138408 w 282522"/>
                <a:gd name="csY116" fmla="*/ 57912 h 289464"/>
                <a:gd name="csX117" fmla="*/ 95696 w 282522"/>
                <a:gd name="csY117" fmla="*/ 15145 h 289464"/>
                <a:gd name="csX118" fmla="*/ 52985 w 282522"/>
                <a:gd name="csY118" fmla="*/ 57912 h 289464"/>
                <a:gd name="csX119" fmla="*/ 95696 w 282522"/>
                <a:gd name="csY119" fmla="*/ 100679 h 289464"/>
                <a:gd name="csX120" fmla="*/ 110250 w 282522"/>
                <a:gd name="csY120" fmla="*/ 98108 h 289464"/>
                <a:gd name="csX121" fmla="*/ 114721 w 282522"/>
                <a:gd name="csY121" fmla="*/ 110490 h 289464"/>
                <a:gd name="csX122" fmla="*/ 95696 w 282522"/>
                <a:gd name="csY122" fmla="*/ 113824 h 289464"/>
                <a:gd name="csX123" fmla="*/ 56409 w 282522"/>
                <a:gd name="csY123" fmla="*/ 97631 h 289464"/>
                <a:gd name="csX124" fmla="*/ 11510 w 282522"/>
                <a:gd name="csY124" fmla="*/ 145256 h 289464"/>
                <a:gd name="csX125" fmla="*/ 1903 w 282522"/>
                <a:gd name="csY125" fmla="*/ 136208 h 289464"/>
                <a:gd name="csX126" fmla="*/ 48229 w 282522"/>
                <a:gd name="csY126" fmla="*/ 87154 h 289464"/>
                <a:gd name="csX127" fmla="*/ 39953 w 282522"/>
                <a:gd name="csY127" fmla="*/ 59246 h 289464"/>
                <a:gd name="csX128" fmla="*/ 12747 w 282522"/>
                <a:gd name="csY128" fmla="*/ 59246 h 2894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</a:cxnLst>
              <a:rect l="l" t="t" r="r" b="b"/>
              <a:pathLst>
                <a:path w="282522" h="289464">
                  <a:moveTo>
                    <a:pt x="111772" y="215075"/>
                  </a:moveTo>
                  <a:lnTo>
                    <a:pt x="111678" y="170497"/>
                  </a:lnTo>
                  <a:cubicBezTo>
                    <a:pt x="105399" y="172784"/>
                    <a:pt x="97313" y="174212"/>
                    <a:pt x="87706" y="174212"/>
                  </a:cubicBezTo>
                  <a:cubicBezTo>
                    <a:pt x="79240" y="174212"/>
                    <a:pt x="67729" y="173069"/>
                    <a:pt x="59073" y="169736"/>
                  </a:cubicBezTo>
                  <a:lnTo>
                    <a:pt x="59168" y="215455"/>
                  </a:lnTo>
                  <a:cubicBezTo>
                    <a:pt x="59453" y="215837"/>
                    <a:pt x="62593" y="218408"/>
                    <a:pt x="71629" y="219932"/>
                  </a:cubicBezTo>
                  <a:cubicBezTo>
                    <a:pt x="74008" y="220313"/>
                    <a:pt x="76481" y="220599"/>
                    <a:pt x="78954" y="220789"/>
                  </a:cubicBezTo>
                  <a:lnTo>
                    <a:pt x="82093" y="220980"/>
                  </a:lnTo>
                  <a:lnTo>
                    <a:pt x="88657" y="220980"/>
                  </a:lnTo>
                  <a:lnTo>
                    <a:pt x="91891" y="220789"/>
                  </a:lnTo>
                  <a:lnTo>
                    <a:pt x="99216" y="219932"/>
                  </a:lnTo>
                  <a:cubicBezTo>
                    <a:pt x="108253" y="218408"/>
                    <a:pt x="111392" y="215837"/>
                    <a:pt x="111772" y="215075"/>
                  </a:cubicBezTo>
                  <a:close/>
                  <a:moveTo>
                    <a:pt x="85423" y="151447"/>
                  </a:moveTo>
                  <a:cubicBezTo>
                    <a:pt x="72105" y="151447"/>
                    <a:pt x="64305" y="154114"/>
                    <a:pt x="60880" y="156115"/>
                  </a:cubicBezTo>
                  <a:cubicBezTo>
                    <a:pt x="64210" y="158020"/>
                    <a:pt x="73627" y="161068"/>
                    <a:pt x="87706" y="161068"/>
                  </a:cubicBezTo>
                  <a:cubicBezTo>
                    <a:pt x="101499" y="161068"/>
                    <a:pt x="108443" y="158115"/>
                    <a:pt x="111012" y="156400"/>
                  </a:cubicBezTo>
                  <a:cubicBezTo>
                    <a:pt x="108538" y="154876"/>
                    <a:pt x="100358" y="151447"/>
                    <a:pt x="85423" y="151447"/>
                  </a:cubicBezTo>
                  <a:close/>
                  <a:moveTo>
                    <a:pt x="85423" y="138208"/>
                  </a:moveTo>
                  <a:cubicBezTo>
                    <a:pt x="105019" y="138208"/>
                    <a:pt x="124805" y="144018"/>
                    <a:pt x="124805" y="156972"/>
                  </a:cubicBezTo>
                  <a:lnTo>
                    <a:pt x="124805" y="215455"/>
                  </a:lnTo>
                  <a:cubicBezTo>
                    <a:pt x="124805" y="220504"/>
                    <a:pt x="121761" y="229457"/>
                    <a:pt x="101404" y="232886"/>
                  </a:cubicBezTo>
                  <a:cubicBezTo>
                    <a:pt x="98550" y="233363"/>
                    <a:pt x="95696" y="233743"/>
                    <a:pt x="92843" y="233934"/>
                  </a:cubicBezTo>
                  <a:lnTo>
                    <a:pt x="89133" y="234125"/>
                  </a:lnTo>
                  <a:lnTo>
                    <a:pt x="85423" y="234125"/>
                  </a:lnTo>
                  <a:cubicBezTo>
                    <a:pt x="84186" y="234125"/>
                    <a:pt x="82854" y="234125"/>
                    <a:pt x="81618" y="234125"/>
                  </a:cubicBezTo>
                  <a:lnTo>
                    <a:pt x="78003" y="233934"/>
                  </a:lnTo>
                  <a:lnTo>
                    <a:pt x="69347" y="232886"/>
                  </a:lnTo>
                  <a:cubicBezTo>
                    <a:pt x="48990" y="229457"/>
                    <a:pt x="46041" y="220504"/>
                    <a:pt x="46041" y="215455"/>
                  </a:cubicBezTo>
                  <a:lnTo>
                    <a:pt x="46041" y="156972"/>
                  </a:lnTo>
                  <a:cubicBezTo>
                    <a:pt x="46041" y="144018"/>
                    <a:pt x="65827" y="138208"/>
                    <a:pt x="85423" y="138208"/>
                  </a:cubicBezTo>
                  <a:close/>
                  <a:moveTo>
                    <a:pt x="249704" y="23050"/>
                  </a:moveTo>
                  <a:cubicBezTo>
                    <a:pt x="249704" y="28480"/>
                    <a:pt x="254080" y="32861"/>
                    <a:pt x="259502" y="32861"/>
                  </a:cubicBezTo>
                  <a:cubicBezTo>
                    <a:pt x="264925" y="32861"/>
                    <a:pt x="269395" y="28480"/>
                    <a:pt x="269395" y="23050"/>
                  </a:cubicBezTo>
                  <a:cubicBezTo>
                    <a:pt x="269395" y="17621"/>
                    <a:pt x="264925" y="13145"/>
                    <a:pt x="259502" y="13145"/>
                  </a:cubicBezTo>
                  <a:cubicBezTo>
                    <a:pt x="254080" y="13145"/>
                    <a:pt x="249704" y="17621"/>
                    <a:pt x="249704" y="23050"/>
                  </a:cubicBezTo>
                  <a:close/>
                  <a:moveTo>
                    <a:pt x="183973" y="134874"/>
                  </a:moveTo>
                  <a:cubicBezTo>
                    <a:pt x="183973" y="131350"/>
                    <a:pt x="182070" y="128111"/>
                    <a:pt x="179026" y="126301"/>
                  </a:cubicBezTo>
                  <a:cubicBezTo>
                    <a:pt x="175982" y="124587"/>
                    <a:pt x="172272" y="124587"/>
                    <a:pt x="169228" y="126301"/>
                  </a:cubicBezTo>
                  <a:cubicBezTo>
                    <a:pt x="166089" y="128111"/>
                    <a:pt x="164282" y="131350"/>
                    <a:pt x="164282" y="134874"/>
                  </a:cubicBezTo>
                  <a:cubicBezTo>
                    <a:pt x="164282" y="138398"/>
                    <a:pt x="166089" y="141637"/>
                    <a:pt x="169228" y="143446"/>
                  </a:cubicBezTo>
                  <a:cubicBezTo>
                    <a:pt x="172272" y="145161"/>
                    <a:pt x="175982" y="145161"/>
                    <a:pt x="179026" y="143446"/>
                  </a:cubicBezTo>
                  <a:cubicBezTo>
                    <a:pt x="182070" y="141637"/>
                    <a:pt x="183973" y="138398"/>
                    <a:pt x="183973" y="134874"/>
                  </a:cubicBezTo>
                  <a:close/>
                  <a:moveTo>
                    <a:pt x="95316" y="65818"/>
                  </a:moveTo>
                  <a:cubicBezTo>
                    <a:pt x="98836" y="65818"/>
                    <a:pt x="102070" y="63913"/>
                    <a:pt x="103782" y="60865"/>
                  </a:cubicBezTo>
                  <a:cubicBezTo>
                    <a:pt x="105589" y="57817"/>
                    <a:pt x="105589" y="54007"/>
                    <a:pt x="103782" y="50959"/>
                  </a:cubicBezTo>
                  <a:cubicBezTo>
                    <a:pt x="102070" y="47911"/>
                    <a:pt x="98836" y="46006"/>
                    <a:pt x="95316" y="46006"/>
                  </a:cubicBezTo>
                  <a:cubicBezTo>
                    <a:pt x="91796" y="46006"/>
                    <a:pt x="88467" y="47911"/>
                    <a:pt x="86754" y="50959"/>
                  </a:cubicBezTo>
                  <a:cubicBezTo>
                    <a:pt x="84947" y="54007"/>
                    <a:pt x="84947" y="57817"/>
                    <a:pt x="86754" y="60865"/>
                  </a:cubicBezTo>
                  <a:cubicBezTo>
                    <a:pt x="88467" y="63913"/>
                    <a:pt x="91796" y="65818"/>
                    <a:pt x="95316" y="65818"/>
                  </a:cubicBezTo>
                  <a:close/>
                  <a:moveTo>
                    <a:pt x="236482" y="23050"/>
                  </a:moveTo>
                  <a:cubicBezTo>
                    <a:pt x="236482" y="10287"/>
                    <a:pt x="246851" y="0"/>
                    <a:pt x="259502" y="0"/>
                  </a:cubicBezTo>
                  <a:cubicBezTo>
                    <a:pt x="272154" y="0"/>
                    <a:pt x="282523" y="10287"/>
                    <a:pt x="282523" y="23050"/>
                  </a:cubicBezTo>
                  <a:cubicBezTo>
                    <a:pt x="282523" y="35719"/>
                    <a:pt x="272249" y="46006"/>
                    <a:pt x="259502" y="46006"/>
                  </a:cubicBezTo>
                  <a:cubicBezTo>
                    <a:pt x="258076" y="46006"/>
                    <a:pt x="256649" y="45911"/>
                    <a:pt x="255222" y="45625"/>
                  </a:cubicBezTo>
                  <a:lnTo>
                    <a:pt x="195198" y="125730"/>
                  </a:lnTo>
                  <a:cubicBezTo>
                    <a:pt x="196434" y="128588"/>
                    <a:pt x="197100" y="131636"/>
                    <a:pt x="197100" y="134874"/>
                  </a:cubicBezTo>
                  <a:cubicBezTo>
                    <a:pt x="197100" y="147542"/>
                    <a:pt x="186827" y="157925"/>
                    <a:pt x="174080" y="157925"/>
                  </a:cubicBezTo>
                  <a:cubicBezTo>
                    <a:pt x="161428" y="157925"/>
                    <a:pt x="151155" y="147542"/>
                    <a:pt x="151155" y="134874"/>
                  </a:cubicBezTo>
                  <a:cubicBezTo>
                    <a:pt x="151155" y="131350"/>
                    <a:pt x="152011" y="128016"/>
                    <a:pt x="153437" y="124968"/>
                  </a:cubicBezTo>
                  <a:lnTo>
                    <a:pt x="105114" y="76676"/>
                  </a:lnTo>
                  <a:cubicBezTo>
                    <a:pt x="102165" y="78105"/>
                    <a:pt x="98836" y="78962"/>
                    <a:pt x="95316" y="78962"/>
                  </a:cubicBezTo>
                  <a:cubicBezTo>
                    <a:pt x="82569" y="78962"/>
                    <a:pt x="72295" y="68580"/>
                    <a:pt x="72295" y="55912"/>
                  </a:cubicBezTo>
                  <a:cubicBezTo>
                    <a:pt x="72295" y="43243"/>
                    <a:pt x="82569" y="32861"/>
                    <a:pt x="95316" y="32861"/>
                  </a:cubicBezTo>
                  <a:cubicBezTo>
                    <a:pt x="107967" y="32861"/>
                    <a:pt x="118241" y="43243"/>
                    <a:pt x="118241" y="55912"/>
                  </a:cubicBezTo>
                  <a:cubicBezTo>
                    <a:pt x="118241" y="60103"/>
                    <a:pt x="117099" y="64199"/>
                    <a:pt x="114912" y="67818"/>
                  </a:cubicBezTo>
                  <a:lnTo>
                    <a:pt x="162284" y="115253"/>
                  </a:lnTo>
                  <a:cubicBezTo>
                    <a:pt x="165709" y="113157"/>
                    <a:pt x="169799" y="111824"/>
                    <a:pt x="174080" y="111824"/>
                  </a:cubicBezTo>
                  <a:cubicBezTo>
                    <a:pt x="178646" y="111824"/>
                    <a:pt x="182926" y="113252"/>
                    <a:pt x="186446" y="115538"/>
                  </a:cubicBezTo>
                  <a:lnTo>
                    <a:pt x="243426" y="39433"/>
                  </a:lnTo>
                  <a:cubicBezTo>
                    <a:pt x="239146" y="35242"/>
                    <a:pt x="236482" y="29432"/>
                    <a:pt x="236482" y="23050"/>
                  </a:cubicBezTo>
                  <a:close/>
                  <a:moveTo>
                    <a:pt x="131368" y="276320"/>
                  </a:moveTo>
                  <a:lnTo>
                    <a:pt x="144591" y="276320"/>
                  </a:lnTo>
                  <a:lnTo>
                    <a:pt x="144591" y="256604"/>
                  </a:lnTo>
                  <a:lnTo>
                    <a:pt x="131368" y="256604"/>
                  </a:lnTo>
                  <a:close/>
                  <a:moveTo>
                    <a:pt x="269776" y="243459"/>
                  </a:moveTo>
                  <a:lnTo>
                    <a:pt x="269681" y="203930"/>
                  </a:lnTo>
                  <a:lnTo>
                    <a:pt x="137932" y="203930"/>
                  </a:lnTo>
                  <a:lnTo>
                    <a:pt x="137932" y="190786"/>
                  </a:lnTo>
                  <a:lnTo>
                    <a:pt x="269681" y="190786"/>
                  </a:lnTo>
                  <a:lnTo>
                    <a:pt x="269395" y="65818"/>
                  </a:lnTo>
                  <a:lnTo>
                    <a:pt x="282523" y="65818"/>
                  </a:lnTo>
                  <a:lnTo>
                    <a:pt x="282523" y="243840"/>
                  </a:lnTo>
                  <a:cubicBezTo>
                    <a:pt x="282523" y="250888"/>
                    <a:pt x="276815" y="256604"/>
                    <a:pt x="269776" y="256604"/>
                  </a:cubicBezTo>
                  <a:lnTo>
                    <a:pt x="157718" y="256604"/>
                  </a:lnTo>
                  <a:lnTo>
                    <a:pt x="157718" y="276320"/>
                  </a:lnTo>
                  <a:lnTo>
                    <a:pt x="210227" y="276320"/>
                  </a:lnTo>
                  <a:lnTo>
                    <a:pt x="210227" y="289465"/>
                  </a:lnTo>
                  <a:lnTo>
                    <a:pt x="151155" y="289465"/>
                  </a:lnTo>
                  <a:lnTo>
                    <a:pt x="124805" y="289465"/>
                  </a:lnTo>
                  <a:lnTo>
                    <a:pt x="72295" y="289465"/>
                  </a:lnTo>
                  <a:lnTo>
                    <a:pt x="72295" y="276320"/>
                  </a:lnTo>
                  <a:lnTo>
                    <a:pt x="118241" y="276320"/>
                  </a:lnTo>
                  <a:lnTo>
                    <a:pt x="118241" y="256604"/>
                  </a:lnTo>
                  <a:lnTo>
                    <a:pt x="12842" y="256604"/>
                  </a:lnTo>
                  <a:cubicBezTo>
                    <a:pt x="5803" y="256604"/>
                    <a:pt x="0" y="250793"/>
                    <a:pt x="0" y="243745"/>
                  </a:cubicBezTo>
                  <a:lnTo>
                    <a:pt x="0" y="203930"/>
                  </a:lnTo>
                  <a:lnTo>
                    <a:pt x="0" y="190786"/>
                  </a:lnTo>
                  <a:lnTo>
                    <a:pt x="0" y="164497"/>
                  </a:lnTo>
                  <a:lnTo>
                    <a:pt x="13127" y="164497"/>
                  </a:lnTo>
                  <a:lnTo>
                    <a:pt x="13127" y="190786"/>
                  </a:lnTo>
                  <a:lnTo>
                    <a:pt x="32818" y="190786"/>
                  </a:lnTo>
                  <a:lnTo>
                    <a:pt x="32818" y="203930"/>
                  </a:lnTo>
                  <a:lnTo>
                    <a:pt x="13127" y="203930"/>
                  </a:lnTo>
                  <a:lnTo>
                    <a:pt x="13127" y="243745"/>
                  </a:lnTo>
                  <a:close/>
                  <a:moveTo>
                    <a:pt x="13127" y="105251"/>
                  </a:moveTo>
                  <a:lnTo>
                    <a:pt x="0" y="105251"/>
                  </a:lnTo>
                  <a:lnTo>
                    <a:pt x="0" y="58769"/>
                  </a:lnTo>
                  <a:cubicBezTo>
                    <a:pt x="0" y="51721"/>
                    <a:pt x="5708" y="46101"/>
                    <a:pt x="12747" y="46006"/>
                  </a:cubicBezTo>
                  <a:lnTo>
                    <a:pt x="41190" y="46006"/>
                  </a:lnTo>
                  <a:cubicBezTo>
                    <a:pt x="46611" y="20860"/>
                    <a:pt x="68966" y="2000"/>
                    <a:pt x="95696" y="2000"/>
                  </a:cubicBezTo>
                  <a:cubicBezTo>
                    <a:pt x="122426" y="2000"/>
                    <a:pt x="144781" y="20860"/>
                    <a:pt x="150298" y="46006"/>
                  </a:cubicBezTo>
                  <a:lnTo>
                    <a:pt x="210227" y="46006"/>
                  </a:lnTo>
                  <a:lnTo>
                    <a:pt x="210227" y="59246"/>
                  </a:lnTo>
                  <a:lnTo>
                    <a:pt x="151535" y="59246"/>
                  </a:lnTo>
                  <a:cubicBezTo>
                    <a:pt x="151440" y="64961"/>
                    <a:pt x="150393" y="70771"/>
                    <a:pt x="148491" y="76200"/>
                  </a:cubicBezTo>
                  <a:lnTo>
                    <a:pt x="136125" y="71914"/>
                  </a:lnTo>
                  <a:cubicBezTo>
                    <a:pt x="137647" y="67437"/>
                    <a:pt x="138408" y="62770"/>
                    <a:pt x="138408" y="57912"/>
                  </a:cubicBezTo>
                  <a:cubicBezTo>
                    <a:pt x="138408" y="34290"/>
                    <a:pt x="119287" y="15240"/>
                    <a:pt x="95696" y="15145"/>
                  </a:cubicBezTo>
                  <a:cubicBezTo>
                    <a:pt x="72105" y="15240"/>
                    <a:pt x="53080" y="34290"/>
                    <a:pt x="52985" y="57912"/>
                  </a:cubicBezTo>
                  <a:cubicBezTo>
                    <a:pt x="53080" y="81534"/>
                    <a:pt x="72105" y="100679"/>
                    <a:pt x="95696" y="100679"/>
                  </a:cubicBezTo>
                  <a:cubicBezTo>
                    <a:pt x="100643" y="100679"/>
                    <a:pt x="105589" y="99822"/>
                    <a:pt x="110250" y="98108"/>
                  </a:cubicBezTo>
                  <a:lnTo>
                    <a:pt x="114721" y="110490"/>
                  </a:lnTo>
                  <a:cubicBezTo>
                    <a:pt x="108633" y="112681"/>
                    <a:pt x="102165" y="113824"/>
                    <a:pt x="95696" y="113824"/>
                  </a:cubicBezTo>
                  <a:cubicBezTo>
                    <a:pt x="80381" y="113824"/>
                    <a:pt x="66493" y="107633"/>
                    <a:pt x="56409" y="97631"/>
                  </a:cubicBezTo>
                  <a:lnTo>
                    <a:pt x="11510" y="145256"/>
                  </a:lnTo>
                  <a:lnTo>
                    <a:pt x="1903" y="136208"/>
                  </a:lnTo>
                  <a:lnTo>
                    <a:pt x="48229" y="87154"/>
                  </a:lnTo>
                  <a:cubicBezTo>
                    <a:pt x="43187" y="78962"/>
                    <a:pt x="40143" y="69437"/>
                    <a:pt x="39953" y="59246"/>
                  </a:cubicBezTo>
                  <a:lnTo>
                    <a:pt x="12747" y="59246"/>
                  </a:lnTo>
                  <a:close/>
                </a:path>
              </a:pathLst>
            </a:custGeom>
            <a:solidFill>
              <a:srgbClr val="FF6666"/>
            </a:solidFill>
            <a:ln w="9506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</p:grpSp>
      <p:sp>
        <p:nvSpPr>
          <p:cNvPr id="44" name="Freeform 43">
            <a:extLst>
              <a:ext uri="{FF2B5EF4-FFF2-40B4-BE49-F238E27FC236}">
                <a16:creationId xmlns:a16="http://schemas.microsoft.com/office/drawing/2014/main" id="{AD2C8E85-1F5C-A768-B08C-ED771AE51312}"/>
              </a:ext>
            </a:extLst>
          </p:cNvPr>
          <p:cNvSpPr/>
          <p:nvPr/>
        </p:nvSpPr>
        <p:spPr>
          <a:xfrm>
            <a:off x="3152334" y="5483775"/>
            <a:ext cx="640423" cy="45719"/>
          </a:xfrm>
          <a:custGeom>
            <a:avLst/>
            <a:gdLst>
              <a:gd name="csX0" fmla="*/ 0 w 1046380"/>
              <a:gd name="csY0" fmla="*/ 0 h 9525"/>
              <a:gd name="csX1" fmla="*/ 1046380 w 1046380"/>
              <a:gd name="csY1" fmla="*/ 0 h 952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046380" h="9525">
                <a:moveTo>
                  <a:pt x="0" y="0"/>
                </a:moveTo>
                <a:lnTo>
                  <a:pt x="1046380" y="0"/>
                </a:lnTo>
              </a:path>
            </a:pathLst>
          </a:custGeom>
          <a:noFill/>
          <a:ln w="19013" cap="flat">
            <a:solidFill>
              <a:srgbClr val="000000"/>
            </a:solidFill>
            <a:custDash>
              <a:ds d="150000" sp="450000"/>
            </a:custDash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06E0FE-4E1B-FA9E-0791-FEEA504A789E}"/>
              </a:ext>
            </a:extLst>
          </p:cNvPr>
          <p:cNvSpPr/>
          <p:nvPr/>
        </p:nvSpPr>
        <p:spPr>
          <a:xfrm>
            <a:off x="3086088" y="2712000"/>
            <a:ext cx="1141505" cy="190500"/>
          </a:xfrm>
          <a:prstGeom prst="rect">
            <a:avLst/>
          </a:prstGeom>
          <a:noFill/>
          <a:ln w="9506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0CB32205-831A-7A98-33EC-F95A7FCD153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552554" y="4312200"/>
            <a:ext cx="675390" cy="159543"/>
          </a:xfrm>
          <a:custGeom>
            <a:avLst/>
            <a:gdLst>
              <a:gd name="csX0" fmla="*/ -1 w 675390"/>
              <a:gd name="csY0" fmla="*/ -1 h 159543"/>
              <a:gd name="csX1" fmla="*/ 675391 w 675390"/>
              <a:gd name="csY1" fmla="*/ -1 h 159543"/>
              <a:gd name="csX2" fmla="*/ 675391 w 675390"/>
              <a:gd name="csY2" fmla="*/ 159543 h 159543"/>
              <a:gd name="csX3" fmla="*/ -1 w 675390"/>
              <a:gd name="csY3" fmla="*/ 159543 h 1595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675390" h="159543">
                <a:moveTo>
                  <a:pt x="-1" y="-1"/>
                </a:moveTo>
                <a:lnTo>
                  <a:pt x="675391" y="-1"/>
                </a:lnTo>
                <a:lnTo>
                  <a:pt x="675391" y="159543"/>
                </a:lnTo>
                <a:lnTo>
                  <a:pt x="-1" y="159543"/>
                </a:lnTo>
                <a:close/>
              </a:path>
            </a:pathLst>
          </a:cu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147C2B1-C8D6-40FA-F259-71827490E2B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587057" y="4293150"/>
            <a:ext cx="675390" cy="159543"/>
          </a:xfrm>
          <a:custGeom>
            <a:avLst/>
            <a:gdLst>
              <a:gd name="csX0" fmla="*/ -1 w 675390"/>
              <a:gd name="csY0" fmla="*/ -1 h 159543"/>
              <a:gd name="csX1" fmla="*/ 675391 w 675390"/>
              <a:gd name="csY1" fmla="*/ -1 h 159543"/>
              <a:gd name="csX2" fmla="*/ 675391 w 675390"/>
              <a:gd name="csY2" fmla="*/ 159543 h 159543"/>
              <a:gd name="csX3" fmla="*/ -1 w 675390"/>
              <a:gd name="csY3" fmla="*/ 159543 h 1595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675390" h="159543">
                <a:moveTo>
                  <a:pt x="-1" y="-1"/>
                </a:moveTo>
                <a:lnTo>
                  <a:pt x="675391" y="-1"/>
                </a:lnTo>
                <a:lnTo>
                  <a:pt x="675391" y="159543"/>
                </a:lnTo>
                <a:lnTo>
                  <a:pt x="-1" y="159543"/>
                </a:lnTo>
                <a:close/>
              </a:path>
            </a:pathLst>
          </a:custGeom>
        </p:spPr>
      </p:pic>
      <p:grpSp>
        <p:nvGrpSpPr>
          <p:cNvPr id="40" name="Graphic 210">
            <a:extLst>
              <a:ext uri="{FF2B5EF4-FFF2-40B4-BE49-F238E27FC236}">
                <a16:creationId xmlns:a16="http://schemas.microsoft.com/office/drawing/2014/main" id="{D848F732-BC84-7B9C-0CAB-6B9ADB094CC8}"/>
              </a:ext>
            </a:extLst>
          </p:cNvPr>
          <p:cNvGrpSpPr/>
          <p:nvPr/>
        </p:nvGrpSpPr>
        <p:grpSpPr>
          <a:xfrm>
            <a:off x="2579909" y="4306484"/>
            <a:ext cx="180167" cy="182784"/>
            <a:chOff x="5192307" y="3932408"/>
            <a:chExt cx="180167" cy="182784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0FF98E2-01CB-214D-EF22-F1A618C5ADE0}"/>
                </a:ext>
              </a:extLst>
            </p:cNvPr>
            <p:cNvSpPr/>
            <p:nvPr/>
          </p:nvSpPr>
          <p:spPr>
            <a:xfrm>
              <a:off x="5192307" y="3932409"/>
              <a:ext cx="180167" cy="182784"/>
            </a:xfrm>
            <a:prstGeom prst="rect">
              <a:avLst/>
            </a:prstGeom>
            <a:noFill/>
            <a:ln w="9506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3019D9A6-6B88-E05A-0186-9803C3496754}"/>
                </a:ext>
              </a:extLst>
            </p:cNvPr>
            <p:cNvSpPr/>
            <p:nvPr/>
          </p:nvSpPr>
          <p:spPr>
            <a:xfrm>
              <a:off x="5193163" y="3932408"/>
              <a:ext cx="178455" cy="182784"/>
            </a:xfrm>
            <a:custGeom>
              <a:avLst/>
              <a:gdLst>
                <a:gd name="csX0" fmla="*/ 70583 w 178455"/>
                <a:gd name="csY0" fmla="*/ 135827 h 182784"/>
                <a:gd name="csX1" fmla="*/ 70583 w 178455"/>
                <a:gd name="csY1" fmla="*/ 107633 h 182784"/>
                <a:gd name="csX2" fmla="*/ 55363 w 178455"/>
                <a:gd name="csY2" fmla="*/ 110014 h 182784"/>
                <a:gd name="csX3" fmla="*/ 37289 w 178455"/>
                <a:gd name="csY3" fmla="*/ 107156 h 182784"/>
                <a:gd name="csX4" fmla="*/ 37384 w 178455"/>
                <a:gd name="csY4" fmla="*/ 136017 h 182784"/>
                <a:gd name="csX5" fmla="*/ 45280 w 178455"/>
                <a:gd name="csY5" fmla="*/ 138875 h 182784"/>
                <a:gd name="csX6" fmla="*/ 49846 w 178455"/>
                <a:gd name="csY6" fmla="*/ 139446 h 182784"/>
                <a:gd name="csX7" fmla="*/ 51843 w 178455"/>
                <a:gd name="csY7" fmla="*/ 139541 h 182784"/>
                <a:gd name="csX8" fmla="*/ 56029 w 178455"/>
                <a:gd name="csY8" fmla="*/ 139541 h 182784"/>
                <a:gd name="csX9" fmla="*/ 58027 w 178455"/>
                <a:gd name="csY9" fmla="*/ 139446 h 182784"/>
                <a:gd name="csX10" fmla="*/ 62688 w 178455"/>
                <a:gd name="csY10" fmla="*/ 138875 h 182784"/>
                <a:gd name="csX11" fmla="*/ 70583 w 178455"/>
                <a:gd name="csY11" fmla="*/ 135827 h 182784"/>
                <a:gd name="csX12" fmla="*/ 53936 w 178455"/>
                <a:gd name="csY12" fmla="*/ 95631 h 182784"/>
                <a:gd name="csX13" fmla="*/ 38431 w 178455"/>
                <a:gd name="csY13" fmla="*/ 98584 h 182784"/>
                <a:gd name="csX14" fmla="*/ 55363 w 178455"/>
                <a:gd name="csY14" fmla="*/ 101727 h 182784"/>
                <a:gd name="csX15" fmla="*/ 70108 w 178455"/>
                <a:gd name="csY15" fmla="*/ 98774 h 182784"/>
                <a:gd name="csX16" fmla="*/ 53936 w 178455"/>
                <a:gd name="csY16" fmla="*/ 95631 h 182784"/>
                <a:gd name="csX17" fmla="*/ 53936 w 178455"/>
                <a:gd name="csY17" fmla="*/ 87344 h 182784"/>
                <a:gd name="csX18" fmla="*/ 78859 w 178455"/>
                <a:gd name="csY18" fmla="*/ 99155 h 182784"/>
                <a:gd name="csX19" fmla="*/ 78859 w 178455"/>
                <a:gd name="csY19" fmla="*/ 136017 h 182784"/>
                <a:gd name="csX20" fmla="*/ 64115 w 178455"/>
                <a:gd name="csY20" fmla="*/ 147066 h 182784"/>
                <a:gd name="csX21" fmla="*/ 58597 w 178455"/>
                <a:gd name="csY21" fmla="*/ 147733 h 182784"/>
                <a:gd name="csX22" fmla="*/ 56314 w 178455"/>
                <a:gd name="csY22" fmla="*/ 147828 h 182784"/>
                <a:gd name="csX23" fmla="*/ 53936 w 178455"/>
                <a:gd name="csY23" fmla="*/ 147828 h 182784"/>
                <a:gd name="csX24" fmla="*/ 51558 w 178455"/>
                <a:gd name="csY24" fmla="*/ 147828 h 182784"/>
                <a:gd name="csX25" fmla="*/ 49275 w 178455"/>
                <a:gd name="csY25" fmla="*/ 147733 h 182784"/>
                <a:gd name="csX26" fmla="*/ 43853 w 178455"/>
                <a:gd name="csY26" fmla="*/ 147066 h 182784"/>
                <a:gd name="csX27" fmla="*/ 29108 w 178455"/>
                <a:gd name="csY27" fmla="*/ 136017 h 182784"/>
                <a:gd name="csX28" fmla="*/ 29108 w 178455"/>
                <a:gd name="csY28" fmla="*/ 99155 h 182784"/>
                <a:gd name="csX29" fmla="*/ 53936 w 178455"/>
                <a:gd name="csY29" fmla="*/ 87344 h 182784"/>
                <a:gd name="csX30" fmla="*/ 157718 w 178455"/>
                <a:gd name="csY30" fmla="*/ 14573 h 182784"/>
                <a:gd name="csX31" fmla="*/ 160762 w 178455"/>
                <a:gd name="csY31" fmla="*/ 19907 h 182784"/>
                <a:gd name="csX32" fmla="*/ 167040 w 178455"/>
                <a:gd name="csY32" fmla="*/ 19907 h 182784"/>
                <a:gd name="csX33" fmla="*/ 170084 w 178455"/>
                <a:gd name="csY33" fmla="*/ 14573 h 182784"/>
                <a:gd name="csX34" fmla="*/ 167040 w 178455"/>
                <a:gd name="csY34" fmla="*/ 9144 h 182784"/>
                <a:gd name="csX35" fmla="*/ 160762 w 178455"/>
                <a:gd name="csY35" fmla="*/ 9144 h 182784"/>
                <a:gd name="csX36" fmla="*/ 157718 w 178455"/>
                <a:gd name="csY36" fmla="*/ 14573 h 182784"/>
                <a:gd name="csX37" fmla="*/ 116148 w 178455"/>
                <a:gd name="csY37" fmla="*/ 85154 h 182784"/>
                <a:gd name="csX38" fmla="*/ 109965 w 178455"/>
                <a:gd name="csY38" fmla="*/ 78962 h 182784"/>
                <a:gd name="csX39" fmla="*/ 103782 w 178455"/>
                <a:gd name="csY39" fmla="*/ 85154 h 182784"/>
                <a:gd name="csX40" fmla="*/ 109965 w 178455"/>
                <a:gd name="csY40" fmla="*/ 91440 h 182784"/>
                <a:gd name="csX41" fmla="*/ 116148 w 178455"/>
                <a:gd name="csY41" fmla="*/ 85154 h 182784"/>
                <a:gd name="csX42" fmla="*/ 60214 w 178455"/>
                <a:gd name="csY42" fmla="*/ 41529 h 182784"/>
                <a:gd name="csX43" fmla="*/ 66398 w 178455"/>
                <a:gd name="csY43" fmla="*/ 35338 h 182784"/>
                <a:gd name="csX44" fmla="*/ 60214 w 178455"/>
                <a:gd name="csY44" fmla="*/ 29051 h 182784"/>
                <a:gd name="csX45" fmla="*/ 53936 w 178455"/>
                <a:gd name="csY45" fmla="*/ 35338 h 182784"/>
                <a:gd name="csX46" fmla="*/ 60214 w 178455"/>
                <a:gd name="csY46" fmla="*/ 41529 h 182784"/>
                <a:gd name="csX47" fmla="*/ 149347 w 178455"/>
                <a:gd name="csY47" fmla="*/ 14573 h 182784"/>
                <a:gd name="csX48" fmla="*/ 163901 w 178455"/>
                <a:gd name="csY48" fmla="*/ 0 h 182784"/>
                <a:gd name="csX49" fmla="*/ 178456 w 178455"/>
                <a:gd name="csY49" fmla="*/ 14573 h 182784"/>
                <a:gd name="csX50" fmla="*/ 163901 w 178455"/>
                <a:gd name="csY50" fmla="*/ 29051 h 182784"/>
                <a:gd name="csX51" fmla="*/ 161238 w 178455"/>
                <a:gd name="csY51" fmla="*/ 28766 h 182784"/>
                <a:gd name="csX52" fmla="*/ 123283 w 178455"/>
                <a:gd name="csY52" fmla="*/ 79438 h 182784"/>
                <a:gd name="csX53" fmla="*/ 124519 w 178455"/>
                <a:gd name="csY53" fmla="*/ 85154 h 182784"/>
                <a:gd name="csX54" fmla="*/ 109965 w 178455"/>
                <a:gd name="csY54" fmla="*/ 99727 h 182784"/>
                <a:gd name="csX55" fmla="*/ 95411 w 178455"/>
                <a:gd name="csY55" fmla="*/ 85154 h 182784"/>
                <a:gd name="csX56" fmla="*/ 96933 w 178455"/>
                <a:gd name="csY56" fmla="*/ 78962 h 182784"/>
                <a:gd name="csX57" fmla="*/ 66398 w 178455"/>
                <a:gd name="csY57" fmla="*/ 48387 h 182784"/>
                <a:gd name="csX58" fmla="*/ 60214 w 178455"/>
                <a:gd name="csY58" fmla="*/ 49816 h 182784"/>
                <a:gd name="csX59" fmla="*/ 45660 w 178455"/>
                <a:gd name="csY59" fmla="*/ 35338 h 182784"/>
                <a:gd name="csX60" fmla="*/ 60214 w 178455"/>
                <a:gd name="csY60" fmla="*/ 20764 h 182784"/>
                <a:gd name="csX61" fmla="*/ 74674 w 178455"/>
                <a:gd name="csY61" fmla="*/ 35338 h 182784"/>
                <a:gd name="csX62" fmla="*/ 72581 w 178455"/>
                <a:gd name="csY62" fmla="*/ 42767 h 182784"/>
                <a:gd name="csX63" fmla="*/ 102450 w 178455"/>
                <a:gd name="csY63" fmla="*/ 72771 h 182784"/>
                <a:gd name="csX64" fmla="*/ 109965 w 178455"/>
                <a:gd name="csY64" fmla="*/ 70580 h 182784"/>
                <a:gd name="csX65" fmla="*/ 117765 w 178455"/>
                <a:gd name="csY65" fmla="*/ 72962 h 182784"/>
                <a:gd name="csX66" fmla="*/ 153723 w 178455"/>
                <a:gd name="csY66" fmla="*/ 24860 h 182784"/>
                <a:gd name="csX67" fmla="*/ 149347 w 178455"/>
                <a:gd name="csY67" fmla="*/ 14573 h 182784"/>
                <a:gd name="csX68" fmla="*/ 83045 w 178455"/>
                <a:gd name="csY68" fmla="*/ 174498 h 182784"/>
                <a:gd name="csX69" fmla="*/ 91321 w 178455"/>
                <a:gd name="csY69" fmla="*/ 174498 h 182784"/>
                <a:gd name="csX70" fmla="*/ 91321 w 178455"/>
                <a:gd name="csY70" fmla="*/ 162020 h 182784"/>
                <a:gd name="csX71" fmla="*/ 83045 w 178455"/>
                <a:gd name="csY71" fmla="*/ 162020 h 182784"/>
                <a:gd name="csX72" fmla="*/ 170370 w 178455"/>
                <a:gd name="csY72" fmla="*/ 153734 h 182784"/>
                <a:gd name="csX73" fmla="*/ 170370 w 178455"/>
                <a:gd name="csY73" fmla="*/ 128778 h 182784"/>
                <a:gd name="csX74" fmla="*/ 87135 w 178455"/>
                <a:gd name="csY74" fmla="*/ 128778 h 182784"/>
                <a:gd name="csX75" fmla="*/ 87135 w 178455"/>
                <a:gd name="csY75" fmla="*/ 120491 h 182784"/>
                <a:gd name="csX76" fmla="*/ 170275 w 178455"/>
                <a:gd name="csY76" fmla="*/ 120491 h 182784"/>
                <a:gd name="csX77" fmla="*/ 170084 w 178455"/>
                <a:gd name="csY77" fmla="*/ 41529 h 182784"/>
                <a:gd name="csX78" fmla="*/ 178456 w 178455"/>
                <a:gd name="csY78" fmla="*/ 41529 h 182784"/>
                <a:gd name="csX79" fmla="*/ 178456 w 178455"/>
                <a:gd name="csY79" fmla="*/ 153924 h 182784"/>
                <a:gd name="csX80" fmla="*/ 170370 w 178455"/>
                <a:gd name="csY80" fmla="*/ 162020 h 182784"/>
                <a:gd name="csX81" fmla="*/ 99596 w 178455"/>
                <a:gd name="csY81" fmla="*/ 162020 h 182784"/>
                <a:gd name="csX82" fmla="*/ 99596 w 178455"/>
                <a:gd name="csY82" fmla="*/ 174498 h 182784"/>
                <a:gd name="csX83" fmla="*/ 132795 w 178455"/>
                <a:gd name="csY83" fmla="*/ 174498 h 182784"/>
                <a:gd name="csX84" fmla="*/ 132795 w 178455"/>
                <a:gd name="csY84" fmla="*/ 182785 h 182784"/>
                <a:gd name="csX85" fmla="*/ 95411 w 178455"/>
                <a:gd name="csY85" fmla="*/ 182785 h 182784"/>
                <a:gd name="csX86" fmla="*/ 78859 w 178455"/>
                <a:gd name="csY86" fmla="*/ 182785 h 182784"/>
                <a:gd name="csX87" fmla="*/ 45660 w 178455"/>
                <a:gd name="csY87" fmla="*/ 182785 h 182784"/>
                <a:gd name="csX88" fmla="*/ 45660 w 178455"/>
                <a:gd name="csY88" fmla="*/ 174498 h 182784"/>
                <a:gd name="csX89" fmla="*/ 74674 w 178455"/>
                <a:gd name="csY89" fmla="*/ 174498 h 182784"/>
                <a:gd name="csX90" fmla="*/ 74674 w 178455"/>
                <a:gd name="csY90" fmla="*/ 162020 h 182784"/>
                <a:gd name="csX91" fmla="*/ 8086 w 178455"/>
                <a:gd name="csY91" fmla="*/ 162020 h 182784"/>
                <a:gd name="csX92" fmla="*/ 0 w 178455"/>
                <a:gd name="csY92" fmla="*/ 153924 h 182784"/>
                <a:gd name="csX93" fmla="*/ 0 w 178455"/>
                <a:gd name="csY93" fmla="*/ 128778 h 182784"/>
                <a:gd name="csX94" fmla="*/ 0 w 178455"/>
                <a:gd name="csY94" fmla="*/ 120491 h 182784"/>
                <a:gd name="csX95" fmla="*/ 0 w 178455"/>
                <a:gd name="csY95" fmla="*/ 103822 h 182784"/>
                <a:gd name="csX96" fmla="*/ 8371 w 178455"/>
                <a:gd name="csY96" fmla="*/ 103822 h 182784"/>
                <a:gd name="csX97" fmla="*/ 8371 w 178455"/>
                <a:gd name="csY97" fmla="*/ 120491 h 182784"/>
                <a:gd name="csX98" fmla="*/ 20737 w 178455"/>
                <a:gd name="csY98" fmla="*/ 120491 h 182784"/>
                <a:gd name="csX99" fmla="*/ 20737 w 178455"/>
                <a:gd name="csY99" fmla="*/ 128778 h 182784"/>
                <a:gd name="csX100" fmla="*/ 8371 w 178455"/>
                <a:gd name="csY100" fmla="*/ 128778 h 182784"/>
                <a:gd name="csX101" fmla="*/ 8371 w 178455"/>
                <a:gd name="csY101" fmla="*/ 153924 h 182784"/>
                <a:gd name="csX102" fmla="*/ 8371 w 178455"/>
                <a:gd name="csY102" fmla="*/ 66485 h 182784"/>
                <a:gd name="csX103" fmla="*/ 0 w 178455"/>
                <a:gd name="csY103" fmla="*/ 66485 h 182784"/>
                <a:gd name="csX104" fmla="*/ 0 w 178455"/>
                <a:gd name="csY104" fmla="*/ 37147 h 182784"/>
                <a:gd name="csX105" fmla="*/ 8086 w 178455"/>
                <a:gd name="csY105" fmla="*/ 29051 h 182784"/>
                <a:gd name="csX106" fmla="*/ 26064 w 178455"/>
                <a:gd name="csY106" fmla="*/ 29051 h 182784"/>
                <a:gd name="csX107" fmla="*/ 60500 w 178455"/>
                <a:gd name="csY107" fmla="*/ 1238 h 182784"/>
                <a:gd name="csX108" fmla="*/ 94935 w 178455"/>
                <a:gd name="csY108" fmla="*/ 29051 h 182784"/>
                <a:gd name="csX109" fmla="*/ 132795 w 178455"/>
                <a:gd name="csY109" fmla="*/ 29051 h 182784"/>
                <a:gd name="csX110" fmla="*/ 132795 w 178455"/>
                <a:gd name="csY110" fmla="*/ 37433 h 182784"/>
                <a:gd name="csX111" fmla="*/ 95696 w 178455"/>
                <a:gd name="csY111" fmla="*/ 37433 h 182784"/>
                <a:gd name="csX112" fmla="*/ 93794 w 178455"/>
                <a:gd name="csY112" fmla="*/ 48101 h 182784"/>
                <a:gd name="csX113" fmla="*/ 85994 w 178455"/>
                <a:gd name="csY113" fmla="*/ 45434 h 182784"/>
                <a:gd name="csX114" fmla="*/ 87420 w 178455"/>
                <a:gd name="csY114" fmla="*/ 36576 h 182784"/>
                <a:gd name="csX115" fmla="*/ 60500 w 178455"/>
                <a:gd name="csY115" fmla="*/ 9620 h 182784"/>
                <a:gd name="csX116" fmla="*/ 33484 w 178455"/>
                <a:gd name="csY116" fmla="*/ 36576 h 182784"/>
                <a:gd name="csX117" fmla="*/ 60500 w 178455"/>
                <a:gd name="csY117" fmla="*/ 63627 h 182784"/>
                <a:gd name="csX118" fmla="*/ 69632 w 178455"/>
                <a:gd name="csY118" fmla="*/ 62008 h 182784"/>
                <a:gd name="csX119" fmla="*/ 72486 w 178455"/>
                <a:gd name="csY119" fmla="*/ 69818 h 182784"/>
                <a:gd name="csX120" fmla="*/ 60500 w 178455"/>
                <a:gd name="csY120" fmla="*/ 71914 h 182784"/>
                <a:gd name="csX121" fmla="*/ 35672 w 178455"/>
                <a:gd name="csY121" fmla="*/ 61627 h 182784"/>
                <a:gd name="csX122" fmla="*/ 7325 w 178455"/>
                <a:gd name="csY122" fmla="*/ 91726 h 182784"/>
                <a:gd name="csX123" fmla="*/ 1237 w 178455"/>
                <a:gd name="csY123" fmla="*/ 86011 h 182784"/>
                <a:gd name="csX124" fmla="*/ 30440 w 178455"/>
                <a:gd name="csY124" fmla="*/ 55054 h 182784"/>
                <a:gd name="csX125" fmla="*/ 25208 w 178455"/>
                <a:gd name="csY125" fmla="*/ 37433 h 182784"/>
                <a:gd name="csX126" fmla="*/ 8086 w 178455"/>
                <a:gd name="csY126" fmla="*/ 37433 h 1827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178455" h="182784">
                  <a:moveTo>
                    <a:pt x="70583" y="135827"/>
                  </a:moveTo>
                  <a:lnTo>
                    <a:pt x="70583" y="107633"/>
                  </a:lnTo>
                  <a:cubicBezTo>
                    <a:pt x="66588" y="109156"/>
                    <a:pt x="61451" y="110014"/>
                    <a:pt x="55363" y="110014"/>
                  </a:cubicBezTo>
                  <a:cubicBezTo>
                    <a:pt x="50131" y="110014"/>
                    <a:pt x="42806" y="109252"/>
                    <a:pt x="37289" y="107156"/>
                  </a:cubicBezTo>
                  <a:lnTo>
                    <a:pt x="37384" y="136017"/>
                  </a:lnTo>
                  <a:cubicBezTo>
                    <a:pt x="37575" y="136303"/>
                    <a:pt x="39572" y="137922"/>
                    <a:pt x="45280" y="138875"/>
                  </a:cubicBezTo>
                  <a:cubicBezTo>
                    <a:pt x="46802" y="139160"/>
                    <a:pt x="48324" y="139351"/>
                    <a:pt x="49846" y="139446"/>
                  </a:cubicBezTo>
                  <a:lnTo>
                    <a:pt x="51843" y="139541"/>
                  </a:lnTo>
                  <a:lnTo>
                    <a:pt x="56029" y="139541"/>
                  </a:lnTo>
                  <a:lnTo>
                    <a:pt x="58027" y="139446"/>
                  </a:lnTo>
                  <a:lnTo>
                    <a:pt x="62688" y="138875"/>
                  </a:lnTo>
                  <a:cubicBezTo>
                    <a:pt x="68395" y="137922"/>
                    <a:pt x="70393" y="136303"/>
                    <a:pt x="70583" y="135827"/>
                  </a:cubicBezTo>
                  <a:close/>
                  <a:moveTo>
                    <a:pt x="53936" y="95631"/>
                  </a:moveTo>
                  <a:cubicBezTo>
                    <a:pt x="45565" y="95631"/>
                    <a:pt x="40619" y="97346"/>
                    <a:pt x="38431" y="98584"/>
                  </a:cubicBezTo>
                  <a:cubicBezTo>
                    <a:pt x="40524" y="99822"/>
                    <a:pt x="46516" y="101727"/>
                    <a:pt x="55363" y="101727"/>
                  </a:cubicBezTo>
                  <a:cubicBezTo>
                    <a:pt x="64115" y="101727"/>
                    <a:pt x="68490" y="99822"/>
                    <a:pt x="70108" y="98774"/>
                  </a:cubicBezTo>
                  <a:cubicBezTo>
                    <a:pt x="68586" y="97822"/>
                    <a:pt x="63449" y="95631"/>
                    <a:pt x="53936" y="95631"/>
                  </a:cubicBezTo>
                  <a:close/>
                  <a:moveTo>
                    <a:pt x="53936" y="87344"/>
                  </a:moveTo>
                  <a:cubicBezTo>
                    <a:pt x="66398" y="87344"/>
                    <a:pt x="78859" y="90964"/>
                    <a:pt x="78859" y="99155"/>
                  </a:cubicBezTo>
                  <a:lnTo>
                    <a:pt x="78859" y="136017"/>
                  </a:lnTo>
                  <a:cubicBezTo>
                    <a:pt x="78859" y="139255"/>
                    <a:pt x="76956" y="144875"/>
                    <a:pt x="64115" y="147066"/>
                  </a:cubicBezTo>
                  <a:cubicBezTo>
                    <a:pt x="62307" y="147352"/>
                    <a:pt x="60500" y="147542"/>
                    <a:pt x="58597" y="147733"/>
                  </a:cubicBezTo>
                  <a:lnTo>
                    <a:pt x="56314" y="147828"/>
                  </a:lnTo>
                  <a:lnTo>
                    <a:pt x="53936" y="147828"/>
                  </a:lnTo>
                  <a:cubicBezTo>
                    <a:pt x="53175" y="147828"/>
                    <a:pt x="52414" y="147828"/>
                    <a:pt x="51558" y="147828"/>
                  </a:cubicBezTo>
                  <a:lnTo>
                    <a:pt x="49275" y="147733"/>
                  </a:lnTo>
                  <a:lnTo>
                    <a:pt x="43853" y="147066"/>
                  </a:lnTo>
                  <a:cubicBezTo>
                    <a:pt x="31011" y="144875"/>
                    <a:pt x="29108" y="139255"/>
                    <a:pt x="29108" y="136017"/>
                  </a:cubicBezTo>
                  <a:lnTo>
                    <a:pt x="29108" y="99155"/>
                  </a:lnTo>
                  <a:cubicBezTo>
                    <a:pt x="29108" y="90964"/>
                    <a:pt x="41570" y="87344"/>
                    <a:pt x="53936" y="87344"/>
                  </a:cubicBezTo>
                  <a:close/>
                  <a:moveTo>
                    <a:pt x="157718" y="14573"/>
                  </a:moveTo>
                  <a:cubicBezTo>
                    <a:pt x="157718" y="16764"/>
                    <a:pt x="158860" y="18860"/>
                    <a:pt x="160762" y="19907"/>
                  </a:cubicBezTo>
                  <a:cubicBezTo>
                    <a:pt x="162760" y="21050"/>
                    <a:pt x="165138" y="21050"/>
                    <a:pt x="167040" y="19907"/>
                  </a:cubicBezTo>
                  <a:cubicBezTo>
                    <a:pt x="168943" y="18860"/>
                    <a:pt x="170084" y="16764"/>
                    <a:pt x="170084" y="14573"/>
                  </a:cubicBezTo>
                  <a:cubicBezTo>
                    <a:pt x="170084" y="12287"/>
                    <a:pt x="168943" y="10287"/>
                    <a:pt x="167040" y="9144"/>
                  </a:cubicBezTo>
                  <a:cubicBezTo>
                    <a:pt x="165138" y="8001"/>
                    <a:pt x="162760" y="8001"/>
                    <a:pt x="160762" y="9144"/>
                  </a:cubicBezTo>
                  <a:cubicBezTo>
                    <a:pt x="158860" y="10287"/>
                    <a:pt x="157718" y="12287"/>
                    <a:pt x="157718" y="14573"/>
                  </a:cubicBezTo>
                  <a:close/>
                  <a:moveTo>
                    <a:pt x="116148" y="85154"/>
                  </a:moveTo>
                  <a:cubicBezTo>
                    <a:pt x="116148" y="81725"/>
                    <a:pt x="113390" y="78962"/>
                    <a:pt x="109965" y="78962"/>
                  </a:cubicBezTo>
                  <a:cubicBezTo>
                    <a:pt x="106541" y="78962"/>
                    <a:pt x="103782" y="81725"/>
                    <a:pt x="103782" y="85154"/>
                  </a:cubicBezTo>
                  <a:cubicBezTo>
                    <a:pt x="103782" y="88583"/>
                    <a:pt x="106541" y="91440"/>
                    <a:pt x="109965" y="91440"/>
                  </a:cubicBezTo>
                  <a:cubicBezTo>
                    <a:pt x="113390" y="91440"/>
                    <a:pt x="116148" y="88583"/>
                    <a:pt x="116148" y="85154"/>
                  </a:cubicBezTo>
                  <a:close/>
                  <a:moveTo>
                    <a:pt x="60214" y="41529"/>
                  </a:moveTo>
                  <a:cubicBezTo>
                    <a:pt x="63639" y="41529"/>
                    <a:pt x="66398" y="38767"/>
                    <a:pt x="66398" y="35338"/>
                  </a:cubicBezTo>
                  <a:cubicBezTo>
                    <a:pt x="66398" y="31909"/>
                    <a:pt x="63639" y="29051"/>
                    <a:pt x="60214" y="29051"/>
                  </a:cubicBezTo>
                  <a:cubicBezTo>
                    <a:pt x="56790" y="29051"/>
                    <a:pt x="53936" y="31909"/>
                    <a:pt x="53936" y="35338"/>
                  </a:cubicBezTo>
                  <a:cubicBezTo>
                    <a:pt x="53936" y="38767"/>
                    <a:pt x="56790" y="41529"/>
                    <a:pt x="60214" y="41529"/>
                  </a:cubicBezTo>
                  <a:close/>
                  <a:moveTo>
                    <a:pt x="149347" y="14573"/>
                  </a:moveTo>
                  <a:cubicBezTo>
                    <a:pt x="149347" y="6477"/>
                    <a:pt x="155911" y="0"/>
                    <a:pt x="163901" y="0"/>
                  </a:cubicBezTo>
                  <a:cubicBezTo>
                    <a:pt x="171892" y="0"/>
                    <a:pt x="178456" y="6477"/>
                    <a:pt x="178456" y="14573"/>
                  </a:cubicBezTo>
                  <a:cubicBezTo>
                    <a:pt x="178456" y="22574"/>
                    <a:pt x="171892" y="29051"/>
                    <a:pt x="163901" y="29051"/>
                  </a:cubicBezTo>
                  <a:cubicBezTo>
                    <a:pt x="162950" y="29051"/>
                    <a:pt x="162094" y="28956"/>
                    <a:pt x="161238" y="28766"/>
                  </a:cubicBezTo>
                  <a:lnTo>
                    <a:pt x="123283" y="79438"/>
                  </a:lnTo>
                  <a:cubicBezTo>
                    <a:pt x="124044" y="81153"/>
                    <a:pt x="124519" y="83153"/>
                    <a:pt x="124519" y="85154"/>
                  </a:cubicBezTo>
                  <a:cubicBezTo>
                    <a:pt x="124519" y="93154"/>
                    <a:pt x="117956" y="99727"/>
                    <a:pt x="109965" y="99727"/>
                  </a:cubicBezTo>
                  <a:cubicBezTo>
                    <a:pt x="101975" y="99727"/>
                    <a:pt x="95411" y="93154"/>
                    <a:pt x="95411" y="85154"/>
                  </a:cubicBezTo>
                  <a:cubicBezTo>
                    <a:pt x="95411" y="82963"/>
                    <a:pt x="95982" y="80867"/>
                    <a:pt x="96933" y="78962"/>
                  </a:cubicBezTo>
                  <a:lnTo>
                    <a:pt x="66398" y="48387"/>
                  </a:lnTo>
                  <a:cubicBezTo>
                    <a:pt x="64495" y="49339"/>
                    <a:pt x="62402" y="49816"/>
                    <a:pt x="60214" y="49816"/>
                  </a:cubicBezTo>
                  <a:cubicBezTo>
                    <a:pt x="52224" y="49816"/>
                    <a:pt x="45660" y="43339"/>
                    <a:pt x="45660" y="35338"/>
                  </a:cubicBezTo>
                  <a:cubicBezTo>
                    <a:pt x="45660" y="27337"/>
                    <a:pt x="52224" y="20764"/>
                    <a:pt x="60214" y="20764"/>
                  </a:cubicBezTo>
                  <a:cubicBezTo>
                    <a:pt x="68205" y="20764"/>
                    <a:pt x="74674" y="27337"/>
                    <a:pt x="74674" y="35338"/>
                  </a:cubicBezTo>
                  <a:cubicBezTo>
                    <a:pt x="74674" y="38005"/>
                    <a:pt x="73913" y="40577"/>
                    <a:pt x="72581" y="42767"/>
                  </a:cubicBezTo>
                  <a:lnTo>
                    <a:pt x="102450" y="72771"/>
                  </a:lnTo>
                  <a:cubicBezTo>
                    <a:pt x="104638" y="71438"/>
                    <a:pt x="107206" y="70580"/>
                    <a:pt x="109965" y="70580"/>
                  </a:cubicBezTo>
                  <a:cubicBezTo>
                    <a:pt x="112819" y="70580"/>
                    <a:pt x="115482" y="71533"/>
                    <a:pt x="117765" y="72962"/>
                  </a:cubicBezTo>
                  <a:lnTo>
                    <a:pt x="153723" y="24860"/>
                  </a:lnTo>
                  <a:cubicBezTo>
                    <a:pt x="151059" y="22288"/>
                    <a:pt x="149347" y="18574"/>
                    <a:pt x="149347" y="14573"/>
                  </a:cubicBezTo>
                  <a:close/>
                  <a:moveTo>
                    <a:pt x="83045" y="174498"/>
                  </a:moveTo>
                  <a:lnTo>
                    <a:pt x="91321" y="174498"/>
                  </a:lnTo>
                  <a:lnTo>
                    <a:pt x="91321" y="162020"/>
                  </a:lnTo>
                  <a:lnTo>
                    <a:pt x="83045" y="162020"/>
                  </a:lnTo>
                  <a:close/>
                  <a:moveTo>
                    <a:pt x="170370" y="153734"/>
                  </a:moveTo>
                  <a:lnTo>
                    <a:pt x="170370" y="128778"/>
                  </a:lnTo>
                  <a:lnTo>
                    <a:pt x="87135" y="128778"/>
                  </a:lnTo>
                  <a:lnTo>
                    <a:pt x="87135" y="120491"/>
                  </a:lnTo>
                  <a:lnTo>
                    <a:pt x="170275" y="120491"/>
                  </a:lnTo>
                  <a:lnTo>
                    <a:pt x="170084" y="41529"/>
                  </a:lnTo>
                  <a:lnTo>
                    <a:pt x="178456" y="41529"/>
                  </a:lnTo>
                  <a:lnTo>
                    <a:pt x="178456" y="153924"/>
                  </a:lnTo>
                  <a:cubicBezTo>
                    <a:pt x="178456" y="158401"/>
                    <a:pt x="174841" y="162020"/>
                    <a:pt x="170370" y="162020"/>
                  </a:cubicBezTo>
                  <a:lnTo>
                    <a:pt x="99596" y="162020"/>
                  </a:lnTo>
                  <a:lnTo>
                    <a:pt x="99596" y="174498"/>
                  </a:lnTo>
                  <a:lnTo>
                    <a:pt x="132795" y="174498"/>
                  </a:lnTo>
                  <a:lnTo>
                    <a:pt x="132795" y="182785"/>
                  </a:lnTo>
                  <a:lnTo>
                    <a:pt x="95411" y="182785"/>
                  </a:lnTo>
                  <a:lnTo>
                    <a:pt x="78859" y="182785"/>
                  </a:lnTo>
                  <a:lnTo>
                    <a:pt x="45660" y="182785"/>
                  </a:lnTo>
                  <a:lnTo>
                    <a:pt x="45660" y="174498"/>
                  </a:lnTo>
                  <a:lnTo>
                    <a:pt x="74674" y="174498"/>
                  </a:lnTo>
                  <a:lnTo>
                    <a:pt x="74674" y="162020"/>
                  </a:lnTo>
                  <a:lnTo>
                    <a:pt x="8086" y="162020"/>
                  </a:lnTo>
                  <a:cubicBezTo>
                    <a:pt x="3710" y="162020"/>
                    <a:pt x="0" y="158401"/>
                    <a:pt x="0" y="153924"/>
                  </a:cubicBezTo>
                  <a:lnTo>
                    <a:pt x="0" y="128778"/>
                  </a:lnTo>
                  <a:lnTo>
                    <a:pt x="0" y="120491"/>
                  </a:lnTo>
                  <a:lnTo>
                    <a:pt x="0" y="103822"/>
                  </a:lnTo>
                  <a:lnTo>
                    <a:pt x="8371" y="103822"/>
                  </a:lnTo>
                  <a:lnTo>
                    <a:pt x="8371" y="120491"/>
                  </a:lnTo>
                  <a:lnTo>
                    <a:pt x="20737" y="120491"/>
                  </a:lnTo>
                  <a:lnTo>
                    <a:pt x="20737" y="128778"/>
                  </a:lnTo>
                  <a:lnTo>
                    <a:pt x="8371" y="128778"/>
                  </a:lnTo>
                  <a:lnTo>
                    <a:pt x="8371" y="153924"/>
                  </a:lnTo>
                  <a:close/>
                  <a:moveTo>
                    <a:pt x="8371" y="66485"/>
                  </a:moveTo>
                  <a:lnTo>
                    <a:pt x="0" y="66485"/>
                  </a:lnTo>
                  <a:lnTo>
                    <a:pt x="0" y="37147"/>
                  </a:lnTo>
                  <a:cubicBezTo>
                    <a:pt x="0" y="32671"/>
                    <a:pt x="3615" y="29051"/>
                    <a:pt x="8086" y="29051"/>
                  </a:cubicBezTo>
                  <a:lnTo>
                    <a:pt x="26064" y="29051"/>
                  </a:lnTo>
                  <a:cubicBezTo>
                    <a:pt x="29489" y="13240"/>
                    <a:pt x="43567" y="1238"/>
                    <a:pt x="60500" y="1238"/>
                  </a:cubicBezTo>
                  <a:cubicBezTo>
                    <a:pt x="77337" y="1238"/>
                    <a:pt x="91511" y="13240"/>
                    <a:pt x="94935" y="29051"/>
                  </a:cubicBezTo>
                  <a:lnTo>
                    <a:pt x="132795" y="29051"/>
                  </a:lnTo>
                  <a:lnTo>
                    <a:pt x="132795" y="37433"/>
                  </a:lnTo>
                  <a:lnTo>
                    <a:pt x="95696" y="37433"/>
                  </a:lnTo>
                  <a:cubicBezTo>
                    <a:pt x="95601" y="41053"/>
                    <a:pt x="95030" y="44672"/>
                    <a:pt x="93794" y="48101"/>
                  </a:cubicBezTo>
                  <a:lnTo>
                    <a:pt x="85994" y="45434"/>
                  </a:lnTo>
                  <a:cubicBezTo>
                    <a:pt x="86945" y="42577"/>
                    <a:pt x="87420" y="39624"/>
                    <a:pt x="87420" y="36576"/>
                  </a:cubicBezTo>
                  <a:cubicBezTo>
                    <a:pt x="87420" y="21717"/>
                    <a:pt x="75339" y="9620"/>
                    <a:pt x="60500" y="9620"/>
                  </a:cubicBezTo>
                  <a:cubicBezTo>
                    <a:pt x="45565" y="9620"/>
                    <a:pt x="33484" y="21717"/>
                    <a:pt x="33484" y="36576"/>
                  </a:cubicBezTo>
                  <a:cubicBezTo>
                    <a:pt x="33484" y="51435"/>
                    <a:pt x="45565" y="63532"/>
                    <a:pt x="60500" y="63627"/>
                  </a:cubicBezTo>
                  <a:cubicBezTo>
                    <a:pt x="63639" y="63627"/>
                    <a:pt x="66683" y="63055"/>
                    <a:pt x="69632" y="62008"/>
                  </a:cubicBezTo>
                  <a:lnTo>
                    <a:pt x="72486" y="69818"/>
                  </a:lnTo>
                  <a:cubicBezTo>
                    <a:pt x="68586" y="71152"/>
                    <a:pt x="64590" y="71914"/>
                    <a:pt x="60500" y="71914"/>
                  </a:cubicBezTo>
                  <a:cubicBezTo>
                    <a:pt x="50797" y="71914"/>
                    <a:pt x="42045" y="68009"/>
                    <a:pt x="35672" y="61627"/>
                  </a:cubicBezTo>
                  <a:lnTo>
                    <a:pt x="7325" y="91726"/>
                  </a:lnTo>
                  <a:lnTo>
                    <a:pt x="1237" y="86011"/>
                  </a:lnTo>
                  <a:lnTo>
                    <a:pt x="30440" y="55054"/>
                  </a:lnTo>
                  <a:cubicBezTo>
                    <a:pt x="27301" y="49911"/>
                    <a:pt x="25398" y="43815"/>
                    <a:pt x="25208" y="37433"/>
                  </a:cubicBezTo>
                  <a:lnTo>
                    <a:pt x="8086" y="37433"/>
                  </a:lnTo>
                  <a:close/>
                </a:path>
              </a:pathLst>
            </a:custGeom>
            <a:solidFill>
              <a:srgbClr val="FF6666"/>
            </a:solidFill>
            <a:ln w="9506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</p:grpSp>
      <p:grpSp>
        <p:nvGrpSpPr>
          <p:cNvPr id="43" name="Graphic 210">
            <a:extLst>
              <a:ext uri="{FF2B5EF4-FFF2-40B4-BE49-F238E27FC236}">
                <a16:creationId xmlns:a16="http://schemas.microsoft.com/office/drawing/2014/main" id="{E798FE24-495B-B585-BB85-DFB6A65355A5}"/>
              </a:ext>
            </a:extLst>
          </p:cNvPr>
          <p:cNvGrpSpPr/>
          <p:nvPr/>
        </p:nvGrpSpPr>
        <p:grpSpPr>
          <a:xfrm>
            <a:off x="4282656" y="4283625"/>
            <a:ext cx="180167" cy="182784"/>
            <a:chOff x="6895054" y="3909549"/>
            <a:chExt cx="180167" cy="182784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8FAA174-1A1B-68E6-2C66-4A821795EE7A}"/>
                </a:ext>
              </a:extLst>
            </p:cNvPr>
            <p:cNvSpPr/>
            <p:nvPr/>
          </p:nvSpPr>
          <p:spPr>
            <a:xfrm>
              <a:off x="6895054" y="3909549"/>
              <a:ext cx="180167" cy="182784"/>
            </a:xfrm>
            <a:prstGeom prst="rect">
              <a:avLst/>
            </a:prstGeom>
            <a:noFill/>
            <a:ln w="9506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EC67E7AD-13C1-056C-359D-91DF1799ECE9}"/>
                </a:ext>
              </a:extLst>
            </p:cNvPr>
            <p:cNvSpPr/>
            <p:nvPr/>
          </p:nvSpPr>
          <p:spPr>
            <a:xfrm>
              <a:off x="6895910" y="3909549"/>
              <a:ext cx="178455" cy="182784"/>
            </a:xfrm>
            <a:custGeom>
              <a:avLst/>
              <a:gdLst>
                <a:gd name="csX0" fmla="*/ 70583 w 178455"/>
                <a:gd name="csY0" fmla="*/ 135827 h 182784"/>
                <a:gd name="csX1" fmla="*/ 70583 w 178455"/>
                <a:gd name="csY1" fmla="*/ 107632 h 182784"/>
                <a:gd name="csX2" fmla="*/ 55363 w 178455"/>
                <a:gd name="csY2" fmla="*/ 110014 h 182784"/>
                <a:gd name="csX3" fmla="*/ 37289 w 178455"/>
                <a:gd name="csY3" fmla="*/ 107156 h 182784"/>
                <a:gd name="csX4" fmla="*/ 37384 w 178455"/>
                <a:gd name="csY4" fmla="*/ 136017 h 182784"/>
                <a:gd name="csX5" fmla="*/ 45280 w 178455"/>
                <a:gd name="csY5" fmla="*/ 138874 h 182784"/>
                <a:gd name="csX6" fmla="*/ 49846 w 178455"/>
                <a:gd name="csY6" fmla="*/ 139446 h 182784"/>
                <a:gd name="csX7" fmla="*/ 51844 w 178455"/>
                <a:gd name="csY7" fmla="*/ 139541 h 182784"/>
                <a:gd name="csX8" fmla="*/ 56029 w 178455"/>
                <a:gd name="csY8" fmla="*/ 139541 h 182784"/>
                <a:gd name="csX9" fmla="*/ 58027 w 178455"/>
                <a:gd name="csY9" fmla="*/ 139446 h 182784"/>
                <a:gd name="csX10" fmla="*/ 62688 w 178455"/>
                <a:gd name="csY10" fmla="*/ 138874 h 182784"/>
                <a:gd name="csX11" fmla="*/ 70583 w 178455"/>
                <a:gd name="csY11" fmla="*/ 135827 h 182784"/>
                <a:gd name="csX12" fmla="*/ 53936 w 178455"/>
                <a:gd name="csY12" fmla="*/ 95631 h 182784"/>
                <a:gd name="csX13" fmla="*/ 38431 w 178455"/>
                <a:gd name="csY13" fmla="*/ 98584 h 182784"/>
                <a:gd name="csX14" fmla="*/ 55363 w 178455"/>
                <a:gd name="csY14" fmla="*/ 101727 h 182784"/>
                <a:gd name="csX15" fmla="*/ 70107 w 178455"/>
                <a:gd name="csY15" fmla="*/ 98774 h 182784"/>
                <a:gd name="csX16" fmla="*/ 53936 w 178455"/>
                <a:gd name="csY16" fmla="*/ 95631 h 182784"/>
                <a:gd name="csX17" fmla="*/ 53936 w 178455"/>
                <a:gd name="csY17" fmla="*/ 87344 h 182784"/>
                <a:gd name="csX18" fmla="*/ 78859 w 178455"/>
                <a:gd name="csY18" fmla="*/ 99155 h 182784"/>
                <a:gd name="csX19" fmla="*/ 78859 w 178455"/>
                <a:gd name="csY19" fmla="*/ 136017 h 182784"/>
                <a:gd name="csX20" fmla="*/ 64114 w 178455"/>
                <a:gd name="csY20" fmla="*/ 147066 h 182784"/>
                <a:gd name="csX21" fmla="*/ 58597 w 178455"/>
                <a:gd name="csY21" fmla="*/ 147733 h 182784"/>
                <a:gd name="csX22" fmla="*/ 56314 w 178455"/>
                <a:gd name="csY22" fmla="*/ 147828 h 182784"/>
                <a:gd name="csX23" fmla="*/ 53936 w 178455"/>
                <a:gd name="csY23" fmla="*/ 147828 h 182784"/>
                <a:gd name="csX24" fmla="*/ 51558 w 178455"/>
                <a:gd name="csY24" fmla="*/ 147828 h 182784"/>
                <a:gd name="csX25" fmla="*/ 49275 w 178455"/>
                <a:gd name="csY25" fmla="*/ 147733 h 182784"/>
                <a:gd name="csX26" fmla="*/ 43853 w 178455"/>
                <a:gd name="csY26" fmla="*/ 147066 h 182784"/>
                <a:gd name="csX27" fmla="*/ 29108 w 178455"/>
                <a:gd name="csY27" fmla="*/ 136017 h 182784"/>
                <a:gd name="csX28" fmla="*/ 29108 w 178455"/>
                <a:gd name="csY28" fmla="*/ 99155 h 182784"/>
                <a:gd name="csX29" fmla="*/ 53936 w 178455"/>
                <a:gd name="csY29" fmla="*/ 87344 h 182784"/>
                <a:gd name="csX30" fmla="*/ 157718 w 178455"/>
                <a:gd name="csY30" fmla="*/ 14573 h 182784"/>
                <a:gd name="csX31" fmla="*/ 160762 w 178455"/>
                <a:gd name="csY31" fmla="*/ 19907 h 182784"/>
                <a:gd name="csX32" fmla="*/ 167040 w 178455"/>
                <a:gd name="csY32" fmla="*/ 19907 h 182784"/>
                <a:gd name="csX33" fmla="*/ 170084 w 178455"/>
                <a:gd name="csY33" fmla="*/ 14573 h 182784"/>
                <a:gd name="csX34" fmla="*/ 167040 w 178455"/>
                <a:gd name="csY34" fmla="*/ 9144 h 182784"/>
                <a:gd name="csX35" fmla="*/ 160762 w 178455"/>
                <a:gd name="csY35" fmla="*/ 9144 h 182784"/>
                <a:gd name="csX36" fmla="*/ 157718 w 178455"/>
                <a:gd name="csY36" fmla="*/ 14573 h 182784"/>
                <a:gd name="csX37" fmla="*/ 116148 w 178455"/>
                <a:gd name="csY37" fmla="*/ 85154 h 182784"/>
                <a:gd name="csX38" fmla="*/ 109965 w 178455"/>
                <a:gd name="csY38" fmla="*/ 78962 h 182784"/>
                <a:gd name="csX39" fmla="*/ 103782 w 178455"/>
                <a:gd name="csY39" fmla="*/ 85154 h 182784"/>
                <a:gd name="csX40" fmla="*/ 109965 w 178455"/>
                <a:gd name="csY40" fmla="*/ 91440 h 182784"/>
                <a:gd name="csX41" fmla="*/ 116148 w 178455"/>
                <a:gd name="csY41" fmla="*/ 85154 h 182784"/>
                <a:gd name="csX42" fmla="*/ 60215 w 178455"/>
                <a:gd name="csY42" fmla="*/ 41529 h 182784"/>
                <a:gd name="csX43" fmla="*/ 66398 w 178455"/>
                <a:gd name="csY43" fmla="*/ 35338 h 182784"/>
                <a:gd name="csX44" fmla="*/ 60215 w 178455"/>
                <a:gd name="csY44" fmla="*/ 29051 h 182784"/>
                <a:gd name="csX45" fmla="*/ 53936 w 178455"/>
                <a:gd name="csY45" fmla="*/ 35338 h 182784"/>
                <a:gd name="csX46" fmla="*/ 60215 w 178455"/>
                <a:gd name="csY46" fmla="*/ 41529 h 182784"/>
                <a:gd name="csX47" fmla="*/ 149347 w 178455"/>
                <a:gd name="csY47" fmla="*/ 14573 h 182784"/>
                <a:gd name="csX48" fmla="*/ 163901 w 178455"/>
                <a:gd name="csY48" fmla="*/ 0 h 182784"/>
                <a:gd name="csX49" fmla="*/ 178456 w 178455"/>
                <a:gd name="csY49" fmla="*/ 14573 h 182784"/>
                <a:gd name="csX50" fmla="*/ 163901 w 178455"/>
                <a:gd name="csY50" fmla="*/ 29051 h 182784"/>
                <a:gd name="csX51" fmla="*/ 161238 w 178455"/>
                <a:gd name="csY51" fmla="*/ 28765 h 182784"/>
                <a:gd name="csX52" fmla="*/ 123283 w 178455"/>
                <a:gd name="csY52" fmla="*/ 79438 h 182784"/>
                <a:gd name="csX53" fmla="*/ 124519 w 178455"/>
                <a:gd name="csY53" fmla="*/ 85154 h 182784"/>
                <a:gd name="csX54" fmla="*/ 109965 w 178455"/>
                <a:gd name="csY54" fmla="*/ 99727 h 182784"/>
                <a:gd name="csX55" fmla="*/ 95411 w 178455"/>
                <a:gd name="csY55" fmla="*/ 85154 h 182784"/>
                <a:gd name="csX56" fmla="*/ 96933 w 178455"/>
                <a:gd name="csY56" fmla="*/ 78962 h 182784"/>
                <a:gd name="csX57" fmla="*/ 66398 w 178455"/>
                <a:gd name="csY57" fmla="*/ 48387 h 182784"/>
                <a:gd name="csX58" fmla="*/ 60215 w 178455"/>
                <a:gd name="csY58" fmla="*/ 49816 h 182784"/>
                <a:gd name="csX59" fmla="*/ 45660 w 178455"/>
                <a:gd name="csY59" fmla="*/ 35338 h 182784"/>
                <a:gd name="csX60" fmla="*/ 60215 w 178455"/>
                <a:gd name="csY60" fmla="*/ 20764 h 182784"/>
                <a:gd name="csX61" fmla="*/ 74674 w 178455"/>
                <a:gd name="csY61" fmla="*/ 35338 h 182784"/>
                <a:gd name="csX62" fmla="*/ 72581 w 178455"/>
                <a:gd name="csY62" fmla="*/ 42767 h 182784"/>
                <a:gd name="csX63" fmla="*/ 102450 w 178455"/>
                <a:gd name="csY63" fmla="*/ 72771 h 182784"/>
                <a:gd name="csX64" fmla="*/ 109965 w 178455"/>
                <a:gd name="csY64" fmla="*/ 70580 h 182784"/>
                <a:gd name="csX65" fmla="*/ 117765 w 178455"/>
                <a:gd name="csY65" fmla="*/ 72962 h 182784"/>
                <a:gd name="csX66" fmla="*/ 153723 w 178455"/>
                <a:gd name="csY66" fmla="*/ 24860 h 182784"/>
                <a:gd name="csX67" fmla="*/ 149347 w 178455"/>
                <a:gd name="csY67" fmla="*/ 14573 h 182784"/>
                <a:gd name="csX68" fmla="*/ 83045 w 178455"/>
                <a:gd name="csY68" fmla="*/ 174498 h 182784"/>
                <a:gd name="csX69" fmla="*/ 91321 w 178455"/>
                <a:gd name="csY69" fmla="*/ 174498 h 182784"/>
                <a:gd name="csX70" fmla="*/ 91321 w 178455"/>
                <a:gd name="csY70" fmla="*/ 162020 h 182784"/>
                <a:gd name="csX71" fmla="*/ 83045 w 178455"/>
                <a:gd name="csY71" fmla="*/ 162020 h 182784"/>
                <a:gd name="csX72" fmla="*/ 170370 w 178455"/>
                <a:gd name="csY72" fmla="*/ 153734 h 182784"/>
                <a:gd name="csX73" fmla="*/ 170370 w 178455"/>
                <a:gd name="csY73" fmla="*/ 128778 h 182784"/>
                <a:gd name="csX74" fmla="*/ 87135 w 178455"/>
                <a:gd name="csY74" fmla="*/ 128778 h 182784"/>
                <a:gd name="csX75" fmla="*/ 87135 w 178455"/>
                <a:gd name="csY75" fmla="*/ 120491 h 182784"/>
                <a:gd name="csX76" fmla="*/ 170275 w 178455"/>
                <a:gd name="csY76" fmla="*/ 120491 h 182784"/>
                <a:gd name="csX77" fmla="*/ 170084 w 178455"/>
                <a:gd name="csY77" fmla="*/ 41529 h 182784"/>
                <a:gd name="csX78" fmla="*/ 178456 w 178455"/>
                <a:gd name="csY78" fmla="*/ 41529 h 182784"/>
                <a:gd name="csX79" fmla="*/ 178456 w 178455"/>
                <a:gd name="csY79" fmla="*/ 153924 h 182784"/>
                <a:gd name="csX80" fmla="*/ 170370 w 178455"/>
                <a:gd name="csY80" fmla="*/ 162020 h 182784"/>
                <a:gd name="csX81" fmla="*/ 99596 w 178455"/>
                <a:gd name="csY81" fmla="*/ 162020 h 182784"/>
                <a:gd name="csX82" fmla="*/ 99596 w 178455"/>
                <a:gd name="csY82" fmla="*/ 174498 h 182784"/>
                <a:gd name="csX83" fmla="*/ 132795 w 178455"/>
                <a:gd name="csY83" fmla="*/ 174498 h 182784"/>
                <a:gd name="csX84" fmla="*/ 132795 w 178455"/>
                <a:gd name="csY84" fmla="*/ 182785 h 182784"/>
                <a:gd name="csX85" fmla="*/ 95411 w 178455"/>
                <a:gd name="csY85" fmla="*/ 182785 h 182784"/>
                <a:gd name="csX86" fmla="*/ 78859 w 178455"/>
                <a:gd name="csY86" fmla="*/ 182785 h 182784"/>
                <a:gd name="csX87" fmla="*/ 45660 w 178455"/>
                <a:gd name="csY87" fmla="*/ 182785 h 182784"/>
                <a:gd name="csX88" fmla="*/ 45660 w 178455"/>
                <a:gd name="csY88" fmla="*/ 174498 h 182784"/>
                <a:gd name="csX89" fmla="*/ 74674 w 178455"/>
                <a:gd name="csY89" fmla="*/ 174498 h 182784"/>
                <a:gd name="csX90" fmla="*/ 74674 w 178455"/>
                <a:gd name="csY90" fmla="*/ 162020 h 182784"/>
                <a:gd name="csX91" fmla="*/ 8086 w 178455"/>
                <a:gd name="csY91" fmla="*/ 162020 h 182784"/>
                <a:gd name="csX92" fmla="*/ 0 w 178455"/>
                <a:gd name="csY92" fmla="*/ 153924 h 182784"/>
                <a:gd name="csX93" fmla="*/ 0 w 178455"/>
                <a:gd name="csY93" fmla="*/ 128778 h 182784"/>
                <a:gd name="csX94" fmla="*/ 0 w 178455"/>
                <a:gd name="csY94" fmla="*/ 120491 h 182784"/>
                <a:gd name="csX95" fmla="*/ 0 w 178455"/>
                <a:gd name="csY95" fmla="*/ 103822 h 182784"/>
                <a:gd name="csX96" fmla="*/ 8371 w 178455"/>
                <a:gd name="csY96" fmla="*/ 103822 h 182784"/>
                <a:gd name="csX97" fmla="*/ 8371 w 178455"/>
                <a:gd name="csY97" fmla="*/ 120491 h 182784"/>
                <a:gd name="csX98" fmla="*/ 20737 w 178455"/>
                <a:gd name="csY98" fmla="*/ 120491 h 182784"/>
                <a:gd name="csX99" fmla="*/ 20737 w 178455"/>
                <a:gd name="csY99" fmla="*/ 128778 h 182784"/>
                <a:gd name="csX100" fmla="*/ 8371 w 178455"/>
                <a:gd name="csY100" fmla="*/ 128778 h 182784"/>
                <a:gd name="csX101" fmla="*/ 8371 w 178455"/>
                <a:gd name="csY101" fmla="*/ 153924 h 182784"/>
                <a:gd name="csX102" fmla="*/ 8371 w 178455"/>
                <a:gd name="csY102" fmla="*/ 66485 h 182784"/>
                <a:gd name="csX103" fmla="*/ 0 w 178455"/>
                <a:gd name="csY103" fmla="*/ 66485 h 182784"/>
                <a:gd name="csX104" fmla="*/ 0 w 178455"/>
                <a:gd name="csY104" fmla="*/ 37147 h 182784"/>
                <a:gd name="csX105" fmla="*/ 8086 w 178455"/>
                <a:gd name="csY105" fmla="*/ 29051 h 182784"/>
                <a:gd name="csX106" fmla="*/ 26064 w 178455"/>
                <a:gd name="csY106" fmla="*/ 29051 h 182784"/>
                <a:gd name="csX107" fmla="*/ 60500 w 178455"/>
                <a:gd name="csY107" fmla="*/ 1238 h 182784"/>
                <a:gd name="csX108" fmla="*/ 94935 w 178455"/>
                <a:gd name="csY108" fmla="*/ 29051 h 182784"/>
                <a:gd name="csX109" fmla="*/ 132795 w 178455"/>
                <a:gd name="csY109" fmla="*/ 29051 h 182784"/>
                <a:gd name="csX110" fmla="*/ 132795 w 178455"/>
                <a:gd name="csY110" fmla="*/ 37433 h 182784"/>
                <a:gd name="csX111" fmla="*/ 95696 w 178455"/>
                <a:gd name="csY111" fmla="*/ 37433 h 182784"/>
                <a:gd name="csX112" fmla="*/ 93794 w 178455"/>
                <a:gd name="csY112" fmla="*/ 48101 h 182784"/>
                <a:gd name="csX113" fmla="*/ 85994 w 178455"/>
                <a:gd name="csY113" fmla="*/ 45434 h 182784"/>
                <a:gd name="csX114" fmla="*/ 87420 w 178455"/>
                <a:gd name="csY114" fmla="*/ 36576 h 182784"/>
                <a:gd name="csX115" fmla="*/ 60500 w 178455"/>
                <a:gd name="csY115" fmla="*/ 9620 h 182784"/>
                <a:gd name="csX116" fmla="*/ 33484 w 178455"/>
                <a:gd name="csY116" fmla="*/ 36576 h 182784"/>
                <a:gd name="csX117" fmla="*/ 60500 w 178455"/>
                <a:gd name="csY117" fmla="*/ 63627 h 182784"/>
                <a:gd name="csX118" fmla="*/ 69632 w 178455"/>
                <a:gd name="csY118" fmla="*/ 62008 h 182784"/>
                <a:gd name="csX119" fmla="*/ 72486 w 178455"/>
                <a:gd name="csY119" fmla="*/ 69818 h 182784"/>
                <a:gd name="csX120" fmla="*/ 60500 w 178455"/>
                <a:gd name="csY120" fmla="*/ 71914 h 182784"/>
                <a:gd name="csX121" fmla="*/ 35672 w 178455"/>
                <a:gd name="csY121" fmla="*/ 61627 h 182784"/>
                <a:gd name="csX122" fmla="*/ 7325 w 178455"/>
                <a:gd name="csY122" fmla="*/ 91726 h 182784"/>
                <a:gd name="csX123" fmla="*/ 1237 w 178455"/>
                <a:gd name="csY123" fmla="*/ 86011 h 182784"/>
                <a:gd name="csX124" fmla="*/ 30440 w 178455"/>
                <a:gd name="csY124" fmla="*/ 55054 h 182784"/>
                <a:gd name="csX125" fmla="*/ 25208 w 178455"/>
                <a:gd name="csY125" fmla="*/ 37433 h 182784"/>
                <a:gd name="csX126" fmla="*/ 8086 w 178455"/>
                <a:gd name="csY126" fmla="*/ 37433 h 1827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178455" h="182784">
                  <a:moveTo>
                    <a:pt x="70583" y="135827"/>
                  </a:moveTo>
                  <a:lnTo>
                    <a:pt x="70583" y="107632"/>
                  </a:lnTo>
                  <a:cubicBezTo>
                    <a:pt x="66588" y="109156"/>
                    <a:pt x="61451" y="110014"/>
                    <a:pt x="55363" y="110014"/>
                  </a:cubicBezTo>
                  <a:cubicBezTo>
                    <a:pt x="50131" y="110014"/>
                    <a:pt x="42806" y="109252"/>
                    <a:pt x="37289" y="107156"/>
                  </a:cubicBezTo>
                  <a:lnTo>
                    <a:pt x="37384" y="136017"/>
                  </a:lnTo>
                  <a:cubicBezTo>
                    <a:pt x="37575" y="136303"/>
                    <a:pt x="39572" y="137922"/>
                    <a:pt x="45280" y="138874"/>
                  </a:cubicBezTo>
                  <a:cubicBezTo>
                    <a:pt x="46802" y="139160"/>
                    <a:pt x="48324" y="139351"/>
                    <a:pt x="49846" y="139446"/>
                  </a:cubicBezTo>
                  <a:lnTo>
                    <a:pt x="51844" y="139541"/>
                  </a:lnTo>
                  <a:lnTo>
                    <a:pt x="56029" y="139541"/>
                  </a:lnTo>
                  <a:lnTo>
                    <a:pt x="58027" y="139446"/>
                  </a:lnTo>
                  <a:lnTo>
                    <a:pt x="62688" y="138874"/>
                  </a:lnTo>
                  <a:cubicBezTo>
                    <a:pt x="68395" y="137922"/>
                    <a:pt x="70393" y="136303"/>
                    <a:pt x="70583" y="135827"/>
                  </a:cubicBezTo>
                  <a:close/>
                  <a:moveTo>
                    <a:pt x="53936" y="95631"/>
                  </a:moveTo>
                  <a:cubicBezTo>
                    <a:pt x="45565" y="95631"/>
                    <a:pt x="40618" y="97346"/>
                    <a:pt x="38431" y="98584"/>
                  </a:cubicBezTo>
                  <a:cubicBezTo>
                    <a:pt x="40524" y="99822"/>
                    <a:pt x="46517" y="101727"/>
                    <a:pt x="55363" y="101727"/>
                  </a:cubicBezTo>
                  <a:cubicBezTo>
                    <a:pt x="64114" y="101727"/>
                    <a:pt x="68490" y="99822"/>
                    <a:pt x="70107" y="98774"/>
                  </a:cubicBezTo>
                  <a:cubicBezTo>
                    <a:pt x="68585" y="97822"/>
                    <a:pt x="63449" y="95631"/>
                    <a:pt x="53936" y="95631"/>
                  </a:cubicBezTo>
                  <a:close/>
                  <a:moveTo>
                    <a:pt x="53936" y="87344"/>
                  </a:moveTo>
                  <a:cubicBezTo>
                    <a:pt x="66398" y="87344"/>
                    <a:pt x="78859" y="90964"/>
                    <a:pt x="78859" y="99155"/>
                  </a:cubicBezTo>
                  <a:lnTo>
                    <a:pt x="78859" y="136017"/>
                  </a:lnTo>
                  <a:cubicBezTo>
                    <a:pt x="78859" y="139255"/>
                    <a:pt x="76956" y="144875"/>
                    <a:pt x="64114" y="147066"/>
                  </a:cubicBezTo>
                  <a:cubicBezTo>
                    <a:pt x="62307" y="147352"/>
                    <a:pt x="60500" y="147542"/>
                    <a:pt x="58597" y="147733"/>
                  </a:cubicBezTo>
                  <a:lnTo>
                    <a:pt x="56314" y="147828"/>
                  </a:lnTo>
                  <a:lnTo>
                    <a:pt x="53936" y="147828"/>
                  </a:lnTo>
                  <a:cubicBezTo>
                    <a:pt x="53175" y="147828"/>
                    <a:pt x="52414" y="147828"/>
                    <a:pt x="51558" y="147828"/>
                  </a:cubicBezTo>
                  <a:lnTo>
                    <a:pt x="49275" y="147733"/>
                  </a:lnTo>
                  <a:lnTo>
                    <a:pt x="43853" y="147066"/>
                  </a:lnTo>
                  <a:cubicBezTo>
                    <a:pt x="31011" y="144875"/>
                    <a:pt x="29108" y="139255"/>
                    <a:pt x="29108" y="136017"/>
                  </a:cubicBezTo>
                  <a:lnTo>
                    <a:pt x="29108" y="99155"/>
                  </a:lnTo>
                  <a:cubicBezTo>
                    <a:pt x="29108" y="90964"/>
                    <a:pt x="41570" y="87344"/>
                    <a:pt x="53936" y="87344"/>
                  </a:cubicBezTo>
                  <a:close/>
                  <a:moveTo>
                    <a:pt x="157718" y="14573"/>
                  </a:moveTo>
                  <a:cubicBezTo>
                    <a:pt x="157718" y="16764"/>
                    <a:pt x="158860" y="18860"/>
                    <a:pt x="160762" y="19907"/>
                  </a:cubicBezTo>
                  <a:cubicBezTo>
                    <a:pt x="162760" y="21050"/>
                    <a:pt x="165138" y="21050"/>
                    <a:pt x="167040" y="19907"/>
                  </a:cubicBezTo>
                  <a:cubicBezTo>
                    <a:pt x="168943" y="18860"/>
                    <a:pt x="170084" y="16764"/>
                    <a:pt x="170084" y="14573"/>
                  </a:cubicBezTo>
                  <a:cubicBezTo>
                    <a:pt x="170084" y="12287"/>
                    <a:pt x="168943" y="10287"/>
                    <a:pt x="167040" y="9144"/>
                  </a:cubicBezTo>
                  <a:cubicBezTo>
                    <a:pt x="165138" y="8001"/>
                    <a:pt x="162760" y="8001"/>
                    <a:pt x="160762" y="9144"/>
                  </a:cubicBezTo>
                  <a:cubicBezTo>
                    <a:pt x="158860" y="10287"/>
                    <a:pt x="157718" y="12287"/>
                    <a:pt x="157718" y="14573"/>
                  </a:cubicBezTo>
                  <a:close/>
                  <a:moveTo>
                    <a:pt x="116148" y="85154"/>
                  </a:moveTo>
                  <a:cubicBezTo>
                    <a:pt x="116148" y="81724"/>
                    <a:pt x="113390" y="78962"/>
                    <a:pt x="109965" y="78962"/>
                  </a:cubicBezTo>
                  <a:cubicBezTo>
                    <a:pt x="106541" y="78962"/>
                    <a:pt x="103782" y="81724"/>
                    <a:pt x="103782" y="85154"/>
                  </a:cubicBezTo>
                  <a:cubicBezTo>
                    <a:pt x="103782" y="88582"/>
                    <a:pt x="106541" y="91440"/>
                    <a:pt x="109965" y="91440"/>
                  </a:cubicBezTo>
                  <a:cubicBezTo>
                    <a:pt x="113390" y="91440"/>
                    <a:pt x="116148" y="88582"/>
                    <a:pt x="116148" y="85154"/>
                  </a:cubicBezTo>
                  <a:close/>
                  <a:moveTo>
                    <a:pt x="60215" y="41529"/>
                  </a:moveTo>
                  <a:cubicBezTo>
                    <a:pt x="63639" y="41529"/>
                    <a:pt x="66398" y="38767"/>
                    <a:pt x="66398" y="35338"/>
                  </a:cubicBezTo>
                  <a:cubicBezTo>
                    <a:pt x="66398" y="31909"/>
                    <a:pt x="63639" y="29051"/>
                    <a:pt x="60215" y="29051"/>
                  </a:cubicBezTo>
                  <a:cubicBezTo>
                    <a:pt x="56790" y="29051"/>
                    <a:pt x="53936" y="31909"/>
                    <a:pt x="53936" y="35338"/>
                  </a:cubicBezTo>
                  <a:cubicBezTo>
                    <a:pt x="53936" y="38767"/>
                    <a:pt x="56790" y="41529"/>
                    <a:pt x="60215" y="41529"/>
                  </a:cubicBezTo>
                  <a:close/>
                  <a:moveTo>
                    <a:pt x="149347" y="14573"/>
                  </a:moveTo>
                  <a:cubicBezTo>
                    <a:pt x="149347" y="6477"/>
                    <a:pt x="155911" y="0"/>
                    <a:pt x="163901" y="0"/>
                  </a:cubicBezTo>
                  <a:cubicBezTo>
                    <a:pt x="171892" y="0"/>
                    <a:pt x="178456" y="6477"/>
                    <a:pt x="178456" y="14573"/>
                  </a:cubicBezTo>
                  <a:cubicBezTo>
                    <a:pt x="178456" y="22574"/>
                    <a:pt x="171892" y="29051"/>
                    <a:pt x="163901" y="29051"/>
                  </a:cubicBezTo>
                  <a:cubicBezTo>
                    <a:pt x="162950" y="29051"/>
                    <a:pt x="162094" y="28956"/>
                    <a:pt x="161238" y="28765"/>
                  </a:cubicBezTo>
                  <a:lnTo>
                    <a:pt x="123283" y="79438"/>
                  </a:lnTo>
                  <a:cubicBezTo>
                    <a:pt x="124044" y="81153"/>
                    <a:pt x="124519" y="83153"/>
                    <a:pt x="124519" y="85154"/>
                  </a:cubicBezTo>
                  <a:cubicBezTo>
                    <a:pt x="124519" y="93154"/>
                    <a:pt x="117956" y="99727"/>
                    <a:pt x="109965" y="99727"/>
                  </a:cubicBezTo>
                  <a:cubicBezTo>
                    <a:pt x="101975" y="99727"/>
                    <a:pt x="95411" y="93154"/>
                    <a:pt x="95411" y="85154"/>
                  </a:cubicBezTo>
                  <a:cubicBezTo>
                    <a:pt x="95411" y="82963"/>
                    <a:pt x="95982" y="80867"/>
                    <a:pt x="96933" y="78962"/>
                  </a:cubicBezTo>
                  <a:lnTo>
                    <a:pt x="66398" y="48387"/>
                  </a:lnTo>
                  <a:cubicBezTo>
                    <a:pt x="64495" y="49339"/>
                    <a:pt x="62402" y="49816"/>
                    <a:pt x="60215" y="49816"/>
                  </a:cubicBezTo>
                  <a:cubicBezTo>
                    <a:pt x="52224" y="49816"/>
                    <a:pt x="45660" y="43339"/>
                    <a:pt x="45660" y="35338"/>
                  </a:cubicBezTo>
                  <a:cubicBezTo>
                    <a:pt x="45660" y="27337"/>
                    <a:pt x="52224" y="20764"/>
                    <a:pt x="60215" y="20764"/>
                  </a:cubicBezTo>
                  <a:cubicBezTo>
                    <a:pt x="68205" y="20764"/>
                    <a:pt x="74674" y="27337"/>
                    <a:pt x="74674" y="35338"/>
                  </a:cubicBezTo>
                  <a:cubicBezTo>
                    <a:pt x="74674" y="38005"/>
                    <a:pt x="73912" y="40577"/>
                    <a:pt x="72581" y="42767"/>
                  </a:cubicBezTo>
                  <a:lnTo>
                    <a:pt x="102450" y="72771"/>
                  </a:lnTo>
                  <a:cubicBezTo>
                    <a:pt x="104638" y="71438"/>
                    <a:pt x="107206" y="70580"/>
                    <a:pt x="109965" y="70580"/>
                  </a:cubicBezTo>
                  <a:cubicBezTo>
                    <a:pt x="112819" y="70580"/>
                    <a:pt x="115482" y="71533"/>
                    <a:pt x="117765" y="72962"/>
                  </a:cubicBezTo>
                  <a:lnTo>
                    <a:pt x="153723" y="24860"/>
                  </a:lnTo>
                  <a:cubicBezTo>
                    <a:pt x="151059" y="22288"/>
                    <a:pt x="149347" y="18574"/>
                    <a:pt x="149347" y="14573"/>
                  </a:cubicBezTo>
                  <a:close/>
                  <a:moveTo>
                    <a:pt x="83045" y="174498"/>
                  </a:moveTo>
                  <a:lnTo>
                    <a:pt x="91321" y="174498"/>
                  </a:lnTo>
                  <a:lnTo>
                    <a:pt x="91321" y="162020"/>
                  </a:lnTo>
                  <a:lnTo>
                    <a:pt x="83045" y="162020"/>
                  </a:lnTo>
                  <a:close/>
                  <a:moveTo>
                    <a:pt x="170370" y="153734"/>
                  </a:moveTo>
                  <a:lnTo>
                    <a:pt x="170370" y="128778"/>
                  </a:lnTo>
                  <a:lnTo>
                    <a:pt x="87135" y="128778"/>
                  </a:lnTo>
                  <a:lnTo>
                    <a:pt x="87135" y="120491"/>
                  </a:lnTo>
                  <a:lnTo>
                    <a:pt x="170275" y="120491"/>
                  </a:lnTo>
                  <a:lnTo>
                    <a:pt x="170084" y="41529"/>
                  </a:lnTo>
                  <a:lnTo>
                    <a:pt x="178456" y="41529"/>
                  </a:lnTo>
                  <a:lnTo>
                    <a:pt x="178456" y="153924"/>
                  </a:lnTo>
                  <a:cubicBezTo>
                    <a:pt x="178456" y="158401"/>
                    <a:pt x="174841" y="162020"/>
                    <a:pt x="170370" y="162020"/>
                  </a:cubicBezTo>
                  <a:lnTo>
                    <a:pt x="99596" y="162020"/>
                  </a:lnTo>
                  <a:lnTo>
                    <a:pt x="99596" y="174498"/>
                  </a:lnTo>
                  <a:lnTo>
                    <a:pt x="132795" y="174498"/>
                  </a:lnTo>
                  <a:lnTo>
                    <a:pt x="132795" y="182785"/>
                  </a:lnTo>
                  <a:lnTo>
                    <a:pt x="95411" y="182785"/>
                  </a:lnTo>
                  <a:lnTo>
                    <a:pt x="78859" y="182785"/>
                  </a:lnTo>
                  <a:lnTo>
                    <a:pt x="45660" y="182785"/>
                  </a:lnTo>
                  <a:lnTo>
                    <a:pt x="45660" y="174498"/>
                  </a:lnTo>
                  <a:lnTo>
                    <a:pt x="74674" y="174498"/>
                  </a:lnTo>
                  <a:lnTo>
                    <a:pt x="74674" y="162020"/>
                  </a:lnTo>
                  <a:lnTo>
                    <a:pt x="8086" y="162020"/>
                  </a:lnTo>
                  <a:cubicBezTo>
                    <a:pt x="3710" y="162020"/>
                    <a:pt x="0" y="158401"/>
                    <a:pt x="0" y="153924"/>
                  </a:cubicBezTo>
                  <a:lnTo>
                    <a:pt x="0" y="128778"/>
                  </a:lnTo>
                  <a:lnTo>
                    <a:pt x="0" y="120491"/>
                  </a:lnTo>
                  <a:lnTo>
                    <a:pt x="0" y="103822"/>
                  </a:lnTo>
                  <a:lnTo>
                    <a:pt x="8371" y="103822"/>
                  </a:lnTo>
                  <a:lnTo>
                    <a:pt x="8371" y="120491"/>
                  </a:lnTo>
                  <a:lnTo>
                    <a:pt x="20737" y="120491"/>
                  </a:lnTo>
                  <a:lnTo>
                    <a:pt x="20737" y="128778"/>
                  </a:lnTo>
                  <a:lnTo>
                    <a:pt x="8371" y="128778"/>
                  </a:lnTo>
                  <a:lnTo>
                    <a:pt x="8371" y="153924"/>
                  </a:lnTo>
                  <a:close/>
                  <a:moveTo>
                    <a:pt x="8371" y="66485"/>
                  </a:moveTo>
                  <a:lnTo>
                    <a:pt x="0" y="66485"/>
                  </a:lnTo>
                  <a:lnTo>
                    <a:pt x="0" y="37147"/>
                  </a:lnTo>
                  <a:cubicBezTo>
                    <a:pt x="0" y="32671"/>
                    <a:pt x="3615" y="29051"/>
                    <a:pt x="8086" y="29051"/>
                  </a:cubicBezTo>
                  <a:lnTo>
                    <a:pt x="26064" y="29051"/>
                  </a:lnTo>
                  <a:cubicBezTo>
                    <a:pt x="29489" y="13240"/>
                    <a:pt x="43568" y="1238"/>
                    <a:pt x="60500" y="1238"/>
                  </a:cubicBezTo>
                  <a:cubicBezTo>
                    <a:pt x="77337" y="1238"/>
                    <a:pt x="91511" y="13240"/>
                    <a:pt x="94935" y="29051"/>
                  </a:cubicBezTo>
                  <a:lnTo>
                    <a:pt x="132795" y="29051"/>
                  </a:lnTo>
                  <a:lnTo>
                    <a:pt x="132795" y="37433"/>
                  </a:lnTo>
                  <a:lnTo>
                    <a:pt x="95696" y="37433"/>
                  </a:lnTo>
                  <a:cubicBezTo>
                    <a:pt x="95601" y="41053"/>
                    <a:pt x="95030" y="44672"/>
                    <a:pt x="93794" y="48101"/>
                  </a:cubicBezTo>
                  <a:lnTo>
                    <a:pt x="85994" y="45434"/>
                  </a:lnTo>
                  <a:cubicBezTo>
                    <a:pt x="86945" y="42577"/>
                    <a:pt x="87420" y="39624"/>
                    <a:pt x="87420" y="36576"/>
                  </a:cubicBezTo>
                  <a:cubicBezTo>
                    <a:pt x="87420" y="21717"/>
                    <a:pt x="75340" y="9620"/>
                    <a:pt x="60500" y="9620"/>
                  </a:cubicBezTo>
                  <a:cubicBezTo>
                    <a:pt x="45565" y="9620"/>
                    <a:pt x="33484" y="21717"/>
                    <a:pt x="33484" y="36576"/>
                  </a:cubicBezTo>
                  <a:cubicBezTo>
                    <a:pt x="33484" y="51435"/>
                    <a:pt x="45565" y="63532"/>
                    <a:pt x="60500" y="63627"/>
                  </a:cubicBezTo>
                  <a:cubicBezTo>
                    <a:pt x="63639" y="63627"/>
                    <a:pt x="66683" y="63055"/>
                    <a:pt x="69632" y="62008"/>
                  </a:cubicBezTo>
                  <a:lnTo>
                    <a:pt x="72486" y="69818"/>
                  </a:lnTo>
                  <a:cubicBezTo>
                    <a:pt x="68585" y="71152"/>
                    <a:pt x="64590" y="71914"/>
                    <a:pt x="60500" y="71914"/>
                  </a:cubicBezTo>
                  <a:cubicBezTo>
                    <a:pt x="50797" y="71914"/>
                    <a:pt x="42046" y="68009"/>
                    <a:pt x="35672" y="61627"/>
                  </a:cubicBezTo>
                  <a:lnTo>
                    <a:pt x="7325" y="91726"/>
                  </a:lnTo>
                  <a:lnTo>
                    <a:pt x="1237" y="86011"/>
                  </a:lnTo>
                  <a:lnTo>
                    <a:pt x="30440" y="55054"/>
                  </a:lnTo>
                  <a:cubicBezTo>
                    <a:pt x="27301" y="49911"/>
                    <a:pt x="25399" y="43815"/>
                    <a:pt x="25208" y="37433"/>
                  </a:cubicBezTo>
                  <a:lnTo>
                    <a:pt x="8086" y="37433"/>
                  </a:lnTo>
                  <a:close/>
                </a:path>
              </a:pathLst>
            </a:custGeom>
            <a:solidFill>
              <a:srgbClr val="FF6666"/>
            </a:solidFill>
            <a:ln w="9506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</p:grpSp>
      <p:grpSp>
        <p:nvGrpSpPr>
          <p:cNvPr id="47" name="Graphic 210">
            <a:extLst>
              <a:ext uri="{FF2B5EF4-FFF2-40B4-BE49-F238E27FC236}">
                <a16:creationId xmlns:a16="http://schemas.microsoft.com/office/drawing/2014/main" id="{475CF0BE-2F87-3614-2E55-870FF4BD65DB}"/>
              </a:ext>
            </a:extLst>
          </p:cNvPr>
          <p:cNvGrpSpPr/>
          <p:nvPr/>
        </p:nvGrpSpPr>
        <p:grpSpPr>
          <a:xfrm>
            <a:off x="2246685" y="4062549"/>
            <a:ext cx="66587" cy="750665"/>
            <a:chOff x="4859083" y="3688473"/>
            <a:chExt cx="66587" cy="750665"/>
          </a:xfrm>
        </p:grpSpPr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AD149B45-AD89-F6DB-B95C-0D6FF91C90ED}"/>
                </a:ext>
              </a:extLst>
            </p:cNvPr>
            <p:cNvSpPr/>
            <p:nvPr/>
          </p:nvSpPr>
          <p:spPr>
            <a:xfrm>
              <a:off x="4887906" y="3738480"/>
              <a:ext cx="4565" cy="700658"/>
            </a:xfrm>
            <a:custGeom>
              <a:avLst/>
              <a:gdLst>
                <a:gd name="csX0" fmla="*/ 0 w 4565"/>
                <a:gd name="csY0" fmla="*/ 700659 h 700658"/>
                <a:gd name="csX1" fmla="*/ 4566 w 4565"/>
                <a:gd name="csY1" fmla="*/ 0 h 7006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565" h="700658">
                  <a:moveTo>
                    <a:pt x="0" y="700659"/>
                  </a:moveTo>
                  <a:lnTo>
                    <a:pt x="4566" y="0"/>
                  </a:lnTo>
                </a:path>
              </a:pathLst>
            </a:custGeom>
            <a:noFill/>
            <a:ln w="9506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94003E5C-056A-C13F-E375-36BBD10F095B}"/>
                </a:ext>
              </a:extLst>
            </p:cNvPr>
            <p:cNvSpPr/>
            <p:nvPr/>
          </p:nvSpPr>
          <p:spPr>
            <a:xfrm>
              <a:off x="4859083" y="3688473"/>
              <a:ext cx="66587" cy="66865"/>
            </a:xfrm>
            <a:custGeom>
              <a:avLst/>
              <a:gdLst>
                <a:gd name="csX0" fmla="*/ 33674 w 66587"/>
                <a:gd name="csY0" fmla="*/ 0 h 66865"/>
                <a:gd name="csX1" fmla="*/ 66588 w 66587"/>
                <a:gd name="csY1" fmla="*/ 66865 h 66865"/>
                <a:gd name="csX2" fmla="*/ 33389 w 66587"/>
                <a:gd name="csY2" fmla="*/ 50006 h 66865"/>
                <a:gd name="csX3" fmla="*/ 0 w 66587"/>
                <a:gd name="csY3" fmla="*/ 66484 h 668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6587" h="66865">
                  <a:moveTo>
                    <a:pt x="33674" y="0"/>
                  </a:moveTo>
                  <a:lnTo>
                    <a:pt x="66588" y="66865"/>
                  </a:lnTo>
                  <a:lnTo>
                    <a:pt x="33389" y="50006"/>
                  </a:lnTo>
                  <a:lnTo>
                    <a:pt x="0" y="66484"/>
                  </a:lnTo>
                  <a:close/>
                </a:path>
              </a:pathLst>
            </a:custGeom>
            <a:solidFill>
              <a:srgbClr val="000000"/>
            </a:solidFill>
            <a:ln w="9506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</p:grpSp>
      <p:grpSp>
        <p:nvGrpSpPr>
          <p:cNvPr id="50" name="Graphic 210">
            <a:extLst>
              <a:ext uri="{FF2B5EF4-FFF2-40B4-BE49-F238E27FC236}">
                <a16:creationId xmlns:a16="http://schemas.microsoft.com/office/drawing/2014/main" id="{59B8BAD2-1FD8-9F07-0AED-4467415566F3}"/>
              </a:ext>
            </a:extLst>
          </p:cNvPr>
          <p:cNvGrpSpPr/>
          <p:nvPr/>
        </p:nvGrpSpPr>
        <p:grpSpPr>
          <a:xfrm>
            <a:off x="4520184" y="4037117"/>
            <a:ext cx="66587" cy="750665"/>
            <a:chOff x="7132582" y="3663041"/>
            <a:chExt cx="66587" cy="750665"/>
          </a:xfrm>
        </p:grpSpPr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42676704-E39D-2D8A-E089-CC4202841876}"/>
                </a:ext>
              </a:extLst>
            </p:cNvPr>
            <p:cNvSpPr/>
            <p:nvPr/>
          </p:nvSpPr>
          <p:spPr>
            <a:xfrm>
              <a:off x="7161405" y="3713048"/>
              <a:ext cx="4566" cy="700658"/>
            </a:xfrm>
            <a:custGeom>
              <a:avLst/>
              <a:gdLst>
                <a:gd name="csX0" fmla="*/ 0 w 4566"/>
                <a:gd name="csY0" fmla="*/ 700659 h 700658"/>
                <a:gd name="csX1" fmla="*/ 4566 w 4566"/>
                <a:gd name="csY1" fmla="*/ 0 h 7006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566" h="700658">
                  <a:moveTo>
                    <a:pt x="0" y="700659"/>
                  </a:moveTo>
                  <a:lnTo>
                    <a:pt x="4566" y="0"/>
                  </a:lnTo>
                </a:path>
              </a:pathLst>
            </a:custGeom>
            <a:noFill/>
            <a:ln w="9506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69640336-6B85-C470-68FB-582197E2F5BF}"/>
                </a:ext>
              </a:extLst>
            </p:cNvPr>
            <p:cNvSpPr/>
            <p:nvPr/>
          </p:nvSpPr>
          <p:spPr>
            <a:xfrm>
              <a:off x="7132582" y="3663041"/>
              <a:ext cx="66587" cy="66865"/>
            </a:xfrm>
            <a:custGeom>
              <a:avLst/>
              <a:gdLst>
                <a:gd name="csX0" fmla="*/ 33675 w 66587"/>
                <a:gd name="csY0" fmla="*/ 0 h 66865"/>
                <a:gd name="csX1" fmla="*/ 66588 w 66587"/>
                <a:gd name="csY1" fmla="*/ 66866 h 66865"/>
                <a:gd name="csX2" fmla="*/ 33389 w 66587"/>
                <a:gd name="csY2" fmla="*/ 50006 h 66865"/>
                <a:gd name="csX3" fmla="*/ 0 w 66587"/>
                <a:gd name="csY3" fmla="*/ 66485 h 668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6587" h="66865">
                  <a:moveTo>
                    <a:pt x="33675" y="0"/>
                  </a:moveTo>
                  <a:lnTo>
                    <a:pt x="66588" y="66866"/>
                  </a:lnTo>
                  <a:lnTo>
                    <a:pt x="33389" y="50006"/>
                  </a:lnTo>
                  <a:lnTo>
                    <a:pt x="0" y="66485"/>
                  </a:lnTo>
                  <a:close/>
                </a:path>
              </a:pathLst>
            </a:custGeom>
            <a:solidFill>
              <a:srgbClr val="000000"/>
            </a:solidFill>
            <a:ln w="9506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</p:grpSp>
      <p:grpSp>
        <p:nvGrpSpPr>
          <p:cNvPr id="53" name="Graphic 210">
            <a:extLst>
              <a:ext uri="{FF2B5EF4-FFF2-40B4-BE49-F238E27FC236}">
                <a16:creationId xmlns:a16="http://schemas.microsoft.com/office/drawing/2014/main" id="{F2E1F514-3F5D-E6BC-9D57-B7DE0FD38EA1}"/>
              </a:ext>
            </a:extLst>
          </p:cNvPr>
          <p:cNvGrpSpPr/>
          <p:nvPr/>
        </p:nvGrpSpPr>
        <p:grpSpPr>
          <a:xfrm>
            <a:off x="2351608" y="4302675"/>
            <a:ext cx="180167" cy="182784"/>
            <a:chOff x="4964006" y="3928599"/>
            <a:chExt cx="180167" cy="182784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BCA26B18-432F-123B-486A-77176BC65739}"/>
                </a:ext>
              </a:extLst>
            </p:cNvPr>
            <p:cNvSpPr/>
            <p:nvPr/>
          </p:nvSpPr>
          <p:spPr>
            <a:xfrm>
              <a:off x="4964006" y="3928599"/>
              <a:ext cx="180167" cy="182784"/>
            </a:xfrm>
            <a:prstGeom prst="rect">
              <a:avLst/>
            </a:prstGeom>
            <a:noFill/>
            <a:ln w="9506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DF9D24F1-0747-437E-6E0E-86B9D88083E0}"/>
                </a:ext>
              </a:extLst>
            </p:cNvPr>
            <p:cNvSpPr/>
            <p:nvPr/>
          </p:nvSpPr>
          <p:spPr>
            <a:xfrm>
              <a:off x="4964862" y="3928599"/>
              <a:ext cx="178455" cy="182784"/>
            </a:xfrm>
            <a:custGeom>
              <a:avLst/>
              <a:gdLst>
                <a:gd name="csX0" fmla="*/ 70583 w 178455"/>
                <a:gd name="csY0" fmla="*/ 135827 h 182784"/>
                <a:gd name="csX1" fmla="*/ 70583 w 178455"/>
                <a:gd name="csY1" fmla="*/ 107632 h 182784"/>
                <a:gd name="csX2" fmla="*/ 55363 w 178455"/>
                <a:gd name="csY2" fmla="*/ 110014 h 182784"/>
                <a:gd name="csX3" fmla="*/ 37289 w 178455"/>
                <a:gd name="csY3" fmla="*/ 107156 h 182784"/>
                <a:gd name="csX4" fmla="*/ 37384 w 178455"/>
                <a:gd name="csY4" fmla="*/ 136017 h 182784"/>
                <a:gd name="csX5" fmla="*/ 45280 w 178455"/>
                <a:gd name="csY5" fmla="*/ 138874 h 182784"/>
                <a:gd name="csX6" fmla="*/ 49846 w 178455"/>
                <a:gd name="csY6" fmla="*/ 139446 h 182784"/>
                <a:gd name="csX7" fmla="*/ 51843 w 178455"/>
                <a:gd name="csY7" fmla="*/ 139541 h 182784"/>
                <a:gd name="csX8" fmla="*/ 56029 w 178455"/>
                <a:gd name="csY8" fmla="*/ 139541 h 182784"/>
                <a:gd name="csX9" fmla="*/ 58027 w 178455"/>
                <a:gd name="csY9" fmla="*/ 139446 h 182784"/>
                <a:gd name="csX10" fmla="*/ 62688 w 178455"/>
                <a:gd name="csY10" fmla="*/ 138874 h 182784"/>
                <a:gd name="csX11" fmla="*/ 70583 w 178455"/>
                <a:gd name="csY11" fmla="*/ 135827 h 182784"/>
                <a:gd name="csX12" fmla="*/ 53936 w 178455"/>
                <a:gd name="csY12" fmla="*/ 95631 h 182784"/>
                <a:gd name="csX13" fmla="*/ 38431 w 178455"/>
                <a:gd name="csY13" fmla="*/ 98584 h 182784"/>
                <a:gd name="csX14" fmla="*/ 55363 w 178455"/>
                <a:gd name="csY14" fmla="*/ 101727 h 182784"/>
                <a:gd name="csX15" fmla="*/ 70108 w 178455"/>
                <a:gd name="csY15" fmla="*/ 98774 h 182784"/>
                <a:gd name="csX16" fmla="*/ 53936 w 178455"/>
                <a:gd name="csY16" fmla="*/ 95631 h 182784"/>
                <a:gd name="csX17" fmla="*/ 53936 w 178455"/>
                <a:gd name="csY17" fmla="*/ 87344 h 182784"/>
                <a:gd name="csX18" fmla="*/ 78859 w 178455"/>
                <a:gd name="csY18" fmla="*/ 99155 h 182784"/>
                <a:gd name="csX19" fmla="*/ 78859 w 178455"/>
                <a:gd name="csY19" fmla="*/ 136017 h 182784"/>
                <a:gd name="csX20" fmla="*/ 64115 w 178455"/>
                <a:gd name="csY20" fmla="*/ 147066 h 182784"/>
                <a:gd name="csX21" fmla="*/ 58597 w 178455"/>
                <a:gd name="csY21" fmla="*/ 147733 h 182784"/>
                <a:gd name="csX22" fmla="*/ 56314 w 178455"/>
                <a:gd name="csY22" fmla="*/ 147828 h 182784"/>
                <a:gd name="csX23" fmla="*/ 53936 w 178455"/>
                <a:gd name="csY23" fmla="*/ 147828 h 182784"/>
                <a:gd name="csX24" fmla="*/ 51558 w 178455"/>
                <a:gd name="csY24" fmla="*/ 147828 h 182784"/>
                <a:gd name="csX25" fmla="*/ 49275 w 178455"/>
                <a:gd name="csY25" fmla="*/ 147733 h 182784"/>
                <a:gd name="csX26" fmla="*/ 43853 w 178455"/>
                <a:gd name="csY26" fmla="*/ 147066 h 182784"/>
                <a:gd name="csX27" fmla="*/ 29108 w 178455"/>
                <a:gd name="csY27" fmla="*/ 136017 h 182784"/>
                <a:gd name="csX28" fmla="*/ 29108 w 178455"/>
                <a:gd name="csY28" fmla="*/ 99155 h 182784"/>
                <a:gd name="csX29" fmla="*/ 53936 w 178455"/>
                <a:gd name="csY29" fmla="*/ 87344 h 182784"/>
                <a:gd name="csX30" fmla="*/ 157718 w 178455"/>
                <a:gd name="csY30" fmla="*/ 14573 h 182784"/>
                <a:gd name="csX31" fmla="*/ 160762 w 178455"/>
                <a:gd name="csY31" fmla="*/ 19907 h 182784"/>
                <a:gd name="csX32" fmla="*/ 167040 w 178455"/>
                <a:gd name="csY32" fmla="*/ 19907 h 182784"/>
                <a:gd name="csX33" fmla="*/ 170084 w 178455"/>
                <a:gd name="csY33" fmla="*/ 14573 h 182784"/>
                <a:gd name="csX34" fmla="*/ 167040 w 178455"/>
                <a:gd name="csY34" fmla="*/ 9144 h 182784"/>
                <a:gd name="csX35" fmla="*/ 160762 w 178455"/>
                <a:gd name="csY35" fmla="*/ 9144 h 182784"/>
                <a:gd name="csX36" fmla="*/ 157718 w 178455"/>
                <a:gd name="csY36" fmla="*/ 14573 h 182784"/>
                <a:gd name="csX37" fmla="*/ 116148 w 178455"/>
                <a:gd name="csY37" fmla="*/ 85154 h 182784"/>
                <a:gd name="csX38" fmla="*/ 109965 w 178455"/>
                <a:gd name="csY38" fmla="*/ 78962 h 182784"/>
                <a:gd name="csX39" fmla="*/ 103782 w 178455"/>
                <a:gd name="csY39" fmla="*/ 85154 h 182784"/>
                <a:gd name="csX40" fmla="*/ 109965 w 178455"/>
                <a:gd name="csY40" fmla="*/ 91440 h 182784"/>
                <a:gd name="csX41" fmla="*/ 116148 w 178455"/>
                <a:gd name="csY41" fmla="*/ 85154 h 182784"/>
                <a:gd name="csX42" fmla="*/ 60214 w 178455"/>
                <a:gd name="csY42" fmla="*/ 41529 h 182784"/>
                <a:gd name="csX43" fmla="*/ 66398 w 178455"/>
                <a:gd name="csY43" fmla="*/ 35338 h 182784"/>
                <a:gd name="csX44" fmla="*/ 60214 w 178455"/>
                <a:gd name="csY44" fmla="*/ 29051 h 182784"/>
                <a:gd name="csX45" fmla="*/ 53936 w 178455"/>
                <a:gd name="csY45" fmla="*/ 35338 h 182784"/>
                <a:gd name="csX46" fmla="*/ 60214 w 178455"/>
                <a:gd name="csY46" fmla="*/ 41529 h 182784"/>
                <a:gd name="csX47" fmla="*/ 149347 w 178455"/>
                <a:gd name="csY47" fmla="*/ 14573 h 182784"/>
                <a:gd name="csX48" fmla="*/ 163901 w 178455"/>
                <a:gd name="csY48" fmla="*/ 0 h 182784"/>
                <a:gd name="csX49" fmla="*/ 178456 w 178455"/>
                <a:gd name="csY49" fmla="*/ 14573 h 182784"/>
                <a:gd name="csX50" fmla="*/ 163901 w 178455"/>
                <a:gd name="csY50" fmla="*/ 29051 h 182784"/>
                <a:gd name="csX51" fmla="*/ 161238 w 178455"/>
                <a:gd name="csY51" fmla="*/ 28765 h 182784"/>
                <a:gd name="csX52" fmla="*/ 123283 w 178455"/>
                <a:gd name="csY52" fmla="*/ 79438 h 182784"/>
                <a:gd name="csX53" fmla="*/ 124519 w 178455"/>
                <a:gd name="csY53" fmla="*/ 85154 h 182784"/>
                <a:gd name="csX54" fmla="*/ 109965 w 178455"/>
                <a:gd name="csY54" fmla="*/ 99727 h 182784"/>
                <a:gd name="csX55" fmla="*/ 95411 w 178455"/>
                <a:gd name="csY55" fmla="*/ 85154 h 182784"/>
                <a:gd name="csX56" fmla="*/ 96933 w 178455"/>
                <a:gd name="csY56" fmla="*/ 78962 h 182784"/>
                <a:gd name="csX57" fmla="*/ 66398 w 178455"/>
                <a:gd name="csY57" fmla="*/ 48387 h 182784"/>
                <a:gd name="csX58" fmla="*/ 60214 w 178455"/>
                <a:gd name="csY58" fmla="*/ 49816 h 182784"/>
                <a:gd name="csX59" fmla="*/ 45660 w 178455"/>
                <a:gd name="csY59" fmla="*/ 35338 h 182784"/>
                <a:gd name="csX60" fmla="*/ 60214 w 178455"/>
                <a:gd name="csY60" fmla="*/ 20764 h 182784"/>
                <a:gd name="csX61" fmla="*/ 74674 w 178455"/>
                <a:gd name="csY61" fmla="*/ 35338 h 182784"/>
                <a:gd name="csX62" fmla="*/ 72581 w 178455"/>
                <a:gd name="csY62" fmla="*/ 42767 h 182784"/>
                <a:gd name="csX63" fmla="*/ 102450 w 178455"/>
                <a:gd name="csY63" fmla="*/ 72771 h 182784"/>
                <a:gd name="csX64" fmla="*/ 109965 w 178455"/>
                <a:gd name="csY64" fmla="*/ 70580 h 182784"/>
                <a:gd name="csX65" fmla="*/ 117765 w 178455"/>
                <a:gd name="csY65" fmla="*/ 72962 h 182784"/>
                <a:gd name="csX66" fmla="*/ 153723 w 178455"/>
                <a:gd name="csY66" fmla="*/ 24860 h 182784"/>
                <a:gd name="csX67" fmla="*/ 149347 w 178455"/>
                <a:gd name="csY67" fmla="*/ 14573 h 182784"/>
                <a:gd name="csX68" fmla="*/ 83045 w 178455"/>
                <a:gd name="csY68" fmla="*/ 174498 h 182784"/>
                <a:gd name="csX69" fmla="*/ 91321 w 178455"/>
                <a:gd name="csY69" fmla="*/ 174498 h 182784"/>
                <a:gd name="csX70" fmla="*/ 91321 w 178455"/>
                <a:gd name="csY70" fmla="*/ 162020 h 182784"/>
                <a:gd name="csX71" fmla="*/ 83045 w 178455"/>
                <a:gd name="csY71" fmla="*/ 162020 h 182784"/>
                <a:gd name="csX72" fmla="*/ 170370 w 178455"/>
                <a:gd name="csY72" fmla="*/ 153734 h 182784"/>
                <a:gd name="csX73" fmla="*/ 170370 w 178455"/>
                <a:gd name="csY73" fmla="*/ 128778 h 182784"/>
                <a:gd name="csX74" fmla="*/ 87135 w 178455"/>
                <a:gd name="csY74" fmla="*/ 128778 h 182784"/>
                <a:gd name="csX75" fmla="*/ 87135 w 178455"/>
                <a:gd name="csY75" fmla="*/ 120491 h 182784"/>
                <a:gd name="csX76" fmla="*/ 170275 w 178455"/>
                <a:gd name="csY76" fmla="*/ 120491 h 182784"/>
                <a:gd name="csX77" fmla="*/ 170084 w 178455"/>
                <a:gd name="csY77" fmla="*/ 41529 h 182784"/>
                <a:gd name="csX78" fmla="*/ 178456 w 178455"/>
                <a:gd name="csY78" fmla="*/ 41529 h 182784"/>
                <a:gd name="csX79" fmla="*/ 178456 w 178455"/>
                <a:gd name="csY79" fmla="*/ 153924 h 182784"/>
                <a:gd name="csX80" fmla="*/ 170370 w 178455"/>
                <a:gd name="csY80" fmla="*/ 162020 h 182784"/>
                <a:gd name="csX81" fmla="*/ 99596 w 178455"/>
                <a:gd name="csY81" fmla="*/ 162020 h 182784"/>
                <a:gd name="csX82" fmla="*/ 99596 w 178455"/>
                <a:gd name="csY82" fmla="*/ 174498 h 182784"/>
                <a:gd name="csX83" fmla="*/ 132795 w 178455"/>
                <a:gd name="csY83" fmla="*/ 174498 h 182784"/>
                <a:gd name="csX84" fmla="*/ 132795 w 178455"/>
                <a:gd name="csY84" fmla="*/ 182785 h 182784"/>
                <a:gd name="csX85" fmla="*/ 95411 w 178455"/>
                <a:gd name="csY85" fmla="*/ 182785 h 182784"/>
                <a:gd name="csX86" fmla="*/ 78859 w 178455"/>
                <a:gd name="csY86" fmla="*/ 182785 h 182784"/>
                <a:gd name="csX87" fmla="*/ 45660 w 178455"/>
                <a:gd name="csY87" fmla="*/ 182785 h 182784"/>
                <a:gd name="csX88" fmla="*/ 45660 w 178455"/>
                <a:gd name="csY88" fmla="*/ 174498 h 182784"/>
                <a:gd name="csX89" fmla="*/ 74674 w 178455"/>
                <a:gd name="csY89" fmla="*/ 174498 h 182784"/>
                <a:gd name="csX90" fmla="*/ 74674 w 178455"/>
                <a:gd name="csY90" fmla="*/ 162020 h 182784"/>
                <a:gd name="csX91" fmla="*/ 8086 w 178455"/>
                <a:gd name="csY91" fmla="*/ 162020 h 182784"/>
                <a:gd name="csX92" fmla="*/ 0 w 178455"/>
                <a:gd name="csY92" fmla="*/ 153924 h 182784"/>
                <a:gd name="csX93" fmla="*/ 0 w 178455"/>
                <a:gd name="csY93" fmla="*/ 128778 h 182784"/>
                <a:gd name="csX94" fmla="*/ 0 w 178455"/>
                <a:gd name="csY94" fmla="*/ 120491 h 182784"/>
                <a:gd name="csX95" fmla="*/ 0 w 178455"/>
                <a:gd name="csY95" fmla="*/ 103822 h 182784"/>
                <a:gd name="csX96" fmla="*/ 8371 w 178455"/>
                <a:gd name="csY96" fmla="*/ 103822 h 182784"/>
                <a:gd name="csX97" fmla="*/ 8371 w 178455"/>
                <a:gd name="csY97" fmla="*/ 120491 h 182784"/>
                <a:gd name="csX98" fmla="*/ 20737 w 178455"/>
                <a:gd name="csY98" fmla="*/ 120491 h 182784"/>
                <a:gd name="csX99" fmla="*/ 20737 w 178455"/>
                <a:gd name="csY99" fmla="*/ 128778 h 182784"/>
                <a:gd name="csX100" fmla="*/ 8371 w 178455"/>
                <a:gd name="csY100" fmla="*/ 128778 h 182784"/>
                <a:gd name="csX101" fmla="*/ 8371 w 178455"/>
                <a:gd name="csY101" fmla="*/ 153924 h 182784"/>
                <a:gd name="csX102" fmla="*/ 8371 w 178455"/>
                <a:gd name="csY102" fmla="*/ 66485 h 182784"/>
                <a:gd name="csX103" fmla="*/ 0 w 178455"/>
                <a:gd name="csY103" fmla="*/ 66485 h 182784"/>
                <a:gd name="csX104" fmla="*/ 0 w 178455"/>
                <a:gd name="csY104" fmla="*/ 37147 h 182784"/>
                <a:gd name="csX105" fmla="*/ 8086 w 178455"/>
                <a:gd name="csY105" fmla="*/ 29051 h 182784"/>
                <a:gd name="csX106" fmla="*/ 26064 w 178455"/>
                <a:gd name="csY106" fmla="*/ 29051 h 182784"/>
                <a:gd name="csX107" fmla="*/ 60500 w 178455"/>
                <a:gd name="csY107" fmla="*/ 1238 h 182784"/>
                <a:gd name="csX108" fmla="*/ 94935 w 178455"/>
                <a:gd name="csY108" fmla="*/ 29051 h 182784"/>
                <a:gd name="csX109" fmla="*/ 132795 w 178455"/>
                <a:gd name="csY109" fmla="*/ 29051 h 182784"/>
                <a:gd name="csX110" fmla="*/ 132795 w 178455"/>
                <a:gd name="csY110" fmla="*/ 37433 h 182784"/>
                <a:gd name="csX111" fmla="*/ 95696 w 178455"/>
                <a:gd name="csY111" fmla="*/ 37433 h 182784"/>
                <a:gd name="csX112" fmla="*/ 93794 w 178455"/>
                <a:gd name="csY112" fmla="*/ 48101 h 182784"/>
                <a:gd name="csX113" fmla="*/ 85994 w 178455"/>
                <a:gd name="csY113" fmla="*/ 45434 h 182784"/>
                <a:gd name="csX114" fmla="*/ 87420 w 178455"/>
                <a:gd name="csY114" fmla="*/ 36576 h 182784"/>
                <a:gd name="csX115" fmla="*/ 60500 w 178455"/>
                <a:gd name="csY115" fmla="*/ 9620 h 182784"/>
                <a:gd name="csX116" fmla="*/ 33484 w 178455"/>
                <a:gd name="csY116" fmla="*/ 36576 h 182784"/>
                <a:gd name="csX117" fmla="*/ 60500 w 178455"/>
                <a:gd name="csY117" fmla="*/ 63627 h 182784"/>
                <a:gd name="csX118" fmla="*/ 69632 w 178455"/>
                <a:gd name="csY118" fmla="*/ 62008 h 182784"/>
                <a:gd name="csX119" fmla="*/ 72486 w 178455"/>
                <a:gd name="csY119" fmla="*/ 69818 h 182784"/>
                <a:gd name="csX120" fmla="*/ 60500 w 178455"/>
                <a:gd name="csY120" fmla="*/ 71914 h 182784"/>
                <a:gd name="csX121" fmla="*/ 35672 w 178455"/>
                <a:gd name="csY121" fmla="*/ 61627 h 182784"/>
                <a:gd name="csX122" fmla="*/ 7325 w 178455"/>
                <a:gd name="csY122" fmla="*/ 91726 h 182784"/>
                <a:gd name="csX123" fmla="*/ 1237 w 178455"/>
                <a:gd name="csY123" fmla="*/ 86011 h 182784"/>
                <a:gd name="csX124" fmla="*/ 30440 w 178455"/>
                <a:gd name="csY124" fmla="*/ 55054 h 182784"/>
                <a:gd name="csX125" fmla="*/ 25208 w 178455"/>
                <a:gd name="csY125" fmla="*/ 37433 h 182784"/>
                <a:gd name="csX126" fmla="*/ 8086 w 178455"/>
                <a:gd name="csY126" fmla="*/ 37433 h 1827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178455" h="182784">
                  <a:moveTo>
                    <a:pt x="70583" y="135827"/>
                  </a:moveTo>
                  <a:lnTo>
                    <a:pt x="70583" y="107632"/>
                  </a:lnTo>
                  <a:cubicBezTo>
                    <a:pt x="66588" y="109156"/>
                    <a:pt x="61451" y="110014"/>
                    <a:pt x="55363" y="110014"/>
                  </a:cubicBezTo>
                  <a:cubicBezTo>
                    <a:pt x="50131" y="110014"/>
                    <a:pt x="42806" y="109252"/>
                    <a:pt x="37289" y="107156"/>
                  </a:cubicBezTo>
                  <a:lnTo>
                    <a:pt x="37384" y="136017"/>
                  </a:lnTo>
                  <a:cubicBezTo>
                    <a:pt x="37575" y="136303"/>
                    <a:pt x="39572" y="137922"/>
                    <a:pt x="45280" y="138874"/>
                  </a:cubicBezTo>
                  <a:cubicBezTo>
                    <a:pt x="46802" y="139160"/>
                    <a:pt x="48324" y="139351"/>
                    <a:pt x="49846" y="139446"/>
                  </a:cubicBezTo>
                  <a:lnTo>
                    <a:pt x="51843" y="139541"/>
                  </a:lnTo>
                  <a:lnTo>
                    <a:pt x="56029" y="139541"/>
                  </a:lnTo>
                  <a:lnTo>
                    <a:pt x="58027" y="139446"/>
                  </a:lnTo>
                  <a:lnTo>
                    <a:pt x="62688" y="138874"/>
                  </a:lnTo>
                  <a:cubicBezTo>
                    <a:pt x="68395" y="137922"/>
                    <a:pt x="70393" y="136303"/>
                    <a:pt x="70583" y="135827"/>
                  </a:cubicBezTo>
                  <a:close/>
                  <a:moveTo>
                    <a:pt x="53936" y="95631"/>
                  </a:moveTo>
                  <a:cubicBezTo>
                    <a:pt x="45565" y="95631"/>
                    <a:pt x="40619" y="97346"/>
                    <a:pt x="38431" y="98584"/>
                  </a:cubicBezTo>
                  <a:cubicBezTo>
                    <a:pt x="40524" y="99822"/>
                    <a:pt x="46516" y="101727"/>
                    <a:pt x="55363" y="101727"/>
                  </a:cubicBezTo>
                  <a:cubicBezTo>
                    <a:pt x="64115" y="101727"/>
                    <a:pt x="68490" y="99822"/>
                    <a:pt x="70108" y="98774"/>
                  </a:cubicBezTo>
                  <a:cubicBezTo>
                    <a:pt x="68586" y="97822"/>
                    <a:pt x="63449" y="95631"/>
                    <a:pt x="53936" y="95631"/>
                  </a:cubicBezTo>
                  <a:close/>
                  <a:moveTo>
                    <a:pt x="53936" y="87344"/>
                  </a:moveTo>
                  <a:cubicBezTo>
                    <a:pt x="66398" y="87344"/>
                    <a:pt x="78859" y="90964"/>
                    <a:pt x="78859" y="99155"/>
                  </a:cubicBezTo>
                  <a:lnTo>
                    <a:pt x="78859" y="136017"/>
                  </a:lnTo>
                  <a:cubicBezTo>
                    <a:pt x="78859" y="139255"/>
                    <a:pt x="76956" y="144875"/>
                    <a:pt x="64115" y="147066"/>
                  </a:cubicBezTo>
                  <a:cubicBezTo>
                    <a:pt x="62307" y="147352"/>
                    <a:pt x="60500" y="147542"/>
                    <a:pt x="58597" y="147733"/>
                  </a:cubicBezTo>
                  <a:lnTo>
                    <a:pt x="56314" y="147828"/>
                  </a:lnTo>
                  <a:lnTo>
                    <a:pt x="53936" y="147828"/>
                  </a:lnTo>
                  <a:cubicBezTo>
                    <a:pt x="53175" y="147828"/>
                    <a:pt x="52414" y="147828"/>
                    <a:pt x="51558" y="147828"/>
                  </a:cubicBezTo>
                  <a:lnTo>
                    <a:pt x="49275" y="147733"/>
                  </a:lnTo>
                  <a:lnTo>
                    <a:pt x="43853" y="147066"/>
                  </a:lnTo>
                  <a:cubicBezTo>
                    <a:pt x="31011" y="144875"/>
                    <a:pt x="29108" y="139255"/>
                    <a:pt x="29108" y="136017"/>
                  </a:cubicBezTo>
                  <a:lnTo>
                    <a:pt x="29108" y="99155"/>
                  </a:lnTo>
                  <a:cubicBezTo>
                    <a:pt x="29108" y="90964"/>
                    <a:pt x="41570" y="87344"/>
                    <a:pt x="53936" y="87344"/>
                  </a:cubicBezTo>
                  <a:close/>
                  <a:moveTo>
                    <a:pt x="157718" y="14573"/>
                  </a:moveTo>
                  <a:cubicBezTo>
                    <a:pt x="157718" y="16764"/>
                    <a:pt x="158860" y="18860"/>
                    <a:pt x="160762" y="19907"/>
                  </a:cubicBezTo>
                  <a:cubicBezTo>
                    <a:pt x="162760" y="21050"/>
                    <a:pt x="165138" y="21050"/>
                    <a:pt x="167040" y="19907"/>
                  </a:cubicBezTo>
                  <a:cubicBezTo>
                    <a:pt x="168943" y="18860"/>
                    <a:pt x="170084" y="16764"/>
                    <a:pt x="170084" y="14573"/>
                  </a:cubicBezTo>
                  <a:cubicBezTo>
                    <a:pt x="170084" y="12287"/>
                    <a:pt x="168943" y="10287"/>
                    <a:pt x="167040" y="9144"/>
                  </a:cubicBezTo>
                  <a:cubicBezTo>
                    <a:pt x="165138" y="8001"/>
                    <a:pt x="162760" y="8001"/>
                    <a:pt x="160762" y="9144"/>
                  </a:cubicBezTo>
                  <a:cubicBezTo>
                    <a:pt x="158860" y="10287"/>
                    <a:pt x="157718" y="12287"/>
                    <a:pt x="157718" y="14573"/>
                  </a:cubicBezTo>
                  <a:close/>
                  <a:moveTo>
                    <a:pt x="116148" y="85154"/>
                  </a:moveTo>
                  <a:cubicBezTo>
                    <a:pt x="116148" y="81724"/>
                    <a:pt x="113390" y="78962"/>
                    <a:pt x="109965" y="78962"/>
                  </a:cubicBezTo>
                  <a:cubicBezTo>
                    <a:pt x="106541" y="78962"/>
                    <a:pt x="103782" y="81724"/>
                    <a:pt x="103782" y="85154"/>
                  </a:cubicBezTo>
                  <a:cubicBezTo>
                    <a:pt x="103782" y="88582"/>
                    <a:pt x="106541" y="91440"/>
                    <a:pt x="109965" y="91440"/>
                  </a:cubicBezTo>
                  <a:cubicBezTo>
                    <a:pt x="113390" y="91440"/>
                    <a:pt x="116148" y="88582"/>
                    <a:pt x="116148" y="85154"/>
                  </a:cubicBezTo>
                  <a:close/>
                  <a:moveTo>
                    <a:pt x="60214" y="41529"/>
                  </a:moveTo>
                  <a:cubicBezTo>
                    <a:pt x="63639" y="41529"/>
                    <a:pt x="66398" y="38767"/>
                    <a:pt x="66398" y="35338"/>
                  </a:cubicBezTo>
                  <a:cubicBezTo>
                    <a:pt x="66398" y="31909"/>
                    <a:pt x="63639" y="29051"/>
                    <a:pt x="60214" y="29051"/>
                  </a:cubicBezTo>
                  <a:cubicBezTo>
                    <a:pt x="56790" y="29051"/>
                    <a:pt x="53936" y="31909"/>
                    <a:pt x="53936" y="35338"/>
                  </a:cubicBezTo>
                  <a:cubicBezTo>
                    <a:pt x="53936" y="38767"/>
                    <a:pt x="56790" y="41529"/>
                    <a:pt x="60214" y="41529"/>
                  </a:cubicBezTo>
                  <a:close/>
                  <a:moveTo>
                    <a:pt x="149347" y="14573"/>
                  </a:moveTo>
                  <a:cubicBezTo>
                    <a:pt x="149347" y="6477"/>
                    <a:pt x="155911" y="0"/>
                    <a:pt x="163901" y="0"/>
                  </a:cubicBezTo>
                  <a:cubicBezTo>
                    <a:pt x="171892" y="0"/>
                    <a:pt x="178456" y="6477"/>
                    <a:pt x="178456" y="14573"/>
                  </a:cubicBezTo>
                  <a:cubicBezTo>
                    <a:pt x="178456" y="22574"/>
                    <a:pt x="171892" y="29051"/>
                    <a:pt x="163901" y="29051"/>
                  </a:cubicBezTo>
                  <a:cubicBezTo>
                    <a:pt x="162950" y="29051"/>
                    <a:pt x="162094" y="28956"/>
                    <a:pt x="161238" y="28765"/>
                  </a:cubicBezTo>
                  <a:lnTo>
                    <a:pt x="123283" y="79438"/>
                  </a:lnTo>
                  <a:cubicBezTo>
                    <a:pt x="124044" y="81153"/>
                    <a:pt x="124519" y="83153"/>
                    <a:pt x="124519" y="85154"/>
                  </a:cubicBezTo>
                  <a:cubicBezTo>
                    <a:pt x="124519" y="93154"/>
                    <a:pt x="117956" y="99727"/>
                    <a:pt x="109965" y="99727"/>
                  </a:cubicBezTo>
                  <a:cubicBezTo>
                    <a:pt x="101975" y="99727"/>
                    <a:pt x="95411" y="93154"/>
                    <a:pt x="95411" y="85154"/>
                  </a:cubicBezTo>
                  <a:cubicBezTo>
                    <a:pt x="95411" y="82963"/>
                    <a:pt x="95982" y="80867"/>
                    <a:pt x="96933" y="78962"/>
                  </a:cubicBezTo>
                  <a:lnTo>
                    <a:pt x="66398" y="48387"/>
                  </a:lnTo>
                  <a:cubicBezTo>
                    <a:pt x="64495" y="49339"/>
                    <a:pt x="62402" y="49816"/>
                    <a:pt x="60214" y="49816"/>
                  </a:cubicBezTo>
                  <a:cubicBezTo>
                    <a:pt x="52224" y="49816"/>
                    <a:pt x="45660" y="43339"/>
                    <a:pt x="45660" y="35338"/>
                  </a:cubicBezTo>
                  <a:cubicBezTo>
                    <a:pt x="45660" y="27337"/>
                    <a:pt x="52224" y="20764"/>
                    <a:pt x="60214" y="20764"/>
                  </a:cubicBezTo>
                  <a:cubicBezTo>
                    <a:pt x="68205" y="20764"/>
                    <a:pt x="74674" y="27337"/>
                    <a:pt x="74674" y="35338"/>
                  </a:cubicBezTo>
                  <a:cubicBezTo>
                    <a:pt x="74674" y="38005"/>
                    <a:pt x="73913" y="40577"/>
                    <a:pt x="72581" y="42767"/>
                  </a:cubicBezTo>
                  <a:lnTo>
                    <a:pt x="102450" y="72771"/>
                  </a:lnTo>
                  <a:cubicBezTo>
                    <a:pt x="104638" y="71438"/>
                    <a:pt x="107206" y="70580"/>
                    <a:pt x="109965" y="70580"/>
                  </a:cubicBezTo>
                  <a:cubicBezTo>
                    <a:pt x="112819" y="70580"/>
                    <a:pt x="115482" y="71533"/>
                    <a:pt x="117765" y="72962"/>
                  </a:cubicBezTo>
                  <a:lnTo>
                    <a:pt x="153723" y="24860"/>
                  </a:lnTo>
                  <a:cubicBezTo>
                    <a:pt x="151059" y="22288"/>
                    <a:pt x="149347" y="18574"/>
                    <a:pt x="149347" y="14573"/>
                  </a:cubicBezTo>
                  <a:close/>
                  <a:moveTo>
                    <a:pt x="83045" y="174498"/>
                  </a:moveTo>
                  <a:lnTo>
                    <a:pt x="91321" y="174498"/>
                  </a:lnTo>
                  <a:lnTo>
                    <a:pt x="91321" y="162020"/>
                  </a:lnTo>
                  <a:lnTo>
                    <a:pt x="83045" y="162020"/>
                  </a:lnTo>
                  <a:close/>
                  <a:moveTo>
                    <a:pt x="170370" y="153734"/>
                  </a:moveTo>
                  <a:lnTo>
                    <a:pt x="170370" y="128778"/>
                  </a:lnTo>
                  <a:lnTo>
                    <a:pt x="87135" y="128778"/>
                  </a:lnTo>
                  <a:lnTo>
                    <a:pt x="87135" y="120491"/>
                  </a:lnTo>
                  <a:lnTo>
                    <a:pt x="170275" y="120491"/>
                  </a:lnTo>
                  <a:lnTo>
                    <a:pt x="170084" y="41529"/>
                  </a:lnTo>
                  <a:lnTo>
                    <a:pt x="178456" y="41529"/>
                  </a:lnTo>
                  <a:lnTo>
                    <a:pt x="178456" y="153924"/>
                  </a:lnTo>
                  <a:cubicBezTo>
                    <a:pt x="178456" y="158401"/>
                    <a:pt x="174841" y="162020"/>
                    <a:pt x="170370" y="162020"/>
                  </a:cubicBezTo>
                  <a:lnTo>
                    <a:pt x="99596" y="162020"/>
                  </a:lnTo>
                  <a:lnTo>
                    <a:pt x="99596" y="174498"/>
                  </a:lnTo>
                  <a:lnTo>
                    <a:pt x="132795" y="174498"/>
                  </a:lnTo>
                  <a:lnTo>
                    <a:pt x="132795" y="182785"/>
                  </a:lnTo>
                  <a:lnTo>
                    <a:pt x="95411" y="182785"/>
                  </a:lnTo>
                  <a:lnTo>
                    <a:pt x="78859" y="182785"/>
                  </a:lnTo>
                  <a:lnTo>
                    <a:pt x="45660" y="182785"/>
                  </a:lnTo>
                  <a:lnTo>
                    <a:pt x="45660" y="174498"/>
                  </a:lnTo>
                  <a:lnTo>
                    <a:pt x="74674" y="174498"/>
                  </a:lnTo>
                  <a:lnTo>
                    <a:pt x="74674" y="162020"/>
                  </a:lnTo>
                  <a:lnTo>
                    <a:pt x="8086" y="162020"/>
                  </a:lnTo>
                  <a:cubicBezTo>
                    <a:pt x="3710" y="162020"/>
                    <a:pt x="0" y="158401"/>
                    <a:pt x="0" y="153924"/>
                  </a:cubicBezTo>
                  <a:lnTo>
                    <a:pt x="0" y="128778"/>
                  </a:lnTo>
                  <a:lnTo>
                    <a:pt x="0" y="120491"/>
                  </a:lnTo>
                  <a:lnTo>
                    <a:pt x="0" y="103822"/>
                  </a:lnTo>
                  <a:lnTo>
                    <a:pt x="8371" y="103822"/>
                  </a:lnTo>
                  <a:lnTo>
                    <a:pt x="8371" y="120491"/>
                  </a:lnTo>
                  <a:lnTo>
                    <a:pt x="20737" y="120491"/>
                  </a:lnTo>
                  <a:lnTo>
                    <a:pt x="20737" y="128778"/>
                  </a:lnTo>
                  <a:lnTo>
                    <a:pt x="8371" y="128778"/>
                  </a:lnTo>
                  <a:lnTo>
                    <a:pt x="8371" y="153924"/>
                  </a:lnTo>
                  <a:close/>
                  <a:moveTo>
                    <a:pt x="8371" y="66485"/>
                  </a:moveTo>
                  <a:lnTo>
                    <a:pt x="0" y="66485"/>
                  </a:lnTo>
                  <a:lnTo>
                    <a:pt x="0" y="37147"/>
                  </a:lnTo>
                  <a:cubicBezTo>
                    <a:pt x="0" y="32671"/>
                    <a:pt x="3615" y="29051"/>
                    <a:pt x="8086" y="29051"/>
                  </a:cubicBezTo>
                  <a:lnTo>
                    <a:pt x="26064" y="29051"/>
                  </a:lnTo>
                  <a:cubicBezTo>
                    <a:pt x="29489" y="13240"/>
                    <a:pt x="43567" y="1238"/>
                    <a:pt x="60500" y="1238"/>
                  </a:cubicBezTo>
                  <a:cubicBezTo>
                    <a:pt x="77337" y="1238"/>
                    <a:pt x="91511" y="13240"/>
                    <a:pt x="94935" y="29051"/>
                  </a:cubicBezTo>
                  <a:lnTo>
                    <a:pt x="132795" y="29051"/>
                  </a:lnTo>
                  <a:lnTo>
                    <a:pt x="132795" y="37433"/>
                  </a:lnTo>
                  <a:lnTo>
                    <a:pt x="95696" y="37433"/>
                  </a:lnTo>
                  <a:cubicBezTo>
                    <a:pt x="95601" y="41053"/>
                    <a:pt x="95030" y="44672"/>
                    <a:pt x="93794" y="48101"/>
                  </a:cubicBezTo>
                  <a:lnTo>
                    <a:pt x="85994" y="45434"/>
                  </a:lnTo>
                  <a:cubicBezTo>
                    <a:pt x="86945" y="42577"/>
                    <a:pt x="87420" y="39624"/>
                    <a:pt x="87420" y="36576"/>
                  </a:cubicBezTo>
                  <a:cubicBezTo>
                    <a:pt x="87420" y="21717"/>
                    <a:pt x="75339" y="9620"/>
                    <a:pt x="60500" y="9620"/>
                  </a:cubicBezTo>
                  <a:cubicBezTo>
                    <a:pt x="45565" y="9620"/>
                    <a:pt x="33484" y="21717"/>
                    <a:pt x="33484" y="36576"/>
                  </a:cubicBezTo>
                  <a:cubicBezTo>
                    <a:pt x="33484" y="51435"/>
                    <a:pt x="45565" y="63532"/>
                    <a:pt x="60500" y="63627"/>
                  </a:cubicBezTo>
                  <a:cubicBezTo>
                    <a:pt x="63639" y="63627"/>
                    <a:pt x="66683" y="63055"/>
                    <a:pt x="69632" y="62008"/>
                  </a:cubicBezTo>
                  <a:lnTo>
                    <a:pt x="72486" y="69818"/>
                  </a:lnTo>
                  <a:cubicBezTo>
                    <a:pt x="68586" y="71152"/>
                    <a:pt x="64590" y="71914"/>
                    <a:pt x="60500" y="71914"/>
                  </a:cubicBezTo>
                  <a:cubicBezTo>
                    <a:pt x="50797" y="71914"/>
                    <a:pt x="42045" y="68009"/>
                    <a:pt x="35672" y="61627"/>
                  </a:cubicBezTo>
                  <a:lnTo>
                    <a:pt x="7325" y="91726"/>
                  </a:lnTo>
                  <a:lnTo>
                    <a:pt x="1237" y="86011"/>
                  </a:lnTo>
                  <a:lnTo>
                    <a:pt x="30440" y="55054"/>
                  </a:lnTo>
                  <a:cubicBezTo>
                    <a:pt x="27301" y="49911"/>
                    <a:pt x="25398" y="43815"/>
                    <a:pt x="25208" y="37433"/>
                  </a:cubicBezTo>
                  <a:lnTo>
                    <a:pt x="8086" y="37433"/>
                  </a:lnTo>
                  <a:close/>
                </a:path>
              </a:pathLst>
            </a:custGeom>
            <a:solidFill>
              <a:srgbClr val="FF6666"/>
            </a:solidFill>
            <a:ln w="9506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</p:grpSp>
      <p:pic>
        <p:nvPicPr>
          <p:cNvPr id="16" name="Picture 15" descr="A picture containing text, electronics, circuit&#10;&#10;Description automatically generated">
            <a:extLst>
              <a:ext uri="{FF2B5EF4-FFF2-40B4-BE49-F238E27FC236}">
                <a16:creationId xmlns:a16="http://schemas.microsoft.com/office/drawing/2014/main" id="{73437627-2ECD-DFEF-129B-0518F920FF9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324" y="4737767"/>
            <a:ext cx="2162849" cy="1569785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D06A7CA8-2F01-B80B-DF5B-6D2EA04F1B56}"/>
              </a:ext>
            </a:extLst>
          </p:cNvPr>
          <p:cNvGrpSpPr/>
          <p:nvPr/>
        </p:nvGrpSpPr>
        <p:grpSpPr>
          <a:xfrm>
            <a:off x="1399243" y="5609657"/>
            <a:ext cx="616603" cy="232342"/>
            <a:chOff x="751269" y="5609657"/>
            <a:chExt cx="616603" cy="232342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50F2A566-ECB3-06F2-55C4-754AD840D17E}"/>
                </a:ext>
              </a:extLst>
            </p:cNvPr>
            <p:cNvSpPr/>
            <p:nvPr/>
          </p:nvSpPr>
          <p:spPr>
            <a:xfrm>
              <a:off x="751269" y="5609657"/>
              <a:ext cx="616603" cy="232342"/>
            </a:xfrm>
            <a:prstGeom prst="roundRect">
              <a:avLst>
                <a:gd name="adj" fmla="val 14980"/>
              </a:avLst>
            </a:prstGeom>
            <a:solidFill>
              <a:srgbClr val="B0E3E6"/>
            </a:solidFill>
            <a:ln w="9506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12469C35-0DE6-F648-CF1B-ED4B4D9FD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754313" y="5656290"/>
              <a:ext cx="599290" cy="161925"/>
            </a:xfrm>
            <a:custGeom>
              <a:avLst/>
              <a:gdLst>
                <a:gd name="csX0" fmla="*/ -1 w 599290"/>
                <a:gd name="csY0" fmla="*/ -1 h 161925"/>
                <a:gd name="csX1" fmla="*/ 599290 w 599290"/>
                <a:gd name="csY1" fmla="*/ -1 h 161925"/>
                <a:gd name="csX2" fmla="*/ 599290 w 599290"/>
                <a:gd name="csY2" fmla="*/ 161925 h 161925"/>
                <a:gd name="csX3" fmla="*/ -1 w 599290"/>
                <a:gd name="csY3" fmla="*/ 161925 h 1619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99290" h="161925">
                  <a:moveTo>
                    <a:pt x="-1" y="-1"/>
                  </a:moveTo>
                  <a:lnTo>
                    <a:pt x="599290" y="-1"/>
                  </a:lnTo>
                  <a:lnTo>
                    <a:pt x="599290" y="161925"/>
                  </a:lnTo>
                  <a:lnTo>
                    <a:pt x="-1" y="161925"/>
                  </a:lnTo>
                  <a:close/>
                </a:path>
              </a:pathLst>
            </a:cu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EC86A7F-8715-4E67-893A-AAE923B21052}"/>
              </a:ext>
            </a:extLst>
          </p:cNvPr>
          <p:cNvGrpSpPr/>
          <p:nvPr/>
        </p:nvGrpSpPr>
        <p:grpSpPr>
          <a:xfrm>
            <a:off x="2203910" y="5621081"/>
            <a:ext cx="616603" cy="232342"/>
            <a:chOff x="751269" y="5609657"/>
            <a:chExt cx="616603" cy="232342"/>
          </a:xfrm>
        </p:grpSpPr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D3158F9D-6BFB-AC83-5D07-75DAB04BC444}"/>
                </a:ext>
              </a:extLst>
            </p:cNvPr>
            <p:cNvSpPr/>
            <p:nvPr/>
          </p:nvSpPr>
          <p:spPr>
            <a:xfrm>
              <a:off x="751269" y="5609657"/>
              <a:ext cx="616603" cy="232342"/>
            </a:xfrm>
            <a:prstGeom prst="roundRect">
              <a:avLst>
                <a:gd name="adj" fmla="val 14980"/>
              </a:avLst>
            </a:prstGeom>
            <a:solidFill>
              <a:srgbClr val="B0E3E6"/>
            </a:solidFill>
            <a:ln w="9506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CC87418A-32E0-EF0B-A3FC-4DCCEA8EA1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754313" y="5656290"/>
              <a:ext cx="599290" cy="161925"/>
            </a:xfrm>
            <a:custGeom>
              <a:avLst/>
              <a:gdLst>
                <a:gd name="csX0" fmla="*/ -1 w 599290"/>
                <a:gd name="csY0" fmla="*/ -1 h 161925"/>
                <a:gd name="csX1" fmla="*/ 599290 w 599290"/>
                <a:gd name="csY1" fmla="*/ -1 h 161925"/>
                <a:gd name="csX2" fmla="*/ 599290 w 599290"/>
                <a:gd name="csY2" fmla="*/ 161925 h 161925"/>
                <a:gd name="csX3" fmla="*/ -1 w 599290"/>
                <a:gd name="csY3" fmla="*/ 161925 h 1619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99290" h="161925">
                  <a:moveTo>
                    <a:pt x="-1" y="-1"/>
                  </a:moveTo>
                  <a:lnTo>
                    <a:pt x="599290" y="-1"/>
                  </a:lnTo>
                  <a:lnTo>
                    <a:pt x="599290" y="161925"/>
                  </a:lnTo>
                  <a:lnTo>
                    <a:pt x="-1" y="161925"/>
                  </a:lnTo>
                  <a:close/>
                </a:path>
              </a:pathLst>
            </a:cu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C376688-10BB-AE7A-EBDE-BD62D9D8E045}"/>
              </a:ext>
            </a:extLst>
          </p:cNvPr>
          <p:cNvGrpSpPr/>
          <p:nvPr/>
        </p:nvGrpSpPr>
        <p:grpSpPr>
          <a:xfrm>
            <a:off x="4703997" y="5617398"/>
            <a:ext cx="616603" cy="232342"/>
            <a:chOff x="751269" y="5609657"/>
            <a:chExt cx="616603" cy="232342"/>
          </a:xfrm>
        </p:grpSpPr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D32C66FA-1188-3F43-E61C-18B713711741}"/>
                </a:ext>
              </a:extLst>
            </p:cNvPr>
            <p:cNvSpPr/>
            <p:nvPr/>
          </p:nvSpPr>
          <p:spPr>
            <a:xfrm>
              <a:off x="751269" y="5609657"/>
              <a:ext cx="616603" cy="232342"/>
            </a:xfrm>
            <a:prstGeom prst="roundRect">
              <a:avLst>
                <a:gd name="adj" fmla="val 14980"/>
              </a:avLst>
            </a:prstGeom>
            <a:solidFill>
              <a:srgbClr val="B0E3E6"/>
            </a:solidFill>
            <a:ln w="9506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D6D71668-D460-1C81-9FD6-E7E5EF10CB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754313" y="5656290"/>
              <a:ext cx="599290" cy="161925"/>
            </a:xfrm>
            <a:custGeom>
              <a:avLst/>
              <a:gdLst>
                <a:gd name="csX0" fmla="*/ -1 w 599290"/>
                <a:gd name="csY0" fmla="*/ -1 h 161925"/>
                <a:gd name="csX1" fmla="*/ 599290 w 599290"/>
                <a:gd name="csY1" fmla="*/ -1 h 161925"/>
                <a:gd name="csX2" fmla="*/ 599290 w 599290"/>
                <a:gd name="csY2" fmla="*/ 161925 h 161925"/>
                <a:gd name="csX3" fmla="*/ -1 w 599290"/>
                <a:gd name="csY3" fmla="*/ 161925 h 1619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99290" h="161925">
                  <a:moveTo>
                    <a:pt x="-1" y="-1"/>
                  </a:moveTo>
                  <a:lnTo>
                    <a:pt x="599290" y="-1"/>
                  </a:lnTo>
                  <a:lnTo>
                    <a:pt x="599290" y="161925"/>
                  </a:lnTo>
                  <a:lnTo>
                    <a:pt x="-1" y="161925"/>
                  </a:lnTo>
                  <a:close/>
                </a:path>
              </a:pathLst>
            </a:custGeom>
          </p:spPr>
        </p:pic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DC7E9024-01F1-4B4C-D8DA-DE08B0B89724}"/>
              </a:ext>
            </a:extLst>
          </p:cNvPr>
          <p:cNvSpPr/>
          <p:nvPr/>
        </p:nvSpPr>
        <p:spPr>
          <a:xfrm>
            <a:off x="3086086" y="2685157"/>
            <a:ext cx="1141505" cy="190500"/>
          </a:xfrm>
          <a:prstGeom prst="rect">
            <a:avLst/>
          </a:prstGeom>
          <a:noFill/>
          <a:ln w="9506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E242349A-4D4A-7A0C-FF1E-4E2CC95B6BD0}"/>
              </a:ext>
            </a:extLst>
          </p:cNvPr>
          <p:cNvSpPr/>
          <p:nvPr/>
        </p:nvSpPr>
        <p:spPr>
          <a:xfrm>
            <a:off x="2876810" y="2675632"/>
            <a:ext cx="1617133" cy="762000"/>
          </a:xfrm>
          <a:prstGeom prst="roundRect">
            <a:avLst>
              <a:gd name="adj" fmla="val 14980"/>
            </a:avLst>
          </a:prstGeom>
          <a:solidFill>
            <a:srgbClr val="FFFFFF"/>
          </a:solidFill>
          <a:ln w="9506" cap="flat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grpSp>
        <p:nvGrpSpPr>
          <p:cNvPr id="56" name="Graphic 210">
            <a:extLst>
              <a:ext uri="{FF2B5EF4-FFF2-40B4-BE49-F238E27FC236}">
                <a16:creationId xmlns:a16="http://schemas.microsoft.com/office/drawing/2014/main" id="{725F74C3-42B7-8D76-1297-CDFFF306EDDE}"/>
              </a:ext>
            </a:extLst>
          </p:cNvPr>
          <p:cNvGrpSpPr/>
          <p:nvPr/>
        </p:nvGrpSpPr>
        <p:grpSpPr>
          <a:xfrm>
            <a:off x="3837577" y="2913757"/>
            <a:ext cx="570752" cy="381000"/>
            <a:chOff x="6590652" y="2566524"/>
            <a:chExt cx="570752" cy="381000"/>
          </a:xfrm>
          <a:solidFill>
            <a:srgbClr val="B0E3E6"/>
          </a:solidFill>
        </p:grpSpPr>
        <p:sp>
          <p:nvSpPr>
            <p:cNvPr id="57" name="Rounded Rectangle 56">
              <a:extLst>
                <a:ext uri="{FF2B5EF4-FFF2-40B4-BE49-F238E27FC236}">
                  <a16:creationId xmlns:a16="http://schemas.microsoft.com/office/drawing/2014/main" id="{7BB2F9A1-9580-837A-7350-34977119703D}"/>
                </a:ext>
              </a:extLst>
            </p:cNvPr>
            <p:cNvSpPr/>
            <p:nvPr/>
          </p:nvSpPr>
          <p:spPr>
            <a:xfrm>
              <a:off x="6590652" y="2566524"/>
              <a:ext cx="570752" cy="381000"/>
            </a:xfrm>
            <a:prstGeom prst="roundRect">
              <a:avLst>
                <a:gd name="adj" fmla="val 14980"/>
              </a:avLst>
            </a:prstGeom>
            <a:solidFill>
              <a:srgbClr val="B0E3E6"/>
            </a:solidFill>
            <a:ln w="9506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73AD3096-FE35-28DA-11D5-F558FC6BD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alphaModFix/>
            </a:blip>
            <a:stretch>
              <a:fillRect/>
            </a:stretch>
          </p:blipFill>
          <p:spPr>
            <a:xfrm>
              <a:off x="6595408" y="2618911"/>
              <a:ext cx="551727" cy="304800"/>
            </a:xfrm>
            <a:custGeom>
              <a:avLst/>
              <a:gdLst>
                <a:gd name="csX0" fmla="*/ -1 w 551727"/>
                <a:gd name="csY0" fmla="*/ -1 h 304800"/>
                <a:gd name="csX1" fmla="*/ 551727 w 551727"/>
                <a:gd name="csY1" fmla="*/ -1 h 304800"/>
                <a:gd name="csX2" fmla="*/ 551727 w 551727"/>
                <a:gd name="csY2" fmla="*/ 304800 h 304800"/>
                <a:gd name="csX3" fmla="*/ -1 w 551727"/>
                <a:gd name="csY3" fmla="*/ 304800 h 3048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51727" h="304800">
                  <a:moveTo>
                    <a:pt x="-1" y="-1"/>
                  </a:moveTo>
                  <a:lnTo>
                    <a:pt x="551727" y="-1"/>
                  </a:lnTo>
                  <a:lnTo>
                    <a:pt x="551727" y="304800"/>
                  </a:lnTo>
                  <a:lnTo>
                    <a:pt x="-1" y="304800"/>
                  </a:lnTo>
                  <a:close/>
                </a:path>
              </a:pathLst>
            </a:custGeom>
          </p:spPr>
        </p:pic>
      </p:grpSp>
      <p:grpSp>
        <p:nvGrpSpPr>
          <p:cNvPr id="59" name="Graphic 210">
            <a:extLst>
              <a:ext uri="{FF2B5EF4-FFF2-40B4-BE49-F238E27FC236}">
                <a16:creationId xmlns:a16="http://schemas.microsoft.com/office/drawing/2014/main" id="{ED96552F-88A5-AAD8-D3F7-84EBF532ED8C}"/>
              </a:ext>
            </a:extLst>
          </p:cNvPr>
          <p:cNvGrpSpPr/>
          <p:nvPr/>
        </p:nvGrpSpPr>
        <p:grpSpPr>
          <a:xfrm>
            <a:off x="2943397" y="2913757"/>
            <a:ext cx="570752" cy="381000"/>
            <a:chOff x="5696472" y="2566524"/>
            <a:chExt cx="570752" cy="381000"/>
          </a:xfrm>
          <a:solidFill>
            <a:srgbClr val="B0E3E6"/>
          </a:solidFill>
        </p:grpSpPr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E4F0A6D8-0878-023A-2A42-8111D1A3FE02}"/>
                </a:ext>
              </a:extLst>
            </p:cNvPr>
            <p:cNvSpPr/>
            <p:nvPr/>
          </p:nvSpPr>
          <p:spPr>
            <a:xfrm>
              <a:off x="5696472" y="2566524"/>
              <a:ext cx="570752" cy="381000"/>
            </a:xfrm>
            <a:prstGeom prst="roundRect">
              <a:avLst>
                <a:gd name="adj" fmla="val 14980"/>
              </a:avLst>
            </a:prstGeom>
            <a:solidFill>
              <a:srgbClr val="B0E3E6"/>
            </a:solidFill>
            <a:ln w="9506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0D66300B-66D2-8C7C-2BDC-DD79730E32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alphaModFix/>
            </a:blip>
            <a:stretch>
              <a:fillRect/>
            </a:stretch>
          </p:blipFill>
          <p:spPr>
            <a:xfrm>
              <a:off x="5701229" y="2690349"/>
              <a:ext cx="551727" cy="161925"/>
            </a:xfrm>
            <a:custGeom>
              <a:avLst/>
              <a:gdLst>
                <a:gd name="csX0" fmla="*/ -1 w 551727"/>
                <a:gd name="csY0" fmla="*/ -1 h 161925"/>
                <a:gd name="csX1" fmla="*/ 551727 w 551727"/>
                <a:gd name="csY1" fmla="*/ -1 h 161925"/>
                <a:gd name="csX2" fmla="*/ 551727 w 551727"/>
                <a:gd name="csY2" fmla="*/ 161925 h 161925"/>
                <a:gd name="csX3" fmla="*/ -1 w 551727"/>
                <a:gd name="csY3" fmla="*/ 161925 h 1619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51727" h="161925">
                  <a:moveTo>
                    <a:pt x="-1" y="-1"/>
                  </a:moveTo>
                  <a:lnTo>
                    <a:pt x="551727" y="-1"/>
                  </a:lnTo>
                  <a:lnTo>
                    <a:pt x="551727" y="161925"/>
                  </a:lnTo>
                  <a:lnTo>
                    <a:pt x="-1" y="161925"/>
                  </a:lnTo>
                  <a:close/>
                </a:path>
              </a:pathLst>
            </a:custGeom>
          </p:spPr>
        </p:pic>
      </p:grpSp>
      <p:grpSp>
        <p:nvGrpSpPr>
          <p:cNvPr id="62" name="Graphic 210">
            <a:extLst>
              <a:ext uri="{FF2B5EF4-FFF2-40B4-BE49-F238E27FC236}">
                <a16:creationId xmlns:a16="http://schemas.microsoft.com/office/drawing/2014/main" id="{5E5A0425-DE73-9300-046A-8B7BFED0A1B1}"/>
              </a:ext>
            </a:extLst>
          </p:cNvPr>
          <p:cNvGrpSpPr/>
          <p:nvPr/>
        </p:nvGrpSpPr>
        <p:grpSpPr>
          <a:xfrm>
            <a:off x="3086086" y="2685157"/>
            <a:ext cx="1141505" cy="190500"/>
            <a:chOff x="5839161" y="2337924"/>
            <a:chExt cx="1141505" cy="190500"/>
          </a:xfrm>
          <a:noFill/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FDAEC563-571A-9510-848D-444E82FE9550}"/>
                </a:ext>
              </a:extLst>
            </p:cNvPr>
            <p:cNvSpPr/>
            <p:nvPr/>
          </p:nvSpPr>
          <p:spPr>
            <a:xfrm>
              <a:off x="5839161" y="2337924"/>
              <a:ext cx="1141505" cy="190500"/>
            </a:xfrm>
            <a:prstGeom prst="rect">
              <a:avLst/>
            </a:prstGeom>
            <a:noFill/>
            <a:ln w="9506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pic>
          <p:nvPicPr>
            <p:cNvPr id="192" name="Picture 191">
              <a:extLst>
                <a:ext uri="{FF2B5EF4-FFF2-40B4-BE49-F238E27FC236}">
                  <a16:creationId xmlns:a16="http://schemas.microsoft.com/office/drawing/2014/main" id="{B2BC2608-4F32-023F-B9DF-80FA7AC4A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alphaModFix/>
            </a:blip>
            <a:stretch>
              <a:fillRect/>
            </a:stretch>
          </p:blipFill>
          <p:spPr>
            <a:xfrm>
              <a:off x="5843917" y="2366499"/>
              <a:ext cx="1122480" cy="161925"/>
            </a:xfrm>
            <a:custGeom>
              <a:avLst/>
              <a:gdLst>
                <a:gd name="csX0" fmla="*/ -1 w 1122480"/>
                <a:gd name="csY0" fmla="*/ -1 h 161925"/>
                <a:gd name="csX1" fmla="*/ 1122480 w 1122480"/>
                <a:gd name="csY1" fmla="*/ -1 h 161925"/>
                <a:gd name="csX2" fmla="*/ 1122480 w 1122480"/>
                <a:gd name="csY2" fmla="*/ 161925 h 161925"/>
                <a:gd name="csX3" fmla="*/ -1 w 1122480"/>
                <a:gd name="csY3" fmla="*/ 161925 h 1619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122480" h="161925">
                  <a:moveTo>
                    <a:pt x="-1" y="-1"/>
                  </a:moveTo>
                  <a:lnTo>
                    <a:pt x="1122480" y="-1"/>
                  </a:lnTo>
                  <a:lnTo>
                    <a:pt x="1122480" y="161925"/>
                  </a:lnTo>
                  <a:lnTo>
                    <a:pt x="-1" y="161925"/>
                  </a:lnTo>
                  <a:close/>
                </a:path>
              </a:pathLst>
            </a:custGeom>
          </p:spPr>
        </p:pic>
      </p:grpSp>
      <p:sp>
        <p:nvSpPr>
          <p:cNvPr id="193" name="Freeform 192">
            <a:extLst>
              <a:ext uri="{FF2B5EF4-FFF2-40B4-BE49-F238E27FC236}">
                <a16:creationId xmlns:a16="http://schemas.microsoft.com/office/drawing/2014/main" id="{C83AEB3B-EF19-7EE5-BFE9-B680D32002C6}"/>
              </a:ext>
            </a:extLst>
          </p:cNvPr>
          <p:cNvSpPr/>
          <p:nvPr/>
        </p:nvSpPr>
        <p:spPr>
          <a:xfrm>
            <a:off x="3595007" y="3102923"/>
            <a:ext cx="180738" cy="2666"/>
          </a:xfrm>
          <a:custGeom>
            <a:avLst/>
            <a:gdLst>
              <a:gd name="csX0" fmla="*/ 0 w 180738"/>
              <a:gd name="csY0" fmla="*/ 0 h 2666"/>
              <a:gd name="csX1" fmla="*/ 180738 w 180738"/>
              <a:gd name="csY1" fmla="*/ 2667 h 2666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80738" h="2666">
                <a:moveTo>
                  <a:pt x="0" y="0"/>
                </a:moveTo>
                <a:lnTo>
                  <a:pt x="180738" y="2667"/>
                </a:lnTo>
              </a:path>
            </a:pathLst>
          </a:custGeom>
          <a:noFill/>
          <a:ln w="19013" cap="flat">
            <a:solidFill>
              <a:srgbClr val="000000"/>
            </a:solidFill>
            <a:custDash>
              <a:ds d="150000" sp="450000"/>
            </a:custDash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194" name="Content Placeholder 2">
            <a:extLst>
              <a:ext uri="{FF2B5EF4-FFF2-40B4-BE49-F238E27FC236}">
                <a16:creationId xmlns:a16="http://schemas.microsoft.com/office/drawing/2014/main" id="{F3F1BE8C-C332-E198-1FFD-E8E438A96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2790" y="1944384"/>
            <a:ext cx="4792582" cy="2409114"/>
          </a:xfrm>
        </p:spPr>
        <p:txBody>
          <a:bodyPr>
            <a:normAutofit/>
          </a:bodyPr>
          <a:lstStyle/>
          <a:p>
            <a:r>
              <a:rPr lang="en-US" sz="2000" dirty="0"/>
              <a:t>off-path IPUs</a:t>
            </a:r>
          </a:p>
          <a:p>
            <a:pPr lvl="1"/>
            <a:r>
              <a:rPr lang="en-US" sz="1800" dirty="0"/>
              <a:t>DMA to host memory</a:t>
            </a:r>
          </a:p>
          <a:p>
            <a:r>
              <a:rPr lang="en-US" sz="2000" dirty="0"/>
              <a:t>isolation</a:t>
            </a:r>
          </a:p>
          <a:p>
            <a:r>
              <a:rPr lang="en-US" sz="2000" dirty="0"/>
              <a:t>providers can save profitable CPU cycles on the host</a:t>
            </a:r>
          </a:p>
          <a:p>
            <a:pPr lvl="1"/>
            <a:endParaRPr lang="en-IT" sz="1800" dirty="0"/>
          </a:p>
        </p:txBody>
      </p:sp>
    </p:spTree>
    <p:extLst>
      <p:ext uri="{BB962C8B-B14F-4D97-AF65-F5344CB8AC3E}">
        <p14:creationId xmlns:p14="http://schemas.microsoft.com/office/powerpoint/2010/main" val="2638625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1AB3E-61C4-56C4-62AC-3AC23AAA4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F1588-1E16-4029-72F9-5F171B807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Evaluation</a:t>
            </a:r>
            <a:endParaRPr lang="en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850DF-5717-F705-C92E-29BF16810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891" y="1424540"/>
            <a:ext cx="11142845" cy="8297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T" b="1" dirty="0">
                <a:solidFill>
                  <a:srgbClr val="0070C0"/>
                </a:solidFill>
              </a:rPr>
              <a:t>Can local insights drive smarter sampling decisions for observability exporters?</a:t>
            </a:r>
          </a:p>
          <a:p>
            <a:pPr marL="0" indent="0">
              <a:buNone/>
            </a:pPr>
            <a:endParaRPr lang="en-IT" b="1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75C2EC-890A-02D7-AD84-BDAA7873A3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35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665486A-C202-7A91-31FF-D74550668A8B}"/>
              </a:ext>
            </a:extLst>
          </p:cNvPr>
          <p:cNvSpPr txBox="1">
            <a:spLocks/>
          </p:cNvSpPr>
          <p:nvPr/>
        </p:nvSpPr>
        <p:spPr>
          <a:xfrm>
            <a:off x="581890" y="2503906"/>
            <a:ext cx="11142845" cy="20998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817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 Nova" panose="020B0504020202020204" pitchFamily="34" charset="0"/>
              <a:buChar char="―"/>
              <a:defRPr sz="20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T" b="1" dirty="0"/>
              <a:t>Case studies:</a:t>
            </a:r>
          </a:p>
          <a:p>
            <a:pPr lvl="1"/>
            <a:r>
              <a:rPr lang="en-IT" dirty="0"/>
              <a:t>biased metrics sampler</a:t>
            </a:r>
          </a:p>
          <a:p>
            <a:pPr lvl="1"/>
            <a:r>
              <a:rPr lang="en-IT" dirty="0"/>
              <a:t>biased tracing sampler</a:t>
            </a:r>
          </a:p>
          <a:p>
            <a:pPr lvl="1"/>
            <a:r>
              <a:rPr lang="en-IT" dirty="0"/>
              <a:t>autoscaling</a:t>
            </a:r>
          </a:p>
        </p:txBody>
      </p:sp>
    </p:spTree>
    <p:extLst>
      <p:ext uri="{BB962C8B-B14F-4D97-AF65-F5344CB8AC3E}">
        <p14:creationId xmlns:p14="http://schemas.microsoft.com/office/powerpoint/2010/main" val="20678202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F8512-1C73-3C43-70A5-75EB20499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F1FD0-125E-29F8-21DD-1BC88CCCA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Evaluation</a:t>
            </a:r>
            <a:endParaRPr lang="en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0663C-8819-28BB-3EEA-5117DAED1E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891" y="1424540"/>
            <a:ext cx="11142845" cy="8297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T" b="1" dirty="0">
                <a:solidFill>
                  <a:srgbClr val="0070C0"/>
                </a:solidFill>
              </a:rPr>
              <a:t>Can local insights drive smarter sampling decisions for observability exporters?</a:t>
            </a:r>
          </a:p>
          <a:p>
            <a:pPr marL="0" indent="0">
              <a:buNone/>
            </a:pPr>
            <a:endParaRPr lang="en-IT" b="1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18DEB4-CBB5-846F-7041-FA46DBBCC5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36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FDF4054-2B5B-4923-A10B-FE6D0F0FEA78}"/>
              </a:ext>
            </a:extLst>
          </p:cNvPr>
          <p:cNvSpPr txBox="1">
            <a:spLocks/>
          </p:cNvSpPr>
          <p:nvPr/>
        </p:nvSpPr>
        <p:spPr>
          <a:xfrm>
            <a:off x="581890" y="2503906"/>
            <a:ext cx="11142845" cy="20998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817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 Nova" panose="020B0504020202020204" pitchFamily="34" charset="0"/>
              <a:buChar char="―"/>
              <a:defRPr sz="20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T" b="1" dirty="0"/>
              <a:t>Case studies:</a:t>
            </a:r>
          </a:p>
          <a:p>
            <a:pPr lvl="1"/>
            <a:r>
              <a:rPr lang="en-IT" dirty="0">
                <a:solidFill>
                  <a:schemeClr val="tx1">
                    <a:alpha val="12000"/>
                  </a:schemeClr>
                </a:solidFill>
              </a:rPr>
              <a:t>biased metrics sampler</a:t>
            </a:r>
          </a:p>
          <a:p>
            <a:pPr lvl="1"/>
            <a:r>
              <a:rPr lang="en-IT" b="1" dirty="0"/>
              <a:t>biased tracing sampler</a:t>
            </a:r>
          </a:p>
          <a:p>
            <a:pPr lvl="1"/>
            <a:r>
              <a:rPr lang="en-IT" dirty="0">
                <a:solidFill>
                  <a:schemeClr val="tx1">
                    <a:alpha val="12000"/>
                  </a:schemeClr>
                </a:solidFill>
              </a:rPr>
              <a:t>autoscaling</a:t>
            </a:r>
          </a:p>
        </p:txBody>
      </p:sp>
    </p:spTree>
    <p:extLst>
      <p:ext uri="{BB962C8B-B14F-4D97-AF65-F5344CB8AC3E}">
        <p14:creationId xmlns:p14="http://schemas.microsoft.com/office/powerpoint/2010/main" val="32437741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4B4A7-CFE6-6617-3670-0984BE314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A13F6-F5E4-FE23-7BA7-0C97E1F5E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Evaluation</a:t>
            </a:r>
            <a:endParaRPr lang="en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23977-DC88-F276-D528-88D0F82EA2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891" y="1424540"/>
            <a:ext cx="11142845" cy="8297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T" b="1" dirty="0">
                <a:solidFill>
                  <a:srgbClr val="0070C0"/>
                </a:solidFill>
              </a:rPr>
              <a:t>Can local insights drive smarter sampling decisions for observability exporters?</a:t>
            </a:r>
          </a:p>
          <a:p>
            <a:pPr marL="0" indent="0">
              <a:buNone/>
            </a:pPr>
            <a:endParaRPr lang="en-IT" b="1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519656-08F4-329D-FCB8-01614D22257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37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453A18-13E0-6044-9899-F2737CAE8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884" y="4603713"/>
            <a:ext cx="5130338" cy="1659496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BD7D633-5721-5855-A6B9-5D025E7CE086}"/>
              </a:ext>
            </a:extLst>
          </p:cNvPr>
          <p:cNvSpPr txBox="1">
            <a:spLocks/>
          </p:cNvSpPr>
          <p:nvPr/>
        </p:nvSpPr>
        <p:spPr>
          <a:xfrm>
            <a:off x="581890" y="2503906"/>
            <a:ext cx="11142845" cy="20998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817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 Nova" panose="020B0504020202020204" pitchFamily="34" charset="0"/>
              <a:buChar char="―"/>
              <a:defRPr sz="20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T" b="1" dirty="0"/>
              <a:t>In this talk: </a:t>
            </a:r>
            <a:r>
              <a:rPr lang="en-IT" dirty="0"/>
              <a:t>biased tracing sampler</a:t>
            </a:r>
          </a:p>
          <a:p>
            <a:pPr lvl="1">
              <a:lnSpc>
                <a:spcPct val="150000"/>
              </a:lnSpc>
            </a:pPr>
            <a:r>
              <a:rPr lang="en-GB" dirty="0"/>
              <a:t>workloads: </a:t>
            </a:r>
            <a:r>
              <a:rPr lang="en-GB" dirty="0" err="1"/>
              <a:t>DeathStarBench</a:t>
            </a:r>
            <a:r>
              <a:rPr lang="en-GB" dirty="0"/>
              <a:t> and </a:t>
            </a:r>
            <a:r>
              <a:rPr lang="en-GB" dirty="0" err="1"/>
              <a:t>OnlineBoutique</a:t>
            </a:r>
            <a:endParaRPr lang="en-GB" dirty="0"/>
          </a:p>
          <a:p>
            <a:pPr lvl="1">
              <a:lnSpc>
                <a:spcPct val="150000"/>
              </a:lnSpc>
            </a:pPr>
            <a:r>
              <a:rPr lang="en-GB" dirty="0"/>
              <a:t>short-lasting anomalies (&lt;30s), random injection patterns</a:t>
            </a:r>
          </a:p>
          <a:p>
            <a:pPr lvl="1">
              <a:lnSpc>
                <a:spcPct val="150000"/>
              </a:lnSpc>
            </a:pPr>
            <a:r>
              <a:rPr lang="en-GB" dirty="0"/>
              <a:t>goal: maximize collection of </a:t>
            </a:r>
            <a:r>
              <a:rPr lang="en-GB" i="1" dirty="0"/>
              <a:t>symptomatic</a:t>
            </a:r>
            <a:r>
              <a:rPr lang="en-GB" dirty="0"/>
              <a:t> traces (the relevant ones!)</a:t>
            </a:r>
          </a:p>
        </p:txBody>
      </p:sp>
    </p:spTree>
    <p:extLst>
      <p:ext uri="{BB962C8B-B14F-4D97-AF65-F5344CB8AC3E}">
        <p14:creationId xmlns:p14="http://schemas.microsoft.com/office/powerpoint/2010/main" val="20847459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919AC-3651-D2C1-2D0A-028C77A89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7CB19-275E-2BBE-4741-7366A11CD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Evaluation</a:t>
            </a:r>
            <a:endParaRPr lang="en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8B0C7-EB64-9754-9E7D-D6CF89F64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891" y="1424540"/>
            <a:ext cx="11142845" cy="8297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T" b="1" dirty="0">
                <a:solidFill>
                  <a:srgbClr val="0070C0"/>
                </a:solidFill>
              </a:rPr>
              <a:t>Can local insights drive smarter sampling decisions for observability exporters?</a:t>
            </a:r>
          </a:p>
          <a:p>
            <a:pPr marL="0" indent="0">
              <a:buNone/>
            </a:pPr>
            <a:endParaRPr lang="en-IT" b="1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73D434-9FAC-95FE-6BF2-318BE5D41C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38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DE79FE0-0529-4109-FB0C-1D791CC659FC}"/>
              </a:ext>
            </a:extLst>
          </p:cNvPr>
          <p:cNvSpPr txBox="1">
            <a:spLocks/>
          </p:cNvSpPr>
          <p:nvPr/>
        </p:nvSpPr>
        <p:spPr>
          <a:xfrm>
            <a:off x="581890" y="2503906"/>
            <a:ext cx="11142845" cy="20998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817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 Nova" panose="020B0504020202020204" pitchFamily="34" charset="0"/>
              <a:buChar char="―"/>
              <a:defRPr sz="20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T" b="1" dirty="0">
                <a:solidFill>
                  <a:schemeClr val="tx1">
                    <a:alpha val="18116"/>
                  </a:schemeClr>
                </a:solidFill>
              </a:rPr>
              <a:t>Case study: </a:t>
            </a:r>
            <a:r>
              <a:rPr lang="en-IT" dirty="0">
                <a:solidFill>
                  <a:schemeClr val="tx1">
                    <a:alpha val="18116"/>
                  </a:schemeClr>
                </a:solidFill>
              </a:rPr>
              <a:t>distributed tracing</a:t>
            </a:r>
          </a:p>
          <a:p>
            <a:pPr lvl="1">
              <a:lnSpc>
                <a:spcPct val="150000"/>
              </a:lnSpc>
            </a:pPr>
            <a:r>
              <a:rPr lang="en-GB" dirty="0">
                <a:solidFill>
                  <a:schemeClr val="tx1">
                    <a:alpha val="18116"/>
                  </a:schemeClr>
                </a:solidFill>
              </a:rPr>
              <a:t>workloads: </a:t>
            </a:r>
            <a:r>
              <a:rPr lang="en-GB" dirty="0" err="1">
                <a:solidFill>
                  <a:schemeClr val="tx1">
                    <a:alpha val="18116"/>
                  </a:schemeClr>
                </a:solidFill>
              </a:rPr>
              <a:t>DeathStarBench</a:t>
            </a:r>
            <a:r>
              <a:rPr lang="en-GB" dirty="0">
                <a:solidFill>
                  <a:schemeClr val="tx1">
                    <a:alpha val="18116"/>
                  </a:schemeClr>
                </a:solidFill>
              </a:rPr>
              <a:t> and </a:t>
            </a:r>
            <a:r>
              <a:rPr lang="en-GB" dirty="0" err="1">
                <a:solidFill>
                  <a:schemeClr val="tx1">
                    <a:alpha val="18116"/>
                  </a:schemeClr>
                </a:solidFill>
              </a:rPr>
              <a:t>OnlineBoutique</a:t>
            </a:r>
            <a:endParaRPr lang="en-GB" dirty="0">
              <a:solidFill>
                <a:schemeClr val="tx1">
                  <a:alpha val="18116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en-GB" dirty="0">
                <a:solidFill>
                  <a:schemeClr val="tx1">
                    <a:alpha val="18116"/>
                  </a:schemeClr>
                </a:solidFill>
              </a:rPr>
              <a:t>short-lasting anomalies (&lt;30s), random injection patterns</a:t>
            </a:r>
          </a:p>
          <a:p>
            <a:pPr lvl="1">
              <a:lnSpc>
                <a:spcPct val="150000"/>
              </a:lnSpc>
            </a:pPr>
            <a:r>
              <a:rPr lang="en-GB" dirty="0">
                <a:solidFill>
                  <a:schemeClr val="tx1">
                    <a:alpha val="18116"/>
                  </a:schemeClr>
                </a:solidFill>
              </a:rPr>
              <a:t>goal: maximize collection of </a:t>
            </a:r>
            <a:r>
              <a:rPr lang="en-GB" i="1" dirty="0">
                <a:solidFill>
                  <a:schemeClr val="tx1">
                    <a:alpha val="18116"/>
                  </a:schemeClr>
                </a:solidFill>
              </a:rPr>
              <a:t>symptomatic</a:t>
            </a:r>
            <a:r>
              <a:rPr lang="en-GB" dirty="0">
                <a:solidFill>
                  <a:schemeClr val="tx1">
                    <a:alpha val="18116"/>
                  </a:schemeClr>
                </a:solidFill>
              </a:rPr>
              <a:t> traces (the relevant ones!)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81E2824-3F1B-0C20-E3D0-1AF0F773BECE}"/>
              </a:ext>
            </a:extLst>
          </p:cNvPr>
          <p:cNvSpPr txBox="1">
            <a:spLocks/>
          </p:cNvSpPr>
          <p:nvPr/>
        </p:nvSpPr>
        <p:spPr>
          <a:xfrm>
            <a:off x="581890" y="4671990"/>
            <a:ext cx="11142845" cy="20094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817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 Nova" panose="020B0504020202020204" pitchFamily="34" charset="0"/>
              <a:buChar char="―"/>
              <a:defRPr sz="20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T" b="1" dirty="0"/>
              <a:t>Evaluation metrics: </a:t>
            </a:r>
          </a:p>
          <a:p>
            <a:pPr lvl="1">
              <a:lnSpc>
                <a:spcPct val="150000"/>
              </a:lnSpc>
            </a:pPr>
            <a:r>
              <a:rPr lang="en-GB" sz="2400" i="1" dirty="0"/>
              <a:t>coverage</a:t>
            </a:r>
            <a:r>
              <a:rPr lang="en-GB" sz="2400" dirty="0"/>
              <a:t> of symptomatic traces </a:t>
            </a:r>
          </a:p>
          <a:p>
            <a:pPr lvl="1">
              <a:lnSpc>
                <a:spcPct val="150000"/>
              </a:lnSpc>
            </a:pPr>
            <a:r>
              <a:rPr lang="en-US" sz="2400" i="1" dirty="0">
                <a:solidFill>
                  <a:srgbClr val="0E2841"/>
                </a:solidFill>
                <a:latin typeface="Helvetica Neue"/>
              </a:rPr>
              <a:t>storage overhead</a:t>
            </a:r>
            <a:r>
              <a:rPr lang="en-US" sz="2400" dirty="0">
                <a:solidFill>
                  <a:srgbClr val="0E2841"/>
                </a:solidFill>
                <a:latin typeface="Helvetica Neue"/>
              </a:rPr>
              <a:t> due to false positives</a:t>
            </a:r>
            <a:endParaRPr lang="en-GB" sz="2400" dirty="0"/>
          </a:p>
          <a:p>
            <a:pPr marL="0" indent="0">
              <a:buFont typeface="Arial" panose="020B0604020202020204" pitchFamily="34" charset="0"/>
              <a:buNone/>
            </a:pPr>
            <a:endParaRPr lang="en-IT" b="1" dirty="0"/>
          </a:p>
          <a:p>
            <a:pPr marL="0" indent="0">
              <a:buFont typeface="Arial" panose="020B0604020202020204" pitchFamily="34" charset="0"/>
              <a:buNone/>
            </a:pPr>
            <a:endParaRPr lang="en-IT" b="1" dirty="0"/>
          </a:p>
          <a:p>
            <a:pPr marL="0" indent="0">
              <a:buFont typeface="Arial" panose="020B0604020202020204" pitchFamily="34" charset="0"/>
              <a:buNone/>
            </a:pPr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39267151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E9826-0860-10EA-02B9-7320E7CA4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T" dirty="0"/>
              <a:t>Case study: distributed tracing hook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C641D47-AEF7-2C03-94AE-23AD621A57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02116" y="2443939"/>
            <a:ext cx="9854767" cy="390932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AFB6D6-8297-C87D-0AE2-5526BD6E7F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39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8313A5C9-4A06-7C8D-E7C0-21C9B93A2B66}"/>
              </a:ext>
            </a:extLst>
          </p:cNvPr>
          <p:cNvSpPr/>
          <p:nvPr/>
        </p:nvSpPr>
        <p:spPr>
          <a:xfrm rot="5400000" flipV="1">
            <a:off x="2648860" y="921459"/>
            <a:ext cx="399011" cy="2615999"/>
          </a:xfrm>
          <a:prstGeom prst="leftBrace">
            <a:avLst/>
          </a:prstGeom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T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410FBA-DB29-973B-E9F8-2D8AE59983A4}"/>
              </a:ext>
            </a:extLst>
          </p:cNvPr>
          <p:cNvSpPr txBox="1"/>
          <p:nvPr/>
        </p:nvSpPr>
        <p:spPr>
          <a:xfrm>
            <a:off x="1947126" y="1621227"/>
            <a:ext cx="18024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2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OTel</a:t>
            </a:r>
            <a:endParaRPr lang="en-IT" sz="2400" dirty="0">
              <a:solidFill>
                <a:schemeClr val="bg2">
                  <a:lumMod val="7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C183DF6A-BD7A-8282-3140-1AD98ECB7DF5}"/>
              </a:ext>
            </a:extLst>
          </p:cNvPr>
          <p:cNvSpPr/>
          <p:nvPr/>
        </p:nvSpPr>
        <p:spPr>
          <a:xfrm rot="5400000" flipV="1">
            <a:off x="6149752" y="533358"/>
            <a:ext cx="399011" cy="3372758"/>
          </a:xfrm>
          <a:prstGeom prst="leftBrace">
            <a:avLst/>
          </a:prstGeom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T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BE6241-C26A-31F2-EFAD-6B5CEC982261}"/>
              </a:ext>
            </a:extLst>
          </p:cNvPr>
          <p:cNvSpPr txBox="1"/>
          <p:nvPr/>
        </p:nvSpPr>
        <p:spPr>
          <a:xfrm>
            <a:off x="4941505" y="1540776"/>
            <a:ext cx="3094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dirty="0">
                <a:solidFill>
                  <a:schemeClr val="bg2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μ</a:t>
            </a:r>
            <a:r>
              <a:rPr lang="en-GB" sz="2400" dirty="0">
                <a:solidFill>
                  <a:schemeClr val="bg2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View 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w/o sketch</a:t>
            </a:r>
            <a:endParaRPr lang="en-IT" sz="2400" dirty="0">
              <a:solidFill>
                <a:schemeClr val="bg2">
                  <a:lumMod val="7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49C69CA7-196F-F821-D16F-9C4E85C02C5F}"/>
              </a:ext>
            </a:extLst>
          </p:cNvPr>
          <p:cNvSpPr/>
          <p:nvPr/>
        </p:nvSpPr>
        <p:spPr>
          <a:xfrm rot="5400000" flipV="1">
            <a:off x="9838264" y="1707248"/>
            <a:ext cx="399011" cy="939036"/>
          </a:xfrm>
          <a:prstGeom prst="leftBrace">
            <a:avLst/>
          </a:prstGeom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T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3844AF-914F-E9F8-AADB-A2922E860B7F}"/>
              </a:ext>
            </a:extLst>
          </p:cNvPr>
          <p:cNvSpPr txBox="1"/>
          <p:nvPr/>
        </p:nvSpPr>
        <p:spPr>
          <a:xfrm>
            <a:off x="8514227" y="1540776"/>
            <a:ext cx="3094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oracle</a:t>
            </a:r>
            <a:endParaRPr lang="en-IT" sz="2400" dirty="0">
              <a:solidFill>
                <a:schemeClr val="bg2">
                  <a:lumMod val="7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7D8452D-9C84-3AA8-A9B7-BAC7DAAB7733}"/>
              </a:ext>
            </a:extLst>
          </p:cNvPr>
          <p:cNvCxnSpPr/>
          <p:nvPr/>
        </p:nvCxnSpPr>
        <p:spPr>
          <a:xfrm>
            <a:off x="3339548" y="2994991"/>
            <a:ext cx="0" cy="583096"/>
          </a:xfrm>
          <a:prstGeom prst="straightConnector1">
            <a:avLst/>
          </a:prstGeom>
          <a:ln w="25400">
            <a:solidFill>
              <a:schemeClr val="accent3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2A27796-AA85-8C90-2895-0B46552BB3E4}"/>
              </a:ext>
            </a:extLst>
          </p:cNvPr>
          <p:cNvCxnSpPr/>
          <p:nvPr/>
        </p:nvCxnSpPr>
        <p:spPr>
          <a:xfrm>
            <a:off x="5214730" y="3339547"/>
            <a:ext cx="0" cy="583096"/>
          </a:xfrm>
          <a:prstGeom prst="straightConnector1">
            <a:avLst/>
          </a:prstGeom>
          <a:ln w="25400">
            <a:solidFill>
              <a:schemeClr val="accent3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77051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47F89-AB67-549C-A697-46F94B227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μ</a:t>
            </a:r>
            <a:r>
              <a:rPr lang="en-GB" dirty="0"/>
              <a:t>View @ </a:t>
            </a:r>
            <a:r>
              <a:rPr lang="en-US" dirty="0"/>
              <a:t>IPU scales to hundreds of </a:t>
            </a:r>
            <a:r>
              <a:rPr lang="en-GB" dirty="0"/>
              <a:t>microservices</a:t>
            </a:r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5690AC-43F6-1D30-C861-F0A80E3AD8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40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746F4F5-8374-7E75-FC32-FCAF37A2A003}"/>
              </a:ext>
            </a:extLst>
          </p:cNvPr>
          <p:cNvGrpSpPr/>
          <p:nvPr/>
        </p:nvGrpSpPr>
        <p:grpSpPr>
          <a:xfrm>
            <a:off x="788321" y="1633975"/>
            <a:ext cx="4821385" cy="4602115"/>
            <a:chOff x="6503328" y="1604211"/>
            <a:chExt cx="4821385" cy="460211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2C17972-F2F0-A65C-0F58-1F0EFAC5FC98}"/>
                </a:ext>
              </a:extLst>
            </p:cNvPr>
            <p:cNvGrpSpPr/>
            <p:nvPr/>
          </p:nvGrpSpPr>
          <p:grpSpPr>
            <a:xfrm>
              <a:off x="7061399" y="1604211"/>
              <a:ext cx="3577513" cy="2231069"/>
              <a:chOff x="1042410" y="3990513"/>
              <a:chExt cx="4229755" cy="2604598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6425FC21-6188-D76D-8704-859A6AC974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r="92363"/>
              <a:stretch>
                <a:fillRect/>
              </a:stretch>
            </p:blipFill>
            <p:spPr>
              <a:xfrm>
                <a:off x="1042410" y="3993112"/>
                <a:ext cx="620135" cy="2601999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7C23C0CB-51FF-F13F-224E-815B3831A6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56071" r="233"/>
              <a:stretch>
                <a:fillRect/>
              </a:stretch>
            </p:blipFill>
            <p:spPr>
              <a:xfrm>
                <a:off x="1723843" y="3990513"/>
                <a:ext cx="3548322" cy="2601999"/>
              </a:xfrm>
              <a:prstGeom prst="rect">
                <a:avLst/>
              </a:prstGeom>
            </p:spPr>
          </p:pic>
        </p:grpSp>
        <p:sp>
          <p:nvSpPr>
            <p:cNvPr id="24" name="Left Brace 23">
              <a:extLst>
                <a:ext uri="{FF2B5EF4-FFF2-40B4-BE49-F238E27FC236}">
                  <a16:creationId xmlns:a16="http://schemas.microsoft.com/office/drawing/2014/main" id="{5BA838E7-CAAB-8C69-B2E8-865B64878DDF}"/>
                </a:ext>
              </a:extLst>
            </p:cNvPr>
            <p:cNvSpPr/>
            <p:nvPr/>
          </p:nvSpPr>
          <p:spPr>
            <a:xfrm rot="16200000">
              <a:off x="8788510" y="2844497"/>
              <a:ext cx="399011" cy="3631538"/>
            </a:xfrm>
            <a:prstGeom prst="lef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T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BC90772-044F-7AD9-DD56-11358F594284}"/>
                </a:ext>
              </a:extLst>
            </p:cNvPr>
            <p:cNvSpPr txBox="1"/>
            <p:nvPr/>
          </p:nvSpPr>
          <p:spPr>
            <a:xfrm>
              <a:off x="6503328" y="5005997"/>
              <a:ext cx="482138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T" sz="24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1x BlueField-2 ARM core </a:t>
              </a:r>
            </a:p>
            <a:p>
              <a:pPr algn="ctr"/>
              <a:r>
                <a:rPr lang="en-US" sz="24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sustains </a:t>
              </a:r>
              <a:r>
                <a:rPr lang="en-GB" sz="24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&lt;1s scraping for hundreds of services</a:t>
              </a:r>
              <a:endParaRPr lang="en-IT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30720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78C26-601F-705F-C7AE-8FB3EA9CB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865DB-8368-2594-6B41-C874CF51C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μ</a:t>
            </a:r>
            <a:r>
              <a:rPr lang="en-GB" dirty="0"/>
              <a:t>View @ </a:t>
            </a:r>
            <a:r>
              <a:rPr lang="en-US" dirty="0"/>
              <a:t>IPU scales to hundreds of </a:t>
            </a:r>
            <a:r>
              <a:rPr lang="en-GB" dirty="0"/>
              <a:t>microservices</a:t>
            </a:r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34297B-B7E9-FC64-EB04-536A170EB2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41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12A9C90B-4100-7455-9112-5F1009B789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609706" y="1791146"/>
            <a:ext cx="5574107" cy="2143887"/>
          </a:xfrm>
          <a:prstGeom prst="rect">
            <a:avLst/>
          </a:prstGeom>
        </p:spPr>
      </p:pic>
      <p:sp>
        <p:nvSpPr>
          <p:cNvPr id="18" name="Left Brace 17">
            <a:extLst>
              <a:ext uri="{FF2B5EF4-FFF2-40B4-BE49-F238E27FC236}">
                <a16:creationId xmlns:a16="http://schemas.microsoft.com/office/drawing/2014/main" id="{23F04C99-784F-E0F6-AF67-29347E7E7961}"/>
              </a:ext>
            </a:extLst>
          </p:cNvPr>
          <p:cNvSpPr/>
          <p:nvPr/>
        </p:nvSpPr>
        <p:spPr>
          <a:xfrm rot="16200000">
            <a:off x="8318775" y="2394167"/>
            <a:ext cx="399011" cy="4565448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T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34C403-B829-3CBE-6D91-31968461923D}"/>
              </a:ext>
            </a:extLst>
          </p:cNvPr>
          <p:cNvSpPr txBox="1"/>
          <p:nvPr/>
        </p:nvSpPr>
        <p:spPr>
          <a:xfrm>
            <a:off x="6084917" y="5072502"/>
            <a:ext cx="48213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Sketch delivers close-to-ideal throughput, </a:t>
            </a:r>
            <a:r>
              <a:rPr lang="en-IT" sz="2400" dirty="0">
                <a:solidFill>
                  <a:srgbClr val="00B0F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~</a:t>
            </a:r>
            <a:r>
              <a:rPr lang="en-IT" sz="2400" b="1" dirty="0">
                <a:solidFill>
                  <a:srgbClr val="00B0F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2.4</a:t>
            </a:r>
            <a:r>
              <a:rPr lang="en-IT" sz="2400" dirty="0">
                <a:solidFill>
                  <a:srgbClr val="00B0F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-</a:t>
            </a:r>
            <a:r>
              <a:rPr lang="en-IT" sz="2400" b="1" dirty="0">
                <a:solidFill>
                  <a:srgbClr val="00B0F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2.5x</a:t>
            </a:r>
            <a:r>
              <a:rPr lang="en-IT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higher than dimensionality reduction SOTA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9C33D62-FD70-2736-667D-1B2DB059FA4B}"/>
              </a:ext>
            </a:extLst>
          </p:cNvPr>
          <p:cNvGrpSpPr/>
          <p:nvPr/>
        </p:nvGrpSpPr>
        <p:grpSpPr>
          <a:xfrm>
            <a:off x="788321" y="1633975"/>
            <a:ext cx="4821385" cy="4602115"/>
            <a:chOff x="6503328" y="1604211"/>
            <a:chExt cx="4821385" cy="460211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4E67ECA-3237-91CA-5087-ECB862BD4293}"/>
                </a:ext>
              </a:extLst>
            </p:cNvPr>
            <p:cNvGrpSpPr/>
            <p:nvPr/>
          </p:nvGrpSpPr>
          <p:grpSpPr>
            <a:xfrm>
              <a:off x="7061399" y="1604211"/>
              <a:ext cx="3577513" cy="2231069"/>
              <a:chOff x="1042410" y="3990513"/>
              <a:chExt cx="4229755" cy="2604598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2BF9F31C-6C21-C051-8720-988FC12E15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31000"/>
              </a:blip>
              <a:srcRect r="92363"/>
              <a:stretch>
                <a:fillRect/>
              </a:stretch>
            </p:blipFill>
            <p:spPr>
              <a:xfrm>
                <a:off x="1042410" y="3993112"/>
                <a:ext cx="620135" cy="2601999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3D7FD374-4128-48CB-BEA4-205CC1D28B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31000"/>
              </a:blip>
              <a:srcRect l="56071" r="233"/>
              <a:stretch>
                <a:fillRect/>
              </a:stretch>
            </p:blipFill>
            <p:spPr>
              <a:xfrm>
                <a:off x="1723843" y="3990513"/>
                <a:ext cx="3548322" cy="2601999"/>
              </a:xfrm>
              <a:prstGeom prst="rect">
                <a:avLst/>
              </a:prstGeom>
            </p:spPr>
          </p:pic>
        </p:grpSp>
        <p:sp>
          <p:nvSpPr>
            <p:cNvPr id="24" name="Left Brace 23">
              <a:extLst>
                <a:ext uri="{FF2B5EF4-FFF2-40B4-BE49-F238E27FC236}">
                  <a16:creationId xmlns:a16="http://schemas.microsoft.com/office/drawing/2014/main" id="{E99950E5-676E-7C44-CB83-0716BB2D9B36}"/>
                </a:ext>
              </a:extLst>
            </p:cNvPr>
            <p:cNvSpPr/>
            <p:nvPr/>
          </p:nvSpPr>
          <p:spPr>
            <a:xfrm rot="16200000">
              <a:off x="8788510" y="2844497"/>
              <a:ext cx="399011" cy="3631538"/>
            </a:xfrm>
            <a:prstGeom prst="leftBrace">
              <a:avLst/>
            </a:prstGeom>
            <a:ln>
              <a:solidFill>
                <a:schemeClr val="dk1">
                  <a:alpha val="13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T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DA0AB17-D4BC-0198-BC42-865BCAAF81DC}"/>
                </a:ext>
              </a:extLst>
            </p:cNvPr>
            <p:cNvSpPr txBox="1"/>
            <p:nvPr/>
          </p:nvSpPr>
          <p:spPr>
            <a:xfrm>
              <a:off x="6503328" y="5005997"/>
              <a:ext cx="482138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tx1">
                      <a:alpha val="18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1x BlueField-2 ARM core </a:t>
              </a:r>
            </a:p>
            <a:p>
              <a:pPr algn="ctr"/>
              <a:r>
                <a:rPr lang="en-GB" sz="2400" dirty="0">
                  <a:solidFill>
                    <a:schemeClr val="tx1">
                      <a:alpha val="18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sustains &lt;1s scraping for hundreds of services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CAE4F1C-1BEE-524E-8CB9-10F992FA7D7E}"/>
              </a:ext>
            </a:extLst>
          </p:cNvPr>
          <p:cNvSpPr txBox="1"/>
          <p:nvPr/>
        </p:nvSpPr>
        <p:spPr>
          <a:xfrm>
            <a:off x="7175122" y="1374324"/>
            <a:ext cx="3094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local access via RDMA</a:t>
            </a:r>
            <a:endParaRPr lang="en-IT" b="1" dirty="0">
              <a:solidFill>
                <a:schemeClr val="bg2">
                  <a:lumMod val="7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7827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942C7-6832-D60B-55C2-DAE0FDBD9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802EB3-105A-3535-B6AD-9CCBDD836E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42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DD358AB-BE76-EEB5-1989-F4C580DA3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E2841"/>
                </a:solidFill>
                <a:latin typeface="Helvetica Neue"/>
              </a:rPr>
              <a:t>Summary</a:t>
            </a:r>
            <a:endParaRPr lang="en-IT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7B5FB48-7189-FEB5-A1AD-A5CE13B5106D}"/>
              </a:ext>
            </a:extLst>
          </p:cNvPr>
          <p:cNvSpPr/>
          <p:nvPr/>
        </p:nvSpPr>
        <p:spPr>
          <a:xfrm>
            <a:off x="4724401" y="1778924"/>
            <a:ext cx="2743199" cy="1081811"/>
          </a:xfrm>
          <a:prstGeom prst="roundRect">
            <a:avLst/>
          </a:prstGeom>
          <a:solidFill>
            <a:srgbClr val="15608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/>
            <a:r>
              <a:rPr lang="en-GB" sz="2400" b="1" dirty="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High storage utility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07B3CCF-13A5-2BC1-8F24-19E5F754F020}"/>
              </a:ext>
            </a:extLst>
          </p:cNvPr>
          <p:cNvSpPr/>
          <p:nvPr/>
        </p:nvSpPr>
        <p:spPr>
          <a:xfrm>
            <a:off x="1144395" y="1778924"/>
            <a:ext cx="2743199" cy="1081811"/>
          </a:xfrm>
          <a:prstGeom prst="roundRect">
            <a:avLst/>
          </a:prstGeom>
          <a:solidFill>
            <a:srgbClr val="15608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/>
            <a:r>
              <a:rPr lang="en-GB" sz="2400" b="1" dirty="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Fine time resolution</a:t>
            </a:r>
            <a:endParaRPr lang="en-IT" sz="2400" b="1" dirty="0">
              <a:solidFill>
                <a:srgbClr val="FFFF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4735F34-C49D-970C-04A6-0CC2F81A01DC}"/>
              </a:ext>
            </a:extLst>
          </p:cNvPr>
          <p:cNvSpPr/>
          <p:nvPr/>
        </p:nvSpPr>
        <p:spPr>
          <a:xfrm>
            <a:off x="8304407" y="1778924"/>
            <a:ext cx="2743199" cy="1081811"/>
          </a:xfrm>
          <a:prstGeom prst="roundRect">
            <a:avLst/>
          </a:prstGeom>
          <a:solidFill>
            <a:srgbClr val="15608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/>
            <a:r>
              <a:rPr lang="en-GB" sz="2400" b="1" dirty="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Low host overhead</a:t>
            </a:r>
            <a:endParaRPr lang="en-IT" sz="2400" b="1" dirty="0">
              <a:solidFill>
                <a:srgbClr val="FFFF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1992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2369FB-3684-739C-BDA4-3E52B5DFD4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43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9B87654-4725-30EC-710B-F1410E587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E2841"/>
                </a:solidFill>
                <a:latin typeface="Helvetica Neue"/>
              </a:rPr>
              <a:t>Summary</a:t>
            </a:r>
            <a:endParaRPr lang="en-IT" dirty="0"/>
          </a:p>
        </p:txBody>
      </p:sp>
      <p:sp>
        <p:nvSpPr>
          <p:cNvPr id="11" name="Caption102">
            <a:extLst>
              <a:ext uri="{FF2B5EF4-FFF2-40B4-BE49-F238E27FC236}">
                <a16:creationId xmlns:a16="http://schemas.microsoft.com/office/drawing/2014/main" id="{31F2C074-A6F2-A5FD-7F4A-3E8A44482B9F}"/>
              </a:ext>
            </a:extLst>
          </p:cNvPr>
          <p:cNvSpPr txBox="1"/>
          <p:nvPr/>
        </p:nvSpPr>
        <p:spPr>
          <a:xfrm>
            <a:off x="499241" y="3245227"/>
            <a:ext cx="4033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l-GR" b="1" dirty="0">
                <a:solidFill>
                  <a:srgbClr val="A04848"/>
                </a:solidFill>
                <a:latin typeface="Helvetica Neue"/>
              </a:rPr>
              <a:t>μ</a:t>
            </a:r>
            <a:r>
              <a:rPr lang="en-US" b="1" dirty="0">
                <a:solidFill>
                  <a:srgbClr val="A04848"/>
                </a:solidFill>
                <a:latin typeface="Helvetica Neue"/>
              </a:rPr>
              <a:t>View access metrics via DMA at sub-second granularity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9DCC941-195B-21AE-0E05-72895FC1C37E}"/>
              </a:ext>
            </a:extLst>
          </p:cNvPr>
          <p:cNvSpPr/>
          <p:nvPr/>
        </p:nvSpPr>
        <p:spPr>
          <a:xfrm>
            <a:off x="4724401" y="1778924"/>
            <a:ext cx="2743199" cy="1081811"/>
          </a:xfrm>
          <a:prstGeom prst="roundRect">
            <a:avLst/>
          </a:prstGeom>
          <a:solidFill>
            <a:srgbClr val="156082">
              <a:alpha val="9678"/>
            </a:srgb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/>
            <a:r>
              <a:rPr lang="en-GB" sz="2400" b="1" dirty="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High storage utility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268A005-A44E-E65F-31C6-A61E9414081D}"/>
              </a:ext>
            </a:extLst>
          </p:cNvPr>
          <p:cNvSpPr/>
          <p:nvPr/>
        </p:nvSpPr>
        <p:spPr>
          <a:xfrm>
            <a:off x="1144395" y="1778924"/>
            <a:ext cx="2743199" cy="1081811"/>
          </a:xfrm>
          <a:prstGeom prst="roundRect">
            <a:avLst/>
          </a:prstGeom>
          <a:solidFill>
            <a:srgbClr val="15608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/>
            <a:r>
              <a:rPr lang="en-GB" sz="2400" b="1" dirty="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Fine time resolution</a:t>
            </a:r>
            <a:endParaRPr lang="en-IT" sz="2400" b="1" dirty="0">
              <a:solidFill>
                <a:srgbClr val="FFFF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162483F-D360-2780-DFF4-8C6C7F4F24D4}"/>
              </a:ext>
            </a:extLst>
          </p:cNvPr>
          <p:cNvSpPr/>
          <p:nvPr/>
        </p:nvSpPr>
        <p:spPr>
          <a:xfrm>
            <a:off x="8304407" y="1778924"/>
            <a:ext cx="2743199" cy="1081811"/>
          </a:xfrm>
          <a:prstGeom prst="roundRect">
            <a:avLst/>
          </a:prstGeom>
          <a:solidFill>
            <a:srgbClr val="156082">
              <a:alpha val="9678"/>
            </a:srgb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/>
            <a:r>
              <a:rPr lang="en-GB" sz="2400" b="1" dirty="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Low host overhead</a:t>
            </a:r>
            <a:endParaRPr lang="en-IT" sz="2400" b="1" dirty="0">
              <a:solidFill>
                <a:srgbClr val="FFFF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2448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67EE9-5010-7D7D-1101-72FEB1A3D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9EF78-BEB4-F5AB-7A70-458B957962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44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403F12F-2516-9109-7624-989E89743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E2841"/>
                </a:solidFill>
                <a:latin typeface="Helvetica Neue"/>
              </a:rPr>
              <a:t>Summary</a:t>
            </a:r>
            <a:endParaRPr lang="en-IT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132CBF1-504D-40D8-D352-CEFE09AA3727}"/>
              </a:ext>
            </a:extLst>
          </p:cNvPr>
          <p:cNvSpPr/>
          <p:nvPr/>
        </p:nvSpPr>
        <p:spPr>
          <a:xfrm>
            <a:off x="4724401" y="1778924"/>
            <a:ext cx="2743199" cy="1081811"/>
          </a:xfrm>
          <a:prstGeom prst="roundRect">
            <a:avLst/>
          </a:prstGeom>
          <a:solidFill>
            <a:srgbClr val="15608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/>
            <a:r>
              <a:rPr lang="en-GB" sz="2400" b="1" dirty="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High storage utility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757B0662-ED14-1CD4-89A9-0CF7EE290416}"/>
              </a:ext>
            </a:extLst>
          </p:cNvPr>
          <p:cNvSpPr/>
          <p:nvPr/>
        </p:nvSpPr>
        <p:spPr>
          <a:xfrm>
            <a:off x="1144395" y="1778924"/>
            <a:ext cx="2743199" cy="1081811"/>
          </a:xfrm>
          <a:prstGeom prst="roundRect">
            <a:avLst/>
          </a:prstGeom>
          <a:solidFill>
            <a:srgbClr val="156082">
              <a:alpha val="10000"/>
            </a:srgb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/>
            <a:r>
              <a:rPr lang="en-GB" sz="2400" b="1" dirty="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Fine time resolution</a:t>
            </a:r>
            <a:endParaRPr lang="en-IT" sz="2400" b="1" dirty="0">
              <a:solidFill>
                <a:srgbClr val="FFFF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81BD205E-8D65-D129-1030-CB472FB3BA0B}"/>
              </a:ext>
            </a:extLst>
          </p:cNvPr>
          <p:cNvSpPr/>
          <p:nvPr/>
        </p:nvSpPr>
        <p:spPr>
          <a:xfrm>
            <a:off x="8304407" y="1778924"/>
            <a:ext cx="2743199" cy="1081811"/>
          </a:xfrm>
          <a:prstGeom prst="roundRect">
            <a:avLst/>
          </a:prstGeom>
          <a:solidFill>
            <a:srgbClr val="156082">
              <a:alpha val="10000"/>
            </a:srgb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/>
            <a:r>
              <a:rPr lang="en-GB" sz="2400" b="1" dirty="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Low host overhead</a:t>
            </a:r>
            <a:endParaRPr lang="en-IT" sz="2400" b="1" dirty="0">
              <a:solidFill>
                <a:srgbClr val="FFFF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0" name="Caption102">
            <a:extLst>
              <a:ext uri="{FF2B5EF4-FFF2-40B4-BE49-F238E27FC236}">
                <a16:creationId xmlns:a16="http://schemas.microsoft.com/office/drawing/2014/main" id="{8CA29E2B-364C-9750-7003-087A095D74B2}"/>
              </a:ext>
            </a:extLst>
          </p:cNvPr>
          <p:cNvSpPr txBox="1"/>
          <p:nvPr/>
        </p:nvSpPr>
        <p:spPr>
          <a:xfrm>
            <a:off x="4239490" y="3110352"/>
            <a:ext cx="3690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b="1" dirty="0">
                <a:solidFill>
                  <a:srgbClr val="A04848"/>
                </a:solidFill>
                <a:latin typeface="Helvetica Neue"/>
              </a:rPr>
              <a:t>Observability libraries can leverage </a:t>
            </a:r>
            <a:r>
              <a:rPr lang="el-GR" b="1" dirty="0">
                <a:solidFill>
                  <a:srgbClr val="A04848"/>
                </a:solidFill>
                <a:latin typeface="Helvetica Neue"/>
              </a:rPr>
              <a:t>μ</a:t>
            </a:r>
            <a:r>
              <a:rPr lang="en-US" b="1" dirty="0">
                <a:solidFill>
                  <a:srgbClr val="A04848"/>
                </a:solidFill>
                <a:latin typeface="Helvetica Neue"/>
              </a:rPr>
              <a:t>View insights</a:t>
            </a:r>
          </a:p>
        </p:txBody>
      </p:sp>
    </p:spTree>
    <p:extLst>
      <p:ext uri="{BB962C8B-B14F-4D97-AF65-F5344CB8AC3E}">
        <p14:creationId xmlns:p14="http://schemas.microsoft.com/office/powerpoint/2010/main" val="19449714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E6FA6-C5A1-CFA7-2306-AFE94BAF9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DF8F74-61AE-ED5F-85A2-B12DC19DD4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45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C129F06-1912-4936-7946-2ECD13235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E2841"/>
                </a:solidFill>
                <a:latin typeface="Helvetica Neue"/>
              </a:rPr>
              <a:t>Summary</a:t>
            </a:r>
            <a:endParaRPr lang="en-IT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A31E79A-7597-CF33-02DA-3ED61BF8E11B}"/>
              </a:ext>
            </a:extLst>
          </p:cNvPr>
          <p:cNvSpPr/>
          <p:nvPr/>
        </p:nvSpPr>
        <p:spPr>
          <a:xfrm>
            <a:off x="4724401" y="1778924"/>
            <a:ext cx="2743199" cy="1081811"/>
          </a:xfrm>
          <a:prstGeom prst="roundRect">
            <a:avLst/>
          </a:prstGeom>
          <a:solidFill>
            <a:srgbClr val="156082">
              <a:alpha val="10000"/>
            </a:srgb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/>
            <a:r>
              <a:rPr lang="en-GB" sz="2400" b="1" dirty="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High storage utility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8201FC77-32A6-9BA1-2946-008AB6853D70}"/>
              </a:ext>
            </a:extLst>
          </p:cNvPr>
          <p:cNvSpPr/>
          <p:nvPr/>
        </p:nvSpPr>
        <p:spPr>
          <a:xfrm>
            <a:off x="1144395" y="1778924"/>
            <a:ext cx="2743199" cy="1081811"/>
          </a:xfrm>
          <a:prstGeom prst="roundRect">
            <a:avLst/>
          </a:prstGeom>
          <a:solidFill>
            <a:srgbClr val="156082">
              <a:alpha val="10000"/>
            </a:srgb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/>
            <a:r>
              <a:rPr lang="en-GB" sz="2400" b="1" dirty="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Fine time resolution</a:t>
            </a:r>
            <a:endParaRPr lang="en-IT" sz="2400" b="1" dirty="0">
              <a:solidFill>
                <a:srgbClr val="FFFF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27C3D460-CDC7-CD46-8BAB-29C4F511AFCA}"/>
              </a:ext>
            </a:extLst>
          </p:cNvPr>
          <p:cNvSpPr/>
          <p:nvPr/>
        </p:nvSpPr>
        <p:spPr>
          <a:xfrm>
            <a:off x="8304407" y="1778924"/>
            <a:ext cx="2743199" cy="1081811"/>
          </a:xfrm>
          <a:prstGeom prst="roundRect">
            <a:avLst/>
          </a:prstGeom>
          <a:solidFill>
            <a:srgbClr val="15608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/>
            <a:r>
              <a:rPr lang="en-GB" sz="2400" b="1" dirty="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Low host overhead</a:t>
            </a:r>
            <a:endParaRPr lang="en-IT" sz="2400" b="1" dirty="0">
              <a:solidFill>
                <a:srgbClr val="FFFF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Caption102">
            <a:extLst>
              <a:ext uri="{FF2B5EF4-FFF2-40B4-BE49-F238E27FC236}">
                <a16:creationId xmlns:a16="http://schemas.microsoft.com/office/drawing/2014/main" id="{610291C8-8404-5C3E-ECDD-33345FFFB1DD}"/>
              </a:ext>
            </a:extLst>
          </p:cNvPr>
          <p:cNvSpPr txBox="1"/>
          <p:nvPr/>
        </p:nvSpPr>
        <p:spPr>
          <a:xfrm>
            <a:off x="7248698" y="3141571"/>
            <a:ext cx="4747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l-GR" b="1" dirty="0">
                <a:solidFill>
                  <a:srgbClr val="A04848"/>
                </a:solidFill>
                <a:latin typeface="Helvetica Neue"/>
              </a:rPr>
              <a:t>μ</a:t>
            </a:r>
            <a:r>
              <a:rPr lang="en-US" b="1" dirty="0">
                <a:solidFill>
                  <a:srgbClr val="A04848"/>
                </a:solidFill>
                <a:latin typeface="Helvetica Neue"/>
              </a:rPr>
              <a:t>View uses sketches  for streaming operations and offloads to IPUs</a:t>
            </a:r>
          </a:p>
        </p:txBody>
      </p:sp>
    </p:spTree>
    <p:extLst>
      <p:ext uri="{BB962C8B-B14F-4D97-AF65-F5344CB8AC3E}">
        <p14:creationId xmlns:p14="http://schemas.microsoft.com/office/powerpoint/2010/main" val="5979123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BFC53-C6E5-7723-A2EE-CC5208228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9CD2C8-7498-ED5B-004D-40526E8E78D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83FDAB-5D81-4323-A1D0-BBCB8F9348A8}" type="slidenum">
              <a:rPr lang="en-US" smtClean="0"/>
              <a:pPr/>
              <a:t>46</a:t>
            </a:fld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A391092-7699-1F20-596D-FD18152C5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E2841"/>
                </a:solidFill>
                <a:latin typeface="Helvetica Neue"/>
              </a:rPr>
              <a:t>Summary</a:t>
            </a:r>
            <a:endParaRPr lang="en-IT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A24837B-BAC0-533E-160A-B999B0E29D7E}"/>
              </a:ext>
            </a:extLst>
          </p:cNvPr>
          <p:cNvSpPr/>
          <p:nvPr/>
        </p:nvSpPr>
        <p:spPr>
          <a:xfrm>
            <a:off x="4724401" y="1778924"/>
            <a:ext cx="2743199" cy="1081811"/>
          </a:xfrm>
          <a:prstGeom prst="roundRect">
            <a:avLst/>
          </a:prstGeom>
          <a:solidFill>
            <a:srgbClr val="156082">
              <a:alpha val="10000"/>
            </a:srgb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/>
            <a:r>
              <a:rPr lang="en-GB" sz="2400" b="1" dirty="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High storage utility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4533D743-5097-A167-E854-F11E7501D52B}"/>
              </a:ext>
            </a:extLst>
          </p:cNvPr>
          <p:cNvSpPr/>
          <p:nvPr/>
        </p:nvSpPr>
        <p:spPr>
          <a:xfrm>
            <a:off x="1144395" y="1778924"/>
            <a:ext cx="2743199" cy="1081811"/>
          </a:xfrm>
          <a:prstGeom prst="roundRect">
            <a:avLst/>
          </a:prstGeom>
          <a:solidFill>
            <a:srgbClr val="156082">
              <a:alpha val="10000"/>
            </a:srgb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/>
            <a:r>
              <a:rPr lang="en-GB" sz="2400" b="1" dirty="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Fine time resolution</a:t>
            </a:r>
            <a:endParaRPr lang="en-IT" sz="2400" b="1" dirty="0">
              <a:solidFill>
                <a:srgbClr val="FFFF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33F09F0-8639-0973-D87B-678DF44286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24447" y="4592133"/>
            <a:ext cx="1143107" cy="114310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08C9169-8738-F618-9161-A1C93973089D}"/>
              </a:ext>
            </a:extLst>
          </p:cNvPr>
          <p:cNvGrpSpPr/>
          <p:nvPr/>
        </p:nvGrpSpPr>
        <p:grpSpPr>
          <a:xfrm>
            <a:off x="2485847" y="5914371"/>
            <a:ext cx="6284426" cy="663173"/>
            <a:chOff x="2179416" y="5644040"/>
            <a:chExt cx="6284426" cy="66317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69FF1FF-3DF1-81A1-675B-D11A0431B3BE}"/>
                </a:ext>
              </a:extLst>
            </p:cNvPr>
            <p:cNvSpPr txBox="1"/>
            <p:nvPr/>
          </p:nvSpPr>
          <p:spPr>
            <a:xfrm>
              <a:off x="2179416" y="5706447"/>
              <a:ext cx="62844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E2841"/>
                  </a:solidFill>
                  <a:latin typeface="Helvetica Neue"/>
                  <a:hlinkClick r:id="rId4"/>
                </a:rPr>
                <a:t>https://github.com/sands-lab/uview</a:t>
              </a:r>
              <a:endParaRPr lang="en-IT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pic>
          <p:nvPicPr>
            <p:cNvPr id="12" name="Picture 2" descr="KAUST signs Read &amp; Publish agreement with Royal Society of ...">
              <a:extLst>
                <a:ext uri="{FF2B5EF4-FFF2-40B4-BE49-F238E27FC236}">
                  <a16:creationId xmlns:a16="http://schemas.microsoft.com/office/drawing/2014/main" id="{073AF3B5-D59A-EB12-7045-252C0039948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77" r="46314"/>
            <a:stretch>
              <a:fillRect/>
            </a:stretch>
          </p:blipFill>
          <p:spPr bwMode="auto">
            <a:xfrm>
              <a:off x="7973056" y="5644040"/>
              <a:ext cx="490786" cy="6631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F6A224B1-B69F-3E3A-749D-C3C98A090E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400" y="3348666"/>
            <a:ext cx="2743200" cy="878471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414C1AE-038E-EFE2-0FB1-64EFA945F1DC}"/>
              </a:ext>
            </a:extLst>
          </p:cNvPr>
          <p:cNvSpPr/>
          <p:nvPr/>
        </p:nvSpPr>
        <p:spPr>
          <a:xfrm>
            <a:off x="8304407" y="1778924"/>
            <a:ext cx="2743199" cy="1081811"/>
          </a:xfrm>
          <a:prstGeom prst="roundRect">
            <a:avLst/>
          </a:prstGeom>
          <a:solidFill>
            <a:srgbClr val="156082">
              <a:alpha val="10000"/>
            </a:srgb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ctr"/>
            <a:r>
              <a:rPr lang="en-GB" sz="2400" b="1" dirty="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Low host overhead</a:t>
            </a:r>
            <a:endParaRPr lang="en-IT" sz="2400" b="1" dirty="0">
              <a:solidFill>
                <a:srgbClr val="FFFF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75545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 smtClean="0"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 smtClean="0">
            <a:latin typeface="Helvetica Neue" panose="02000503000000020004" pitchFamily="2" charset="0"/>
            <a:ea typeface="Helvetica Neue" panose="02000503000000020004" pitchFamily="2" charset="0"/>
            <a:cs typeface="Helvetica Neue" panose="02000503000000020004" pitchFamily="2" charset="0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74182F9-0A86-E748-9A89-18CA3D270553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f5e25054-f430-4944-a1e6-6cfa1ad6fcc2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C62C52225607449E3F5B9FC8F255C3" ma:contentTypeVersion="17" ma:contentTypeDescription="Create a new document." ma:contentTypeScope="" ma:versionID="004056b607e5cfd4b1b97e780b8037e5">
  <xsd:schema xmlns:xsd="http://www.w3.org/2001/XMLSchema" xmlns:xs="http://www.w3.org/2001/XMLSchema" xmlns:p="http://schemas.microsoft.com/office/2006/metadata/properties" xmlns:ns2="c1ab4d54-eeda-49e9-86d9-4eab774dfb19" xmlns:ns3="2bf55624-abff-40f6-a94e-2027400facb3" targetNamespace="http://schemas.microsoft.com/office/2006/metadata/properties" ma:root="true" ma:fieldsID="0558f8b7ee3359185a526105f9abcf6d" ns2:_="" ns3:_="">
    <xsd:import namespace="c1ab4d54-eeda-49e9-86d9-4eab774dfb19"/>
    <xsd:import namespace="2bf55624-abff-40f6-a94e-2027400facb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ab4d54-eeda-49e9-86d9-4eab774dfb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6e458e5a-d47b-49a8-9671-a3f77673f1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f55624-abff-40f6-a94e-2027400facb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90bd241-083c-46ae-9427-47ebe9575e03}" ma:internalName="TaxCatchAll" ma:showField="CatchAllData" ma:web="2bf55624-abff-40f6-a94e-2027400facb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bf55624-abff-40f6-a94e-2027400facb3" xsi:nil="true"/>
    <lcf76f155ced4ddcb4097134ff3c332f xmlns="c1ab4d54-eeda-49e9-86d9-4eab774dfb1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F0455A2-77E6-4DD9-BDED-4E833B4A1A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ab4d54-eeda-49e9-86d9-4eab774dfb19"/>
    <ds:schemaRef ds:uri="2bf55624-abff-40f6-a94e-2027400facb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F9DAF6B-A860-4E6D-8A00-E45763C4D7D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86FA72-AE6F-4AD1-9749-4A093DEC2EC4}">
  <ds:schemaRefs>
    <ds:schemaRef ds:uri="http://purl.org/dc/dcmitype/"/>
    <ds:schemaRef ds:uri="http://schemas.microsoft.com/office/2006/metadata/properties"/>
    <ds:schemaRef ds:uri="http://schemas.microsoft.com/office/infopath/2007/PartnerControls"/>
    <ds:schemaRef ds:uri="c1ab4d54-eeda-49e9-86d9-4eab774dfb19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2bf55624-abff-40f6-a94e-2027400facb3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18918</TotalTime>
  <Words>1533</Words>
  <Application>Microsoft Macintosh PowerPoint</Application>
  <PresentationFormat>Widescreen</PresentationFormat>
  <Paragraphs>467</Paragraphs>
  <Slides>46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59" baseType="lpstr">
      <vt:lpstr>Aptos</vt:lpstr>
      <vt:lpstr>Arial</vt:lpstr>
      <vt:lpstr>Arial Nova</vt:lpstr>
      <vt:lpstr>Cambria Math</vt:lpstr>
      <vt:lpstr>Consolas</vt:lpstr>
      <vt:lpstr>Gill Sans MT</vt:lpstr>
      <vt:lpstr>Helvetica Neue</vt:lpstr>
      <vt:lpstr>Lucida Grande</vt:lpstr>
      <vt:lpstr>Source Sans Pro</vt:lpstr>
      <vt:lpstr>Symbol</vt:lpstr>
      <vt:lpstr>Wingdings</vt:lpstr>
      <vt:lpstr>1_Office Theme</vt:lpstr>
      <vt:lpstr>1_Office Theme</vt:lpstr>
      <vt:lpstr>Observability is Eating Your Cores: Fine-Grained Analysis of Microservice Metrics with IPU-hosted Sketches</vt:lpstr>
      <vt:lpstr>Monolithic app  Microservice app</vt:lpstr>
      <vt:lpstr>Today’s microservices generate tons of metrics</vt:lpstr>
      <vt:lpstr>PowerPoint Presentation</vt:lpstr>
      <vt:lpstr>Workflow of metrics collection systems</vt:lpstr>
      <vt:lpstr>Problem: metrics collection impacts SLOs</vt:lpstr>
      <vt:lpstr>Problem: metrics collection impacts SLOs</vt:lpstr>
      <vt:lpstr>Microservices require fine-grained monitoring</vt:lpstr>
      <vt:lpstr>Three desiderata: no existing approach can satisfy all</vt:lpstr>
      <vt:lpstr>Three desiderata: no existing approach can satisfy all</vt:lpstr>
      <vt:lpstr>Three desiderata: no existing approach can satisfy all</vt:lpstr>
      <vt:lpstr>mView’s vision: move analysis close to the source</vt:lpstr>
      <vt:lpstr>Intuition: anomalies surface locally</vt:lpstr>
      <vt:lpstr>Intuition: anomalies surface locally</vt:lpstr>
      <vt:lpstr>Local access is cheap: ingestion dominates the CPU costs</vt:lpstr>
      <vt:lpstr>Realizing μView’s vision is challenging</vt:lpstr>
      <vt:lpstr>Realizing μView’s vision is challenging</vt:lpstr>
      <vt:lpstr>What does a detector need for microservices?</vt:lpstr>
      <vt:lpstr>What does a detector need for microservices?</vt:lpstr>
      <vt:lpstr>What does a detector need for microservices?</vt:lpstr>
      <vt:lpstr>What does a detector need for microservices?</vt:lpstr>
      <vt:lpstr>PowerPoint Presentation</vt:lpstr>
      <vt:lpstr>We first consider dimensionality reduction…</vt:lpstr>
      <vt:lpstr>We first consider dimensionality reduction…</vt:lpstr>
      <vt:lpstr>We first consider dimensionality reduction…</vt:lpstr>
      <vt:lpstr>μView approximates metrics timeseries via matrix sketching</vt:lpstr>
      <vt:lpstr>PowerPoint Presentation</vt:lpstr>
      <vt:lpstr>PowerPoint Presentation</vt:lpstr>
      <vt:lpstr>PowerPoint Presentation</vt:lpstr>
      <vt:lpstr>PowerPoint Presentation</vt:lpstr>
      <vt:lpstr>μView detects anomalies via a single threshold</vt:lpstr>
      <vt:lpstr>Realizing μView’s vision is challenging</vt:lpstr>
      <vt:lpstr>Realizing μView’s vision is challenging</vt:lpstr>
      <vt:lpstr>μView offloads metrics analysis to IPUs (SmartNICs)</vt:lpstr>
      <vt:lpstr>Evaluation</vt:lpstr>
      <vt:lpstr>Evaluation</vt:lpstr>
      <vt:lpstr>Evaluation</vt:lpstr>
      <vt:lpstr>Evaluation</vt:lpstr>
      <vt:lpstr>Case study: distributed tracing hook</vt:lpstr>
      <vt:lpstr>μView @ IPU scales to hundreds of microservices</vt:lpstr>
      <vt:lpstr>μView @ IPU scales to hundreds of microservices</vt:lpstr>
      <vt:lpstr>Summary</vt:lpstr>
      <vt:lpstr>Summary</vt:lpstr>
      <vt:lpstr>Summary</vt:lpstr>
      <vt:lpstr>Summary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Alessandro  Cornacchia</dc:creator>
  <cp:lastModifiedBy>Alessandro  Cornacchia</cp:lastModifiedBy>
  <cp:revision>1543</cp:revision>
  <cp:lastPrinted>2025-02-03T07:57:22Z</cp:lastPrinted>
  <dcterms:created xsi:type="dcterms:W3CDTF">2024-11-13T06:40:08Z</dcterms:created>
  <dcterms:modified xsi:type="dcterms:W3CDTF">2026-09-14T15:11:42Z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0x01010094C62C52225607449E3F5B9FC8F255C3</vt:lpwstr>
  </property>
  <property fmtid="{D5CDD505-2E9C-101B-9397-08002B2CF9AE}" pid="3" name="MediaServiceImageTags">
    <vt:lpwstr/>
  </property>
</Properties>
</file>